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30" r:id="rId7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61245A4F-8DE0-4EFB-BC82-251EA1D18A81}">
  <a:tblStyle styleId="{61245A4F-8DE0-4EFB-BC82-251EA1D18A81}"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952EEDAA-27F5-4FC2-9E59-B1765852EFC4}"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A84BBA4-04E8-4B22-9A6E-167E8E8D4619}"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F9B53DE-3002-4815-93D2-FE42D5CD1260}"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03F0FB0-6F96-4426-A28E-1DD4E0532425}" styleName="Table_4">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5A509C98-D0D3-4719-AC22-429B6A4BA3CF}" styleName="Table_5">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C6309C84-582C-4567-83E1-12A14D8669A2}" styleName="Table_6">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E3650385-AB57-43B9-9BDD-5BDBB9D8613C}" styleName="Table_7">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C2FFA5D-87B4-456A-9821-1D502468CF0F}" styleName="Estil amb tema 1 - èmfasi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28" autoAdjust="0"/>
  </p:normalViewPr>
  <p:slideViewPr>
    <p:cSldViewPr>
      <p:cViewPr>
        <p:scale>
          <a:sx n="94" d="100"/>
          <a:sy n="94" d="100"/>
        </p:scale>
        <p:origin x="-474"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extLst>
      <p:ext uri="{BB962C8B-B14F-4D97-AF65-F5344CB8AC3E}">
        <p14:creationId xmlns:p14="http://schemas.microsoft.com/office/powerpoint/2010/main" xmlns="" val="22221487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9" name="Shape 20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9" name="Shape 21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27" name="Shape 22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6" name="Shape 23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sz="1000" b="1">
                <a:solidFill>
                  <a:srgbClr val="222222"/>
                </a:solidFill>
              </a:rPr>
              <a:t>Arg-119 </a:t>
            </a:r>
            <a:r>
              <a:rPr lang="en-GB" sz="1000">
                <a:solidFill>
                  <a:srgbClr val="222222"/>
                </a:solidFill>
              </a:rPr>
              <a:t>contacts phosphates at G7’ and C8’.</a:t>
            </a:r>
          </a:p>
          <a:p>
            <a:pPr lvl="0" rtl="0">
              <a:spcBef>
                <a:spcPts val="0"/>
              </a:spcBef>
              <a:buClr>
                <a:schemeClr val="dk1"/>
              </a:buClr>
              <a:buFont typeface="Arial"/>
              <a:buNone/>
            </a:pPr>
            <a:endParaRPr sz="1000">
              <a:solidFill>
                <a:srgbClr val="222222"/>
              </a:solidFill>
            </a:endParaRPr>
          </a:p>
          <a:p>
            <a:pPr lvl="0" algn="just" rtl="0">
              <a:lnSpc>
                <a:spcPct val="200000"/>
              </a:lnSpc>
              <a:spcBef>
                <a:spcPts val="0"/>
              </a:spcBef>
              <a:buClr>
                <a:schemeClr val="dk1"/>
              </a:buClr>
              <a:buSzPct val="110000"/>
              <a:buFont typeface="Arial"/>
              <a:buNone/>
            </a:pPr>
            <a:r>
              <a:rPr lang="en-GB" sz="1000">
                <a:solidFill>
                  <a:srgbClr val="222222"/>
                </a:solidFill>
              </a:rPr>
              <a:t>Residues outside the basic region → </a:t>
            </a:r>
            <a:r>
              <a:rPr lang="en-GB" sz="1000" b="1">
                <a:solidFill>
                  <a:srgbClr val="222222"/>
                </a:solidFill>
              </a:rPr>
              <a:t>Asn-126 </a:t>
            </a:r>
            <a:r>
              <a:rPr lang="en-GB" sz="1000">
                <a:solidFill>
                  <a:srgbClr val="222222"/>
                </a:solidFill>
              </a:rPr>
              <a:t>(H1) contacts A6’, </a:t>
            </a:r>
            <a:r>
              <a:rPr lang="en-GB" sz="1000" b="1">
                <a:solidFill>
                  <a:srgbClr val="222222"/>
                </a:solidFill>
              </a:rPr>
              <a:t>Arg-143 </a:t>
            </a:r>
            <a:r>
              <a:rPr lang="en-GB" sz="1000">
                <a:solidFill>
                  <a:srgbClr val="222222"/>
                </a:solidFill>
              </a:rPr>
              <a:t>(loop) contacts C5’, </a:t>
            </a:r>
            <a:r>
              <a:rPr lang="en-GB" sz="1000" b="1">
                <a:solidFill>
                  <a:srgbClr val="222222"/>
                </a:solidFill>
              </a:rPr>
              <a:t>Lys-146 </a:t>
            </a:r>
            <a:r>
              <a:rPr lang="en-GB" sz="1000">
                <a:solidFill>
                  <a:srgbClr val="222222"/>
                </a:solidFill>
              </a:rPr>
              <a:t>(H2) contacts C5’ and A6’.</a:t>
            </a:r>
          </a:p>
          <a:p>
            <a:pPr lvl="0" algn="just" rtl="0">
              <a:lnSpc>
                <a:spcPct val="200000"/>
              </a:lnSpc>
              <a:spcBef>
                <a:spcPts val="0"/>
              </a:spcBef>
              <a:buClr>
                <a:schemeClr val="dk1"/>
              </a:buClr>
              <a:buSzPct val="110000"/>
              <a:buFont typeface="Arial"/>
              <a:buNone/>
            </a:pPr>
            <a:r>
              <a:rPr lang="en-GB" sz="1000">
                <a:solidFill>
                  <a:srgbClr val="222222"/>
                </a:solidFill>
              </a:rPr>
              <a:t>Total → each monomer of MyoD contacts a total of 10 positions in the DNA backbone.</a:t>
            </a:r>
          </a:p>
          <a:p>
            <a:pPr>
              <a:spcBef>
                <a:spcPts val="0"/>
              </a:spcBef>
              <a:buNone/>
            </a:pPr>
            <a:endParaRPr/>
          </a:p>
        </p:txBody>
      </p:sp>
      <p:sp>
        <p:nvSpPr>
          <p:cNvPr id="248" name="Shape 24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1" name="Shape 26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sz="1100" b="1">
                <a:solidFill>
                  <a:schemeClr val="dk1"/>
                </a:solidFill>
              </a:rPr>
              <a:t>H-bonds</a:t>
            </a:r>
            <a:r>
              <a:rPr lang="en-GB" sz="1100">
                <a:solidFill>
                  <a:schemeClr val="dk1"/>
                </a:solidFill>
              </a:rPr>
              <a:t> → Glu-118 and N6 Adenine (weak → too much distance) </a:t>
            </a:r>
            <a:r>
              <a:rPr lang="en-GB" sz="1000">
                <a:solidFill>
                  <a:schemeClr val="dk1"/>
                </a:solidFill>
              </a:rPr>
              <a:t>(3,716A)</a:t>
            </a:r>
          </a:p>
          <a:p>
            <a:pPr lvl="0" rtl="0">
              <a:spcBef>
                <a:spcPts val="0"/>
              </a:spcBef>
              <a:buClr>
                <a:schemeClr val="dk1"/>
              </a:buClr>
              <a:buFont typeface="Arial"/>
              <a:buNone/>
            </a:pPr>
            <a:endParaRPr sz="1100">
              <a:solidFill>
                <a:schemeClr val="dk1"/>
              </a:solidFill>
            </a:endParaRPr>
          </a:p>
          <a:p>
            <a:pPr lvl="0" rtl="0">
              <a:spcBef>
                <a:spcPts val="0"/>
              </a:spcBef>
              <a:buNone/>
            </a:pPr>
            <a:r>
              <a:rPr lang="en-GB" sz="1100">
                <a:solidFill>
                  <a:schemeClr val="dk1"/>
                </a:solidFill>
              </a:rPr>
              <a:t>		Glu-118 and N4 citosin </a:t>
            </a:r>
            <a:r>
              <a:rPr lang="en-GB" sz="1000">
                <a:solidFill>
                  <a:schemeClr val="dk1"/>
                </a:solidFill>
              </a:rPr>
              <a:t>(distance → 2,869A)</a:t>
            </a:r>
          </a:p>
          <a:p>
            <a:pPr lvl="0" rtl="0">
              <a:spcBef>
                <a:spcPts val="0"/>
              </a:spcBef>
              <a:buClr>
                <a:schemeClr val="dk1"/>
              </a:buClr>
              <a:buFont typeface="Arial"/>
              <a:buNone/>
            </a:pPr>
            <a:endParaRPr sz="1100">
              <a:solidFill>
                <a:schemeClr val="dk1"/>
              </a:solidFill>
            </a:endParaRPr>
          </a:p>
          <a:p>
            <a:pPr lvl="0" algn="just" rtl="0">
              <a:lnSpc>
                <a:spcPct val="200000"/>
              </a:lnSpc>
              <a:spcBef>
                <a:spcPts val="0"/>
              </a:spcBef>
              <a:buClr>
                <a:schemeClr val="dk1"/>
              </a:buClr>
              <a:buSzPct val="100000"/>
              <a:buFont typeface="Arial"/>
              <a:buNone/>
            </a:pPr>
            <a:r>
              <a:rPr lang="en-GB" sz="1100">
                <a:solidFill>
                  <a:schemeClr val="dk1"/>
                </a:solidFill>
              </a:rPr>
              <a:t>Carboxylate group also makes </a:t>
            </a:r>
            <a:r>
              <a:rPr lang="en-GB" sz="1100" b="1">
                <a:solidFill>
                  <a:schemeClr val="dk1"/>
                </a:solidFill>
              </a:rPr>
              <a:t>water-mediated contact</a:t>
            </a:r>
            <a:r>
              <a:rPr lang="en-GB" sz="1100">
                <a:solidFill>
                  <a:schemeClr val="dk1"/>
                </a:solidFill>
              </a:rPr>
              <a:t> with N7 of A4. </a:t>
            </a:r>
          </a:p>
          <a:p>
            <a:pPr lvl="0" rtl="0">
              <a:spcBef>
                <a:spcPts val="0"/>
              </a:spcBef>
              <a:buNone/>
            </a:pPr>
            <a:r>
              <a:rPr lang="en-GB" sz="1100">
                <a:solidFill>
                  <a:schemeClr val="dk1"/>
                </a:solidFill>
              </a:rPr>
              <a:t>Arg helps stabilize the conformation of Glu, which is the residue that really makes the contacts</a:t>
            </a:r>
          </a:p>
          <a:p>
            <a:pPr lvl="0" rtl="0">
              <a:spcBef>
                <a:spcPts val="0"/>
              </a:spcBef>
              <a:buNone/>
            </a:pPr>
            <a:endParaRPr sz="1100">
              <a:solidFill>
                <a:schemeClr val="dk1"/>
              </a:solidFill>
            </a:endParaRPr>
          </a:p>
          <a:p>
            <a:pPr lvl="0" rtl="0">
              <a:spcBef>
                <a:spcPts val="0"/>
              </a:spcBef>
              <a:buClr>
                <a:schemeClr val="dk1"/>
              </a:buClr>
              <a:buSzPct val="100000"/>
              <a:buFont typeface="Arial"/>
              <a:buNone/>
            </a:pPr>
            <a:r>
              <a:rPr lang="en-GB" sz="1100" b="1">
                <a:solidFill>
                  <a:schemeClr val="dk1"/>
                </a:solidFill>
              </a:rPr>
              <a:t>Salt bridge</a:t>
            </a:r>
            <a:r>
              <a:rPr lang="en-GB" sz="1100">
                <a:solidFill>
                  <a:schemeClr val="dk1"/>
                </a:solidFill>
              </a:rPr>
              <a:t> → Arg-121 and Glu-118</a:t>
            </a:r>
          </a:p>
          <a:p>
            <a:pPr lvl="0" rtl="0">
              <a:spcBef>
                <a:spcPts val="0"/>
              </a:spcBef>
              <a:buClr>
                <a:schemeClr val="dk1"/>
              </a:buClr>
              <a:buSzPct val="100000"/>
              <a:buFont typeface="Arial"/>
              <a:buNone/>
            </a:pPr>
            <a:r>
              <a:rPr lang="en-GB" sz="1100">
                <a:solidFill>
                  <a:schemeClr val="dk1"/>
                </a:solidFill>
              </a:rPr>
              <a:t>	 	 	</a:t>
            </a:r>
          </a:p>
          <a:p>
            <a:pPr lvl="0" algn="just">
              <a:lnSpc>
                <a:spcPct val="200000"/>
              </a:lnSpc>
              <a:spcBef>
                <a:spcPts val="0"/>
              </a:spcBef>
              <a:buClr>
                <a:schemeClr val="dk1"/>
              </a:buClr>
              <a:buSzPct val="100000"/>
              <a:buFont typeface="Arial"/>
              <a:buNone/>
            </a:pPr>
            <a:r>
              <a:rPr lang="en-GB" sz="1100">
                <a:solidFill>
                  <a:schemeClr val="dk1"/>
                </a:solidFill>
              </a:rPr>
              <a:t>Arg-121 contacts also with the phosphate of C5.</a:t>
            </a:r>
          </a:p>
        </p:txBody>
      </p:sp>
      <p:sp>
        <p:nvSpPr>
          <p:cNvPr id="273" name="Shape 27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just" rtl="0">
              <a:lnSpc>
                <a:spcPct val="200000"/>
              </a:lnSpc>
              <a:spcBef>
                <a:spcPts val="0"/>
              </a:spcBef>
              <a:buClr>
                <a:schemeClr val="dk1"/>
              </a:buClr>
              <a:buSzPct val="122222"/>
              <a:buFont typeface="Arial"/>
              <a:buNone/>
            </a:pPr>
            <a:r>
              <a:rPr lang="en-GB" sz="900">
                <a:solidFill>
                  <a:srgbClr val="222222"/>
                </a:solidFill>
              </a:rPr>
              <a:t>Residues in the basic region also contact T and G of the bHLH binding site. </a:t>
            </a:r>
          </a:p>
          <a:p>
            <a:pPr lvl="0" algn="just" rtl="0">
              <a:lnSpc>
                <a:spcPct val="200000"/>
              </a:lnSpc>
              <a:spcBef>
                <a:spcPts val="0"/>
              </a:spcBef>
              <a:buClr>
                <a:schemeClr val="dk1"/>
              </a:buClr>
              <a:buSzPct val="122222"/>
              <a:buFont typeface="Arial"/>
              <a:buNone/>
            </a:pPr>
            <a:r>
              <a:rPr lang="en-GB" sz="900" b="1" u="sng">
                <a:solidFill>
                  <a:srgbClr val="222222"/>
                </a:solidFill>
              </a:rPr>
              <a:t>Arg-111/DNA</a:t>
            </a:r>
            <a:r>
              <a:rPr lang="en-GB" sz="1100" u="sng">
                <a:solidFill>
                  <a:srgbClr val="222222"/>
                </a:solidFill>
              </a:rPr>
              <a:t>:</a:t>
            </a:r>
          </a:p>
          <a:p>
            <a:pPr lvl="0" algn="just" rtl="0">
              <a:lnSpc>
                <a:spcPct val="200000"/>
              </a:lnSpc>
              <a:spcBef>
                <a:spcPts val="0"/>
              </a:spcBef>
              <a:buClr>
                <a:schemeClr val="dk1"/>
              </a:buClr>
              <a:buSzPct val="122222"/>
              <a:buFont typeface="Arial"/>
              <a:buNone/>
            </a:pPr>
            <a:r>
              <a:rPr lang="en-GB" sz="900" b="1">
                <a:solidFill>
                  <a:srgbClr val="222222"/>
                </a:solidFill>
              </a:rPr>
              <a:t>H-bond </a:t>
            </a:r>
            <a:r>
              <a:rPr lang="en-GB" sz="900">
                <a:solidFill>
                  <a:srgbClr val="222222"/>
                </a:solidFill>
              </a:rPr>
              <a:t>to N7 of base G10’ (2,683A)</a:t>
            </a:r>
          </a:p>
          <a:p>
            <a:pPr lvl="0" algn="just" rtl="0">
              <a:lnSpc>
                <a:spcPct val="200000"/>
              </a:lnSpc>
              <a:spcBef>
                <a:spcPts val="0"/>
              </a:spcBef>
              <a:buClr>
                <a:schemeClr val="dk1"/>
              </a:buClr>
              <a:buSzPct val="122222"/>
              <a:buFont typeface="Arial"/>
              <a:buNone/>
            </a:pPr>
            <a:r>
              <a:rPr lang="en-GB" sz="900" b="1">
                <a:solidFill>
                  <a:srgbClr val="222222"/>
                </a:solidFill>
              </a:rPr>
              <a:t>water-mediated contact</a:t>
            </a:r>
            <a:r>
              <a:rPr lang="en-GB" sz="1100">
                <a:solidFill>
                  <a:srgbClr val="222222"/>
                </a:solidFill>
              </a:rPr>
              <a:t> </a:t>
            </a:r>
            <a:r>
              <a:rPr lang="en-GB" sz="900">
                <a:solidFill>
                  <a:srgbClr val="222222"/>
                </a:solidFill>
              </a:rPr>
              <a:t>to O6 of base G10’ (4.041A)</a:t>
            </a:r>
          </a:p>
          <a:p>
            <a:pPr lvl="0" algn="just" rtl="0">
              <a:lnSpc>
                <a:spcPct val="200000"/>
              </a:lnSpc>
              <a:spcBef>
                <a:spcPts val="0"/>
              </a:spcBef>
              <a:buClr>
                <a:schemeClr val="dk1"/>
              </a:buClr>
              <a:buSzPct val="122222"/>
              <a:buFont typeface="Arial"/>
              <a:buNone/>
            </a:pPr>
            <a:r>
              <a:rPr lang="en-GB" sz="900" b="1" u="sng">
                <a:solidFill>
                  <a:srgbClr val="222222"/>
                </a:solidFill>
              </a:rPr>
              <a:t>Arg-111/ Thr-115:</a:t>
            </a:r>
          </a:p>
          <a:p>
            <a:pPr lvl="0" algn="just" rtl="0">
              <a:lnSpc>
                <a:spcPct val="200000"/>
              </a:lnSpc>
              <a:spcBef>
                <a:spcPts val="0"/>
              </a:spcBef>
              <a:buClr>
                <a:schemeClr val="dk1"/>
              </a:buClr>
              <a:buSzPct val="122222"/>
              <a:buFont typeface="Arial"/>
              <a:buNone/>
            </a:pPr>
            <a:r>
              <a:rPr lang="en-GB" sz="900">
                <a:solidFill>
                  <a:srgbClr val="222222"/>
                </a:solidFill>
              </a:rPr>
              <a:t>The </a:t>
            </a:r>
            <a:r>
              <a:rPr lang="en-GB" sz="900" b="1">
                <a:solidFill>
                  <a:srgbClr val="222222"/>
                </a:solidFill>
              </a:rPr>
              <a:t>Arg-111</a:t>
            </a:r>
            <a:r>
              <a:rPr lang="en-GB" sz="1100">
                <a:solidFill>
                  <a:srgbClr val="222222"/>
                </a:solidFill>
              </a:rPr>
              <a:t> </a:t>
            </a:r>
            <a:r>
              <a:rPr lang="en-GB" sz="900">
                <a:solidFill>
                  <a:srgbClr val="222222"/>
                </a:solidFill>
              </a:rPr>
              <a:t>side chain H bonds to hydroxyl group of </a:t>
            </a:r>
            <a:r>
              <a:rPr lang="en-GB" sz="900" b="1">
                <a:solidFill>
                  <a:srgbClr val="222222"/>
                </a:solidFill>
              </a:rPr>
              <a:t>Thr-115</a:t>
            </a:r>
            <a:r>
              <a:rPr lang="en-GB" sz="900">
                <a:solidFill>
                  <a:srgbClr val="222222"/>
                </a:solidFill>
              </a:rPr>
              <a:t>,</a:t>
            </a:r>
            <a:r>
              <a:rPr lang="en-GB" sz="1100">
                <a:solidFill>
                  <a:srgbClr val="222222"/>
                </a:solidFill>
              </a:rPr>
              <a:t> (2,608A)</a:t>
            </a:r>
          </a:p>
          <a:p>
            <a:pPr lvl="0" algn="just" rtl="0">
              <a:lnSpc>
                <a:spcPct val="200000"/>
              </a:lnSpc>
              <a:spcBef>
                <a:spcPts val="0"/>
              </a:spcBef>
              <a:buClr>
                <a:schemeClr val="dk1"/>
              </a:buClr>
              <a:buSzPct val="100000"/>
              <a:buFont typeface="Arial"/>
              <a:buNone/>
            </a:pPr>
            <a:r>
              <a:rPr lang="en-GB" sz="1100" b="1" u="sng">
                <a:solidFill>
                  <a:srgbClr val="222222"/>
                </a:solidFill>
              </a:rPr>
              <a:t>Unspecific contacts:</a:t>
            </a:r>
          </a:p>
          <a:p>
            <a:pPr lvl="0" algn="just" rtl="0">
              <a:lnSpc>
                <a:spcPct val="200000"/>
              </a:lnSpc>
              <a:spcBef>
                <a:spcPts val="0"/>
              </a:spcBef>
              <a:buClr>
                <a:schemeClr val="dk1"/>
              </a:buClr>
              <a:buSzPct val="122222"/>
              <a:buFont typeface="Arial"/>
              <a:buNone/>
            </a:pPr>
            <a:r>
              <a:rPr lang="en-GB" sz="900" b="1">
                <a:solidFill>
                  <a:srgbClr val="222222"/>
                </a:solidFill>
              </a:rPr>
              <a:t>Arg-11 contacts a phosphodiester  </a:t>
            </a:r>
            <a:r>
              <a:rPr lang="en-GB" sz="900">
                <a:solidFill>
                  <a:srgbClr val="222222"/>
                </a:solidFill>
              </a:rPr>
              <a:t>O at position G10’.(5,145A) </a:t>
            </a:r>
          </a:p>
          <a:p>
            <a:pPr lvl="0" algn="just" rtl="0">
              <a:lnSpc>
                <a:spcPct val="200000"/>
              </a:lnSpc>
              <a:spcBef>
                <a:spcPts val="0"/>
              </a:spcBef>
              <a:buClr>
                <a:schemeClr val="dk1"/>
              </a:buClr>
              <a:buSzPct val="122222"/>
              <a:buFont typeface="Arial"/>
              <a:buNone/>
            </a:pPr>
            <a:r>
              <a:rPr lang="en-GB" sz="900" b="1">
                <a:solidFill>
                  <a:srgbClr val="222222"/>
                </a:solidFill>
              </a:rPr>
              <a:t>Thr-115 </a:t>
            </a:r>
            <a:r>
              <a:rPr lang="en-GB" sz="900">
                <a:solidFill>
                  <a:srgbClr val="222222"/>
                </a:solidFill>
              </a:rPr>
              <a:t>donates  </a:t>
            </a:r>
            <a:r>
              <a:rPr lang="en-GB" sz="900" b="1">
                <a:solidFill>
                  <a:srgbClr val="222222"/>
                </a:solidFill>
              </a:rPr>
              <a:t>H-bond</a:t>
            </a:r>
            <a:r>
              <a:rPr lang="en-GB" sz="1100">
                <a:solidFill>
                  <a:srgbClr val="222222"/>
                </a:solidFill>
              </a:rPr>
              <a:t> </a:t>
            </a:r>
            <a:r>
              <a:rPr lang="en-GB" sz="900">
                <a:solidFill>
                  <a:srgbClr val="222222"/>
                </a:solidFill>
              </a:rPr>
              <a:t>to a phosphodiester    O at position T9’ (2,956A)</a:t>
            </a:r>
          </a:p>
          <a:p>
            <a:pPr lvl="0" algn="just" rtl="0">
              <a:lnSpc>
                <a:spcPct val="200000"/>
              </a:lnSpc>
              <a:spcBef>
                <a:spcPts val="0"/>
              </a:spcBef>
              <a:buClr>
                <a:schemeClr val="dk1"/>
              </a:buClr>
              <a:buFont typeface="Arial"/>
              <a:buNone/>
            </a:pPr>
            <a:endParaRPr sz="900">
              <a:solidFill>
                <a:srgbClr val="222222"/>
              </a:solidFill>
            </a:endParaRPr>
          </a:p>
          <a:p>
            <a:pPr lvl="0" algn="just" rtl="0">
              <a:lnSpc>
                <a:spcPct val="200000"/>
              </a:lnSpc>
              <a:spcBef>
                <a:spcPts val="0"/>
              </a:spcBef>
              <a:buClr>
                <a:schemeClr val="dk1"/>
              </a:buClr>
              <a:buSzPct val="122222"/>
              <a:buFont typeface="Arial"/>
              <a:buNone/>
            </a:pPr>
            <a:r>
              <a:rPr lang="en-GB" sz="900">
                <a:solidFill>
                  <a:srgbClr val="222222"/>
                </a:solidFill>
              </a:rPr>
              <a:t>which makes </a:t>
            </a:r>
            <a:r>
              <a:rPr lang="en-GB" sz="900" b="1">
                <a:solidFill>
                  <a:srgbClr val="222222"/>
                </a:solidFill>
              </a:rPr>
              <a:t>hydrophobic contacts</a:t>
            </a:r>
            <a:r>
              <a:rPr lang="en-GB" sz="1100">
                <a:solidFill>
                  <a:srgbClr val="222222"/>
                </a:solidFill>
              </a:rPr>
              <a:t> </a:t>
            </a:r>
            <a:r>
              <a:rPr lang="en-GB" sz="900">
                <a:solidFill>
                  <a:srgbClr val="222222"/>
                </a:solidFill>
              </a:rPr>
              <a:t>with the methyl group of T9’ (4,561).</a:t>
            </a:r>
            <a:r>
              <a:rPr lang="en-GB" sz="1100">
                <a:solidFill>
                  <a:srgbClr val="222222"/>
                </a:solidFill>
              </a:rPr>
              <a:t> </a:t>
            </a:r>
            <a:r>
              <a:rPr lang="en-GB" sz="900">
                <a:solidFill>
                  <a:srgbClr val="222222"/>
                </a:solidFill>
              </a:rPr>
              <a:t>Methylene groups in </a:t>
            </a:r>
            <a:r>
              <a:rPr lang="en-GB" sz="900" b="1">
                <a:solidFill>
                  <a:srgbClr val="222222"/>
                </a:solidFill>
              </a:rPr>
              <a:t>Glu-118</a:t>
            </a:r>
            <a:r>
              <a:rPr lang="en-GB" sz="1100">
                <a:solidFill>
                  <a:srgbClr val="222222"/>
                </a:solidFill>
              </a:rPr>
              <a:t> </a:t>
            </a:r>
            <a:r>
              <a:rPr lang="en-GB" sz="900">
                <a:solidFill>
                  <a:srgbClr val="222222"/>
                </a:solidFill>
              </a:rPr>
              <a:t>side chain contribute to</a:t>
            </a:r>
            <a:r>
              <a:rPr lang="en-GB" sz="1100">
                <a:solidFill>
                  <a:srgbClr val="222222"/>
                </a:solidFill>
              </a:rPr>
              <a:t> </a:t>
            </a:r>
            <a:r>
              <a:rPr lang="en-GB" sz="900" b="1">
                <a:solidFill>
                  <a:srgbClr val="222222"/>
                </a:solidFill>
              </a:rPr>
              <a:t>form a hydrophobic pocket</a:t>
            </a:r>
            <a:r>
              <a:rPr lang="en-GB" sz="1100">
                <a:solidFill>
                  <a:srgbClr val="222222"/>
                </a:solidFill>
              </a:rPr>
              <a:t> </a:t>
            </a:r>
            <a:r>
              <a:rPr lang="en-GB" sz="900">
                <a:solidFill>
                  <a:srgbClr val="222222"/>
                </a:solidFill>
              </a:rPr>
              <a:t>in this position. </a:t>
            </a:r>
          </a:p>
          <a:p>
            <a:pPr>
              <a:spcBef>
                <a:spcPts val="0"/>
              </a:spcBef>
              <a:buNone/>
            </a:pPr>
            <a:endParaRPr/>
          </a:p>
        </p:txBody>
      </p:sp>
      <p:sp>
        <p:nvSpPr>
          <p:cNvPr id="283" name="Shape 28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9" name="Shape 29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t>measure  of confidence  in the location of each atom			</a:t>
            </a:r>
          </a:p>
          <a:p>
            <a:pPr rtl="0">
              <a:lnSpc>
                <a:spcPct val="115000"/>
              </a:lnSpc>
              <a:spcBef>
                <a:spcPts val="0"/>
              </a:spcBef>
              <a:buNone/>
            </a:pPr>
            <a:r>
              <a:rPr lang="en-GB"/>
              <a:t>&lt;10: atom is not moving  much, in the same  place</a:t>
            </a:r>
          </a:p>
          <a:p>
            <a:pPr lvl="0" rtl="0">
              <a:lnSpc>
                <a:spcPct val="115000"/>
              </a:lnSpc>
              <a:spcBef>
                <a:spcPts val="0"/>
              </a:spcBef>
              <a:buNone/>
            </a:pPr>
            <a:r>
              <a:rPr lang="en-GB"/>
              <a:t>&gt;50: atom are moving  so much. Can't be seen in the electron  density  map</a:t>
            </a:r>
          </a:p>
        </p:txBody>
      </p:sp>
      <p:sp>
        <p:nvSpPr>
          <p:cNvPr id="320" name="Shape 32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a:t>
            </a:fld>
            <a:endParaRPr lang="en-GB"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36" name="Shape 33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8" name="Shape 34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Gives many  false positives</a:t>
            </a:r>
          </a:p>
          <a:p>
            <a:pPr>
              <a:spcBef>
                <a:spcPts val="0"/>
              </a:spcBef>
              <a:buNone/>
            </a:pPr>
            <a:endParaRPr/>
          </a:p>
        </p:txBody>
      </p:sp>
      <p:sp>
        <p:nvSpPr>
          <p:cNvPr id="360" name="Shape 3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baseline="0" dirty="0" smtClean="0">
                <a:solidFill>
                  <a:schemeClr val="dk1"/>
                </a:solidFill>
                <a:latin typeface="Calibri"/>
                <a:ea typeface="Calibri"/>
                <a:cs typeface="Calibri"/>
                <a:sym typeface="Calibri"/>
              </a:rPr>
              <a:t>We will describe another type of DNA binding motifs. </a:t>
            </a:r>
          </a:p>
          <a:p>
            <a:pPr marL="0" marR="0" lvl="0" indent="0" algn="l" rtl="0">
              <a:spcBef>
                <a:spcPts val="0"/>
              </a:spcBef>
              <a:buSzPct val="25000"/>
              <a:buNone/>
            </a:pPr>
            <a:r>
              <a:rPr lang="en-GB" sz="1200" b="0" i="0" u="none" strike="noStrike" cap="none" baseline="0" dirty="0" smtClean="0">
                <a:solidFill>
                  <a:schemeClr val="dk1"/>
                </a:solidFill>
                <a:latin typeface="Calibri"/>
                <a:ea typeface="Calibri"/>
                <a:cs typeface="Calibri"/>
                <a:sym typeface="Calibri"/>
              </a:rPr>
              <a:t>Helix</a:t>
            </a:r>
            <a:r>
              <a:rPr lang="en-GB" sz="1200" b="0" i="0" u="none" strike="noStrike" cap="none" baseline="0" dirty="0">
                <a:solidFill>
                  <a:schemeClr val="dk1"/>
                </a:solidFill>
                <a:latin typeface="Calibri"/>
                <a:ea typeface="Calibri"/>
                <a:cs typeface="Calibri"/>
                <a:sym typeface="Calibri"/>
              </a:rPr>
              <a:t>-turn-helix (HTH) </a:t>
            </a:r>
            <a:r>
              <a:rPr lang="en-GB" sz="1200" b="0" i="0" u="none" strike="noStrike" cap="none" baseline="0" dirty="0" smtClean="0">
                <a:solidFill>
                  <a:schemeClr val="dk1"/>
                </a:solidFill>
                <a:latin typeface="Calibri"/>
                <a:ea typeface="Calibri"/>
                <a:cs typeface="Calibri"/>
                <a:sym typeface="Calibri"/>
              </a:rPr>
              <a:t>motifs </a:t>
            </a:r>
            <a:r>
              <a:rPr lang="en-GB" sz="1200" b="0" i="0" u="none" strike="noStrike" cap="none" baseline="0" dirty="0">
                <a:solidFill>
                  <a:schemeClr val="dk1"/>
                </a:solidFill>
                <a:latin typeface="Calibri"/>
                <a:ea typeface="Calibri"/>
                <a:cs typeface="Calibri"/>
                <a:sym typeface="Calibri"/>
              </a:rPr>
              <a:t>are found in all known DNA binding proteins that regulate gene expression. The basic HTH motif is characterised by 2 alpha helices, which make intimate contacts with the DNA and are joined by a short turn (number of residues is variable). The second helix  in the HTH motif is the ‘‘recognition’’ helix  and penetrates into the major groove of the DNA target, allowing protein side-chains to make extensive base-specific hydrogen bonds and contacts.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 </a:t>
            </a:r>
          </a:p>
          <a:p>
            <a:pPr marL="0" marR="0" lvl="0" indent="0" algn="l" rtl="0">
              <a:spcBef>
                <a:spcPts val="0"/>
              </a:spcBef>
              <a:buSzPct val="25000"/>
              <a:buNone/>
            </a:pPr>
            <a:r>
              <a:rPr lang="en-GB" sz="1200" b="0" i="0" u="none" strike="noStrike" cap="none" baseline="0" dirty="0">
                <a:solidFill>
                  <a:schemeClr val="dk1"/>
                </a:solidFill>
                <a:latin typeface="Calibri"/>
                <a:ea typeface="Calibri"/>
                <a:cs typeface="Calibri"/>
                <a:sym typeface="Calibri"/>
              </a:rPr>
              <a:t>There is a wide diversity among the HTH DNA-binding </a:t>
            </a:r>
            <a:r>
              <a:rPr lang="en-GB" sz="1200" b="0" i="0" u="none" strike="noStrike" cap="none" baseline="0" dirty="0" smtClean="0">
                <a:solidFill>
                  <a:schemeClr val="dk1"/>
                </a:solidFill>
                <a:latin typeface="Calibri"/>
                <a:ea typeface="Calibri"/>
                <a:cs typeface="Calibri"/>
                <a:sym typeface="Calibri"/>
              </a:rPr>
              <a:t>motifs </a:t>
            </a:r>
            <a:r>
              <a:rPr lang="en-GB" sz="1200" b="0" i="0" u="none" strike="noStrike" cap="none" baseline="0" dirty="0">
                <a:solidFill>
                  <a:schemeClr val="dk1"/>
                </a:solidFill>
                <a:latin typeface="Calibri"/>
                <a:ea typeface="Calibri"/>
                <a:cs typeface="Calibri"/>
                <a:sym typeface="Calibri"/>
              </a:rPr>
              <a:t>with regard to their function, topology and turn conformation. </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GB" sz="1200" dirty="0">
                <a:solidFill>
                  <a:schemeClr val="dk1"/>
                </a:solidFill>
                <a:latin typeface="Calibri"/>
                <a:ea typeface="Calibri"/>
                <a:cs typeface="Calibri"/>
                <a:sym typeface="Calibri"/>
              </a:rPr>
              <a:t>During the project we have been working on the structure </a:t>
            </a:r>
            <a:r>
              <a:rPr lang="en-GB" sz="1200" dirty="0" smtClean="0">
                <a:solidFill>
                  <a:schemeClr val="dk1"/>
                </a:solidFill>
                <a:latin typeface="Calibri"/>
                <a:ea typeface="Calibri"/>
                <a:cs typeface="Calibri"/>
                <a:sym typeface="Calibri"/>
              </a:rPr>
              <a:t>of </a:t>
            </a:r>
            <a:r>
              <a:rPr lang="en-GB" sz="1200" dirty="0" err="1">
                <a:solidFill>
                  <a:schemeClr val="dk1"/>
                </a:solidFill>
                <a:latin typeface="Calibri"/>
                <a:ea typeface="Calibri"/>
                <a:cs typeface="Calibri"/>
                <a:sym typeface="Calibri"/>
              </a:rPr>
              <a:t>homeodomains</a:t>
            </a:r>
            <a:r>
              <a:rPr lang="en-GB" sz="1200" dirty="0">
                <a:solidFill>
                  <a:schemeClr val="dk1"/>
                </a:solidFill>
                <a:latin typeface="Calibri"/>
                <a:ea typeface="Calibri"/>
                <a:cs typeface="Calibri"/>
                <a:sym typeface="Calibri"/>
              </a:rPr>
              <a:t>. </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369" name="Shape 3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23</a:t>
            </a:fld>
            <a:endParaRPr lang="en-GB"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sz="1100" dirty="0">
                <a:solidFill>
                  <a:schemeClr val="dk1"/>
                </a:solidFill>
              </a:rPr>
              <a:t>	 	 	</a:t>
            </a:r>
          </a:p>
          <a:p>
            <a:pPr lvl="0" algn="just" rtl="0">
              <a:lnSpc>
                <a:spcPct val="179000"/>
              </a:lnSpc>
              <a:spcBef>
                <a:spcPts val="0"/>
              </a:spcBef>
              <a:buClr>
                <a:schemeClr val="dk1"/>
              </a:buClr>
              <a:buSzPct val="122222"/>
              <a:buFont typeface="Arial"/>
              <a:buNone/>
            </a:pPr>
            <a:r>
              <a:rPr lang="en-GB" sz="900" dirty="0" smtClean="0">
                <a:solidFill>
                  <a:srgbClr val="222222"/>
                </a:solidFill>
              </a:rPr>
              <a:t>Members</a:t>
            </a:r>
            <a:r>
              <a:rPr lang="en-GB" sz="900" baseline="0" dirty="0" smtClean="0">
                <a:solidFill>
                  <a:srgbClr val="222222"/>
                </a:solidFill>
              </a:rPr>
              <a:t> </a:t>
            </a:r>
            <a:r>
              <a:rPr lang="en-GB" sz="900" dirty="0" smtClean="0">
                <a:solidFill>
                  <a:srgbClr val="222222"/>
                </a:solidFill>
              </a:rPr>
              <a:t>of </a:t>
            </a:r>
            <a:r>
              <a:rPr lang="en-GB" sz="900" dirty="0">
                <a:solidFill>
                  <a:srgbClr val="222222"/>
                </a:solidFill>
              </a:rPr>
              <a:t>this </a:t>
            </a:r>
            <a:r>
              <a:rPr lang="en-GB" sz="900" dirty="0" smtClean="0">
                <a:solidFill>
                  <a:srgbClr val="222222"/>
                </a:solidFill>
              </a:rPr>
              <a:t>transcription </a:t>
            </a:r>
            <a:r>
              <a:rPr lang="en-GB" sz="900" dirty="0">
                <a:solidFill>
                  <a:srgbClr val="222222"/>
                </a:solidFill>
              </a:rPr>
              <a:t>factor family are </a:t>
            </a:r>
            <a:r>
              <a:rPr lang="en-GB" sz="900" dirty="0" smtClean="0">
                <a:solidFill>
                  <a:srgbClr val="222222"/>
                </a:solidFill>
              </a:rPr>
              <a:t>characterized </a:t>
            </a:r>
            <a:r>
              <a:rPr lang="en-GB" sz="900" dirty="0">
                <a:solidFill>
                  <a:srgbClr val="222222"/>
                </a:solidFill>
              </a:rPr>
              <a:t>by the presence </a:t>
            </a:r>
            <a:r>
              <a:rPr lang="en-GB" sz="900" dirty="0" smtClean="0">
                <a:solidFill>
                  <a:srgbClr val="222222"/>
                </a:solidFill>
              </a:rPr>
              <a:t>of </a:t>
            </a:r>
            <a:r>
              <a:rPr lang="en-GB" sz="900" dirty="0">
                <a:solidFill>
                  <a:srgbClr val="222222"/>
                </a:solidFill>
              </a:rPr>
              <a:t>a </a:t>
            </a:r>
            <a:r>
              <a:rPr lang="en-GB" sz="900" dirty="0" err="1">
                <a:solidFill>
                  <a:srgbClr val="222222"/>
                </a:solidFill>
              </a:rPr>
              <a:t>homeodomain</a:t>
            </a:r>
            <a:r>
              <a:rPr lang="en-GB" sz="900" dirty="0">
                <a:solidFill>
                  <a:srgbClr val="222222"/>
                </a:solidFill>
              </a:rPr>
              <a:t>, </a:t>
            </a:r>
            <a:r>
              <a:rPr lang="en-GB" sz="900" dirty="0" smtClean="0">
                <a:solidFill>
                  <a:srgbClr val="222222"/>
                </a:solidFill>
              </a:rPr>
              <a:t>which </a:t>
            </a:r>
            <a:r>
              <a:rPr lang="en-GB" sz="900" dirty="0">
                <a:solidFill>
                  <a:srgbClr val="222222"/>
                </a:solidFill>
              </a:rPr>
              <a:t>is a 60 amino acid helix-turn-</a:t>
            </a:r>
            <a:r>
              <a:rPr lang="en-GB" sz="900" dirty="0" smtClean="0">
                <a:solidFill>
                  <a:srgbClr val="222222"/>
                </a:solidFill>
              </a:rPr>
              <a:t>helix </a:t>
            </a:r>
            <a:r>
              <a:rPr lang="en-GB" sz="900" dirty="0">
                <a:solidFill>
                  <a:srgbClr val="222222"/>
                </a:solidFill>
              </a:rPr>
              <a:t>DNA-binding </a:t>
            </a:r>
            <a:r>
              <a:rPr lang="en-GB" sz="900" dirty="0" smtClean="0">
                <a:solidFill>
                  <a:srgbClr val="222222"/>
                </a:solidFill>
              </a:rPr>
              <a:t>domain</a:t>
            </a:r>
            <a:r>
              <a:rPr lang="en-GB" sz="900" dirty="0">
                <a:solidFill>
                  <a:srgbClr val="222222"/>
                </a:solidFill>
              </a:rPr>
              <a:t>. </a:t>
            </a:r>
            <a:r>
              <a:rPr lang="en-GB" sz="900" dirty="0" smtClean="0">
                <a:solidFill>
                  <a:srgbClr val="222222"/>
                </a:solidFill>
              </a:rPr>
              <a:t>The </a:t>
            </a:r>
            <a:r>
              <a:rPr lang="en-GB" sz="900" dirty="0">
                <a:solidFill>
                  <a:srgbClr val="222222"/>
                </a:solidFill>
              </a:rPr>
              <a:t>DNA </a:t>
            </a:r>
            <a:r>
              <a:rPr lang="en-GB" sz="900" dirty="0" smtClean="0">
                <a:solidFill>
                  <a:srgbClr val="222222"/>
                </a:solidFill>
              </a:rPr>
              <a:t>sequence </a:t>
            </a:r>
            <a:r>
              <a:rPr lang="en-GB" sz="900" dirty="0">
                <a:solidFill>
                  <a:srgbClr val="222222"/>
                </a:solidFill>
              </a:rPr>
              <a:t>that </a:t>
            </a:r>
            <a:r>
              <a:rPr lang="en-GB" sz="900" dirty="0" smtClean="0">
                <a:solidFill>
                  <a:srgbClr val="222222"/>
                </a:solidFill>
              </a:rPr>
              <a:t>encodes</a:t>
            </a:r>
            <a:r>
              <a:rPr lang="en-GB" sz="900" baseline="0" dirty="0" smtClean="0">
                <a:solidFill>
                  <a:srgbClr val="222222"/>
                </a:solidFill>
              </a:rPr>
              <a:t> </a:t>
            </a:r>
            <a:r>
              <a:rPr lang="en-GB" sz="900" dirty="0" smtClean="0">
                <a:solidFill>
                  <a:srgbClr val="222222"/>
                </a:solidFill>
              </a:rPr>
              <a:t>the </a:t>
            </a:r>
            <a:r>
              <a:rPr lang="en-GB" sz="900" dirty="0" err="1">
                <a:solidFill>
                  <a:srgbClr val="222222"/>
                </a:solidFill>
              </a:rPr>
              <a:t>homeodomain</a:t>
            </a:r>
            <a:r>
              <a:rPr lang="en-GB" sz="900" dirty="0">
                <a:solidFill>
                  <a:srgbClr val="222222"/>
                </a:solidFill>
              </a:rPr>
              <a:t> </a:t>
            </a:r>
            <a:r>
              <a:rPr lang="en-GB" sz="900" dirty="0" smtClean="0">
                <a:solidFill>
                  <a:srgbClr val="222222"/>
                </a:solidFill>
              </a:rPr>
              <a:t>is </a:t>
            </a:r>
            <a:r>
              <a:rPr lang="en-GB" sz="900" dirty="0">
                <a:solidFill>
                  <a:srgbClr val="222222"/>
                </a:solidFill>
              </a:rPr>
              <a:t>called   the "</a:t>
            </a:r>
            <a:r>
              <a:rPr lang="en-GB" sz="900" dirty="0" err="1" smtClean="0">
                <a:solidFill>
                  <a:srgbClr val="222222"/>
                </a:solidFill>
              </a:rPr>
              <a:t>homeobox</a:t>
            </a:r>
            <a:r>
              <a:rPr lang="en-GB" sz="900" dirty="0" smtClean="0">
                <a:solidFill>
                  <a:srgbClr val="222222"/>
                </a:solidFill>
              </a:rPr>
              <a:t>” and </a:t>
            </a:r>
            <a:r>
              <a:rPr lang="en-GB" sz="900" dirty="0" err="1">
                <a:solidFill>
                  <a:srgbClr val="222222"/>
                </a:solidFill>
              </a:rPr>
              <a:t>homeobox</a:t>
            </a:r>
            <a:r>
              <a:rPr lang="en-GB" sz="900" dirty="0">
                <a:solidFill>
                  <a:srgbClr val="222222"/>
                </a:solidFill>
              </a:rPr>
              <a:t>-</a:t>
            </a:r>
            <a:r>
              <a:rPr lang="en-GB" sz="900" dirty="0" smtClean="0">
                <a:solidFill>
                  <a:srgbClr val="222222"/>
                </a:solidFill>
              </a:rPr>
              <a:t>containing genes are </a:t>
            </a:r>
            <a:r>
              <a:rPr lang="en-GB" sz="900" dirty="0">
                <a:solidFill>
                  <a:srgbClr val="222222"/>
                </a:solidFill>
              </a:rPr>
              <a:t>known </a:t>
            </a:r>
            <a:r>
              <a:rPr lang="en-GB" sz="900" dirty="0" smtClean="0">
                <a:solidFill>
                  <a:srgbClr val="222222"/>
                </a:solidFill>
              </a:rPr>
              <a:t>as </a:t>
            </a:r>
            <a:r>
              <a:rPr lang="en-GB" sz="900" dirty="0">
                <a:solidFill>
                  <a:srgbClr val="222222"/>
                </a:solidFill>
              </a:rPr>
              <a:t>"</a:t>
            </a:r>
            <a:r>
              <a:rPr lang="en-GB" sz="900" dirty="0" err="1">
                <a:solidFill>
                  <a:srgbClr val="222222"/>
                </a:solidFill>
              </a:rPr>
              <a:t>hox</a:t>
            </a:r>
            <a:r>
              <a:rPr lang="en-GB" sz="900" dirty="0">
                <a:solidFill>
                  <a:srgbClr val="222222"/>
                </a:solidFill>
              </a:rPr>
              <a:t> genes." </a:t>
            </a:r>
            <a:r>
              <a:rPr lang="en-GB" sz="900" dirty="0" smtClean="0">
                <a:solidFill>
                  <a:srgbClr val="222222"/>
                </a:solidFill>
              </a:rPr>
              <a:t>The </a:t>
            </a:r>
            <a:r>
              <a:rPr lang="en-GB" sz="900" dirty="0" err="1" smtClean="0">
                <a:solidFill>
                  <a:srgbClr val="222222"/>
                </a:solidFill>
              </a:rPr>
              <a:t>hox</a:t>
            </a:r>
            <a:r>
              <a:rPr lang="en-GB" sz="900" dirty="0" smtClean="0">
                <a:solidFill>
                  <a:srgbClr val="222222"/>
                </a:solidFill>
              </a:rPr>
              <a:t> gene products are </a:t>
            </a:r>
            <a:r>
              <a:rPr lang="en-GB" sz="900" dirty="0" err="1" smtClean="0">
                <a:solidFill>
                  <a:srgbClr val="222222"/>
                </a:solidFill>
              </a:rPr>
              <a:t>homeodomain</a:t>
            </a:r>
            <a:r>
              <a:rPr lang="en-GB" sz="900" baseline="0" dirty="0" smtClean="0">
                <a:solidFill>
                  <a:srgbClr val="222222"/>
                </a:solidFill>
              </a:rPr>
              <a:t> proteins that play critical roles in development, specifying patterning of the embryo. </a:t>
            </a:r>
            <a:endParaRPr lang="en-GB" sz="900" dirty="0">
              <a:solidFill>
                <a:srgbClr val="222222"/>
              </a:solidFill>
            </a:endParaRPr>
          </a:p>
          <a:p>
            <a:pPr>
              <a:spcBef>
                <a:spcPts val="0"/>
              </a:spcBef>
              <a:buNone/>
            </a:pPr>
            <a:endParaRPr dirty="0"/>
          </a:p>
        </p:txBody>
      </p:sp>
      <p:sp>
        <p:nvSpPr>
          <p:cNvPr id="379" name="Shape 37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86" name="Shape 38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sz="900" dirty="0"/>
          </a:p>
          <a:p>
            <a:pPr lvl="0" rtl="0">
              <a:lnSpc>
                <a:spcPct val="112500"/>
              </a:lnSpc>
              <a:spcBef>
                <a:spcPts val="1100"/>
              </a:spcBef>
              <a:spcAft>
                <a:spcPts val="1100"/>
              </a:spcAft>
              <a:buClr>
                <a:schemeClr val="dk1"/>
              </a:buClr>
              <a:buSzPct val="122222"/>
              <a:buFont typeface="Arial"/>
              <a:buNone/>
            </a:pPr>
            <a:endParaRPr lang="en-GB" sz="900" b="1" dirty="0" smtClean="0">
              <a:solidFill>
                <a:schemeClr val="dk1"/>
              </a:solidFill>
            </a:endParaRPr>
          </a:p>
          <a:p>
            <a:pPr lvl="0" rtl="0">
              <a:lnSpc>
                <a:spcPct val="112500"/>
              </a:lnSpc>
              <a:spcBef>
                <a:spcPts val="1100"/>
              </a:spcBef>
              <a:spcAft>
                <a:spcPts val="1100"/>
              </a:spcAft>
              <a:buClr>
                <a:schemeClr val="dk1"/>
              </a:buClr>
              <a:buSzPct val="122222"/>
              <a:buFont typeface="Arial"/>
              <a:buNone/>
            </a:pPr>
            <a:r>
              <a:rPr lang="en-GB" sz="900" b="1" dirty="0" smtClean="0">
                <a:solidFill>
                  <a:schemeClr val="dk1"/>
                </a:solidFill>
              </a:rPr>
              <a:t>Engrailed  </a:t>
            </a:r>
            <a:r>
              <a:rPr lang="en-GB" sz="900" b="1" dirty="0" err="1">
                <a:solidFill>
                  <a:schemeClr val="dk1"/>
                </a:solidFill>
              </a:rPr>
              <a:t>homeodomain</a:t>
            </a:r>
            <a:r>
              <a:rPr lang="en-GB" sz="900" b="1" dirty="0">
                <a:solidFill>
                  <a:schemeClr val="dk1"/>
                </a:solidFill>
              </a:rPr>
              <a:t>-DNA    complex at 2.2 A resolution: a detailed view of the interface and comparison with other engrailed structures</a:t>
            </a:r>
          </a:p>
          <a:p>
            <a:pPr rtl="0">
              <a:spcBef>
                <a:spcPts val="0"/>
              </a:spcBef>
              <a:buNone/>
            </a:pPr>
            <a:endParaRPr sz="900" dirty="0"/>
          </a:p>
          <a:p>
            <a:pPr rtl="0">
              <a:spcBef>
                <a:spcPts val="0"/>
              </a:spcBef>
              <a:buNone/>
            </a:pPr>
            <a:r>
              <a:rPr lang="en-GB" sz="900" dirty="0" err="1"/>
              <a:t>residus</a:t>
            </a:r>
            <a:r>
              <a:rPr lang="en-GB" sz="900" dirty="0"/>
              <a:t> </a:t>
            </a:r>
            <a:r>
              <a:rPr lang="en-GB" sz="900" dirty="0" err="1"/>
              <a:t>importants</a:t>
            </a:r>
            <a:r>
              <a:rPr lang="en-GB" sz="900" dirty="0"/>
              <a:t> per a la </a:t>
            </a:r>
            <a:r>
              <a:rPr lang="en-GB" sz="900" dirty="0" err="1"/>
              <a:t>interacció</a:t>
            </a:r>
            <a:r>
              <a:rPr lang="en-GB" sz="900" dirty="0"/>
              <a:t> </a:t>
            </a:r>
            <a:r>
              <a:rPr lang="en-GB" sz="900" dirty="0" err="1"/>
              <a:t>es</a:t>
            </a:r>
            <a:r>
              <a:rPr lang="en-GB" sz="900" dirty="0"/>
              <a:t> </a:t>
            </a:r>
            <a:r>
              <a:rPr lang="en-GB" sz="900" dirty="0" err="1"/>
              <a:t>conserven</a:t>
            </a:r>
            <a:r>
              <a:rPr lang="en-GB" sz="900" dirty="0"/>
              <a:t> en </a:t>
            </a:r>
            <a:r>
              <a:rPr lang="en-GB" sz="900" dirty="0" err="1"/>
              <a:t>altres</a:t>
            </a:r>
            <a:endParaRPr lang="en-GB" sz="900" dirty="0"/>
          </a:p>
          <a:p>
            <a:pPr rtl="0">
              <a:spcBef>
                <a:spcPts val="0"/>
              </a:spcBef>
              <a:buNone/>
            </a:pPr>
            <a:r>
              <a:rPr lang="en-GB" sz="900" dirty="0" err="1"/>
              <a:t>Hipotesis</a:t>
            </a:r>
            <a:r>
              <a:rPr lang="en-GB" sz="900" dirty="0"/>
              <a:t> → </a:t>
            </a:r>
            <a:r>
              <a:rPr lang="en-GB" sz="900" dirty="0" err="1"/>
              <a:t>participen</a:t>
            </a:r>
            <a:r>
              <a:rPr lang="en-GB" sz="900" dirty="0"/>
              <a:t> en </a:t>
            </a:r>
            <a:r>
              <a:rPr lang="en-GB" sz="900" dirty="0" err="1"/>
              <a:t>dimeritzar</a:t>
            </a:r>
            <a:endParaRPr lang="en-GB" sz="900" dirty="0"/>
          </a:p>
          <a:p>
            <a:pPr>
              <a:spcBef>
                <a:spcPts val="0"/>
              </a:spcBef>
              <a:buNone/>
            </a:pPr>
            <a:r>
              <a:rPr lang="en-GB" sz="900" dirty="0" err="1"/>
              <a:t>superponer</a:t>
            </a:r>
            <a:r>
              <a:rPr lang="en-GB" sz="900" dirty="0"/>
              <a:t> con engrailed </a:t>
            </a:r>
            <a:r>
              <a:rPr lang="en-GB" sz="900" dirty="0" err="1"/>
              <a:t>pq</a:t>
            </a:r>
            <a:r>
              <a:rPr lang="en-GB" sz="900" dirty="0"/>
              <a:t> son complexes →  </a:t>
            </a: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solidFill>
                  <a:schemeClr val="dk1"/>
                </a:solidFill>
              </a:rPr>
              <a:t>We can appreciate with the structural alignment that invariable residues  (Asn = N and  Trp = W) that enable DNA binding  are conserved . </a:t>
            </a:r>
          </a:p>
        </p:txBody>
      </p:sp>
      <p:sp>
        <p:nvSpPr>
          <p:cNvPr id="406" name="Shape 40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15" name="Shape 41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dirty="0" smtClean="0"/>
              <a:t>In </a:t>
            </a:r>
            <a:r>
              <a:rPr lang="en-GB" dirty="0"/>
              <a:t>this image we can appreciate the general structure of the cofactor of Hoxb1, which is Pbx1 and consists of a four-helix </a:t>
            </a:r>
            <a:r>
              <a:rPr lang="en-GB" dirty="0" err="1"/>
              <a:t>homeodomain</a:t>
            </a:r>
            <a:r>
              <a:rPr lang="en-GB" dirty="0"/>
              <a:t>. </a:t>
            </a:r>
            <a:r>
              <a:rPr lang="en-GB" dirty="0" smtClean="0"/>
              <a:t>Pbx1 has a binding pocket that it</a:t>
            </a:r>
            <a:r>
              <a:rPr lang="en-GB" baseline="0" dirty="0" smtClean="0"/>
              <a:t> is important for the interaction </a:t>
            </a:r>
            <a:r>
              <a:rPr lang="en-GB" dirty="0" smtClean="0"/>
              <a:t>with </a:t>
            </a:r>
            <a:r>
              <a:rPr lang="en-GB" dirty="0"/>
              <a:t>Hoxb1 </a:t>
            </a:r>
            <a:r>
              <a:rPr lang="en-GB" dirty="0" smtClean="0"/>
              <a:t>and it is </a:t>
            </a:r>
            <a:r>
              <a:rPr lang="en-GB" dirty="0"/>
              <a:t>located </a:t>
            </a:r>
            <a:r>
              <a:rPr lang="en-GB" dirty="0" smtClean="0"/>
              <a:t>between</a:t>
            </a:r>
            <a:r>
              <a:rPr lang="en-GB" baseline="0" dirty="0" smtClean="0"/>
              <a:t> </a:t>
            </a:r>
            <a:r>
              <a:rPr lang="en-GB" dirty="0" smtClean="0"/>
              <a:t>Helix </a:t>
            </a:r>
            <a:r>
              <a:rPr lang="en-GB" dirty="0"/>
              <a:t>3 and  Helix 4.</a:t>
            </a:r>
          </a:p>
          <a:p>
            <a:pPr rtl="0">
              <a:spcBef>
                <a:spcPts val="0"/>
              </a:spcBef>
              <a:buNone/>
            </a:pPr>
            <a:endParaRPr dirty="0"/>
          </a:p>
          <a:p>
            <a:pPr>
              <a:spcBef>
                <a:spcPts val="0"/>
              </a:spcBef>
              <a:buNone/>
            </a:pPr>
            <a:r>
              <a:rPr lang="en-GB" dirty="0"/>
              <a:t>The DNA contacts  are mediated  by helix 3.  </a:t>
            </a:r>
          </a:p>
        </p:txBody>
      </p:sp>
      <p:sp>
        <p:nvSpPr>
          <p:cNvPr id="423" name="Shape 42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The structure of HoxB1  is the one presented in this image. Hoxb1 consists of 3 alpha  helices and  a small Hexapeptide sequence  that forms a 3</a:t>
            </a:r>
            <a:r>
              <a:rPr lang="en-GB" sz="600"/>
              <a:t>10</a:t>
            </a:r>
            <a:r>
              <a:rPr lang="en-GB"/>
              <a:t> helix. The hexapeptide  sequence  is of great importance to enable the cooperation of the cofactor Pbx1, as it will be explained in more detail later. </a:t>
            </a:r>
          </a:p>
          <a:p>
            <a:pPr rtl="0">
              <a:spcBef>
                <a:spcPts val="0"/>
              </a:spcBef>
              <a:buNone/>
            </a:pPr>
            <a:endParaRPr/>
          </a:p>
          <a:p>
            <a:pPr rtl="0">
              <a:spcBef>
                <a:spcPts val="0"/>
              </a:spcBef>
              <a:buNone/>
            </a:pPr>
            <a:r>
              <a:rPr lang="en-GB"/>
              <a:t>Helix 3 is responsible for establishing the DNA binding  contacts. </a:t>
            </a:r>
          </a:p>
          <a:p>
            <a:pPr rtl="0">
              <a:spcBef>
                <a:spcPts val="0"/>
              </a:spcBef>
              <a:buNone/>
            </a:pPr>
            <a:endParaRPr/>
          </a:p>
          <a:p>
            <a:pPr>
              <a:spcBef>
                <a:spcPts val="0"/>
              </a:spcBef>
              <a:buNone/>
            </a:pPr>
            <a:r>
              <a:rPr lang="en-GB"/>
              <a:t>The 20 residues  sequence  is variable. This concrete region is not crystallized so we couldn’t obtain a calculation of the B-factor. </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49" name="Shape 4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GB" sz="1100">
                <a:solidFill>
                  <a:schemeClr val="dk1"/>
                </a:solidFill>
              </a:rPr>
              <a:t>The largest number of contacts are formed by Trp.</a:t>
            </a:r>
          </a:p>
          <a:p>
            <a:pPr lvl="0" rtl="0">
              <a:spcBef>
                <a:spcPts val="0"/>
              </a:spcBef>
              <a:buClr>
                <a:schemeClr val="dk1"/>
              </a:buClr>
              <a:buSzPct val="100000"/>
              <a:buFont typeface="Arial"/>
              <a:buNone/>
            </a:pPr>
            <a:r>
              <a:rPr lang="en-GB" sz="1100">
                <a:solidFill>
                  <a:schemeClr val="dk1"/>
                </a:solidFill>
              </a:rPr>
              <a:t>It forms Van der Waals contacts with: </a:t>
            </a:r>
          </a:p>
          <a:p>
            <a:pPr marL="457200" lvl="0" indent="-298450" rtl="0">
              <a:spcBef>
                <a:spcPts val="0"/>
              </a:spcBef>
              <a:buClr>
                <a:schemeClr val="dk1"/>
              </a:buClr>
              <a:buSzPct val="100000"/>
              <a:buFont typeface="Arial"/>
              <a:buChar char="-"/>
            </a:pPr>
            <a:r>
              <a:rPr lang="en-GB" sz="1100">
                <a:solidFill>
                  <a:schemeClr val="dk1"/>
                </a:solidFill>
              </a:rPr>
              <a:t>Phe → helix 1</a:t>
            </a:r>
          </a:p>
          <a:p>
            <a:pPr marL="457200" lvl="0" indent="-298450" rtl="0">
              <a:spcBef>
                <a:spcPts val="0"/>
              </a:spcBef>
              <a:buClr>
                <a:schemeClr val="dk1"/>
              </a:buClr>
              <a:buSzPct val="100000"/>
              <a:buFont typeface="Arial"/>
              <a:buChar char="-"/>
            </a:pPr>
            <a:r>
              <a:rPr lang="en-GB" sz="1100">
                <a:solidFill>
                  <a:schemeClr val="dk1"/>
                </a:solidFill>
              </a:rPr>
              <a:t>Leu, ser and Asn → 3 aa insertion</a:t>
            </a:r>
          </a:p>
          <a:p>
            <a:pPr marL="457200" lvl="0" indent="-298450" rtl="0">
              <a:spcBef>
                <a:spcPts val="0"/>
              </a:spcBef>
              <a:buClr>
                <a:schemeClr val="dk1"/>
              </a:buClr>
              <a:buSzPct val="100000"/>
              <a:buFont typeface="Arial"/>
              <a:buChar char="-"/>
            </a:pPr>
            <a:r>
              <a:rPr lang="en-GB" sz="1100">
                <a:solidFill>
                  <a:schemeClr val="dk1"/>
                </a:solidFill>
              </a:rPr>
              <a:t>Pro and Tyr → after the 3 aa insertion</a:t>
            </a:r>
          </a:p>
          <a:p>
            <a:pPr marL="457200" lvl="0" indent="-298450" rtl="0">
              <a:spcBef>
                <a:spcPts val="0"/>
              </a:spcBef>
              <a:buClr>
                <a:schemeClr val="dk1"/>
              </a:buClr>
              <a:buSzPct val="100000"/>
              <a:buFont typeface="Arial"/>
              <a:buChar char="-"/>
            </a:pPr>
            <a:r>
              <a:rPr lang="en-GB" sz="1100">
                <a:solidFill>
                  <a:schemeClr val="dk1"/>
                </a:solidFill>
              </a:rPr>
              <a:t>Arg, Tyr and Lys → helix 3</a:t>
            </a:r>
          </a:p>
          <a:p>
            <a:pPr rtl="0">
              <a:spcBef>
                <a:spcPts val="0"/>
              </a:spcBef>
              <a:buNone/>
            </a:pPr>
            <a:endParaRPr sz="1100">
              <a:solidFill>
                <a:schemeClr val="dk1"/>
              </a:solidFill>
            </a:endParaRPr>
          </a:p>
          <a:p>
            <a:pPr lvl="0" rtl="0">
              <a:spcBef>
                <a:spcPts val="0"/>
              </a:spcBef>
              <a:buClr>
                <a:schemeClr val="dk1"/>
              </a:buClr>
              <a:buSzPct val="100000"/>
              <a:buFont typeface="Arial"/>
              <a:buNone/>
            </a:pPr>
            <a:r>
              <a:rPr lang="en-GB" sz="1100">
                <a:solidFill>
                  <a:schemeClr val="dk1"/>
                </a:solidFill>
              </a:rPr>
              <a:t>Strict conservation of the tryptophan and methionine residues is due to the numerous contacts  that these residues  mediate in the HoxB1-Pbx1 structure, which would  be expected to be conserved  in complexes between Pbx1  and other Hox partners. </a:t>
            </a:r>
          </a:p>
          <a:p>
            <a:pPr lvl="0">
              <a:spcBef>
                <a:spcPts val="0"/>
              </a:spcBef>
              <a:buNone/>
            </a:pPr>
            <a:endParaRPr sz="1100">
              <a:solidFill>
                <a:schemeClr val="dk1"/>
              </a:solidFill>
            </a:endParaRPr>
          </a:p>
        </p:txBody>
      </p:sp>
      <p:sp>
        <p:nvSpPr>
          <p:cNvPr id="465" name="Shape 46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The burial of the hexapeptide  tryptophan in the Pbx1 binding pocket is further favoured by Hydrogen bonding between the indole nitrogen and the peptide backbone carbonyl of Leucine. </a:t>
            </a:r>
          </a:p>
        </p:txBody>
      </p:sp>
      <p:sp>
        <p:nvSpPr>
          <p:cNvPr id="476" name="Shape 47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solidFill>
                  <a:srgbClr val="F3F3F3"/>
                </a:solidFill>
              </a:rPr>
              <a:t>TRP</a:t>
            </a:r>
          </a:p>
          <a:p>
            <a:pPr>
              <a:spcBef>
                <a:spcPts val="0"/>
              </a:spcBef>
              <a:buNone/>
            </a:pPr>
            <a:r>
              <a:rPr lang="en-GB"/>
              <a:t>The hexapeptide Met side chain forms further van der waals interactions in the binding pocket, interacting with Pbx1 side chain Leu in the 3 aa insertion, with Tyr, and Lys in helix 3. And with Leu in the turn following helix 3. </a:t>
            </a:r>
          </a:p>
        </p:txBody>
      </p:sp>
      <p:sp>
        <p:nvSpPr>
          <p:cNvPr id="488" name="Shape 48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In this image, coloured in yellow, we can appreciate the hydrophobic surface of the heterodimer. </a:t>
            </a:r>
          </a:p>
        </p:txBody>
      </p:sp>
      <p:sp>
        <p:nvSpPr>
          <p:cNvPr id="498" name="Shape 49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82880" lvl="0" indent="-53339" rtl="0">
              <a:spcBef>
                <a:spcPts val="480"/>
              </a:spcBef>
              <a:buNone/>
            </a:pPr>
            <a:r>
              <a:rPr lang="en-GB" dirty="0" smtClean="0"/>
              <a:t>HoxB1 </a:t>
            </a:r>
            <a:r>
              <a:rPr lang="en-GB" dirty="0"/>
              <a:t>and Pbx1 bind in tandem to overlapping  DNA sites, containing the 11 </a:t>
            </a:r>
            <a:r>
              <a:rPr lang="en-GB" dirty="0" err="1"/>
              <a:t>bp</a:t>
            </a:r>
            <a:r>
              <a:rPr lang="en-GB" dirty="0"/>
              <a:t> Heterodimer sequence:  </a:t>
            </a:r>
            <a:r>
              <a:rPr lang="en-GB" dirty="0">
                <a:solidFill>
                  <a:schemeClr val="dk1"/>
                </a:solidFill>
              </a:rPr>
              <a:t>5’ - ATGATTGATCG - 3’</a:t>
            </a:r>
          </a:p>
          <a:p>
            <a:pPr marL="182880" lvl="0" indent="-53339" rtl="0">
              <a:spcBef>
                <a:spcPts val="480"/>
              </a:spcBef>
              <a:buNone/>
            </a:pPr>
            <a:endParaRPr dirty="0">
              <a:solidFill>
                <a:schemeClr val="dk1"/>
              </a:solidFill>
            </a:endParaRPr>
          </a:p>
          <a:p>
            <a:pPr marL="182880" indent="-53339" rtl="0">
              <a:spcBef>
                <a:spcPts val="480"/>
              </a:spcBef>
              <a:buNone/>
            </a:pPr>
            <a:r>
              <a:rPr lang="en-GB" dirty="0">
                <a:solidFill>
                  <a:schemeClr val="dk1"/>
                </a:solidFill>
              </a:rPr>
              <a:t>Base preference at position 7 of the binding site strongly dependent on the identity of the </a:t>
            </a:r>
            <a:r>
              <a:rPr lang="en-GB" dirty="0" err="1">
                <a:solidFill>
                  <a:schemeClr val="dk1"/>
                </a:solidFill>
              </a:rPr>
              <a:t>Hox</a:t>
            </a:r>
            <a:r>
              <a:rPr lang="en-GB" dirty="0">
                <a:solidFill>
                  <a:schemeClr val="dk1"/>
                </a:solidFill>
              </a:rPr>
              <a:t> protein. </a:t>
            </a:r>
            <a:r>
              <a:rPr lang="en-GB" dirty="0" err="1">
                <a:solidFill>
                  <a:schemeClr val="dk1"/>
                </a:solidFill>
              </a:rPr>
              <a:t>Hox</a:t>
            </a:r>
            <a:r>
              <a:rPr lang="en-GB" dirty="0">
                <a:solidFill>
                  <a:schemeClr val="dk1"/>
                </a:solidFill>
              </a:rPr>
              <a:t> B1 prefers a G at position 7. </a:t>
            </a:r>
          </a:p>
          <a:p>
            <a:pPr marL="182880" lvl="0" indent="-53339" rtl="0">
              <a:spcBef>
                <a:spcPts val="480"/>
              </a:spcBef>
              <a:buNone/>
            </a:pPr>
            <a:r>
              <a:rPr lang="en-GB" dirty="0">
                <a:solidFill>
                  <a:schemeClr val="dk1"/>
                </a:solidFill>
              </a:rPr>
              <a:t>When we searched for the </a:t>
            </a:r>
            <a:r>
              <a:rPr lang="en-GB" dirty="0" err="1">
                <a:solidFill>
                  <a:schemeClr val="dk1"/>
                </a:solidFill>
              </a:rPr>
              <a:t>homeodomain</a:t>
            </a:r>
            <a:r>
              <a:rPr lang="en-GB" dirty="0">
                <a:solidFill>
                  <a:schemeClr val="dk1"/>
                </a:solidFill>
              </a:rPr>
              <a:t> sequence in </a:t>
            </a:r>
            <a:r>
              <a:rPr lang="en-GB" dirty="0" err="1">
                <a:solidFill>
                  <a:schemeClr val="dk1"/>
                </a:solidFill>
              </a:rPr>
              <a:t>Jaspar</a:t>
            </a:r>
            <a:r>
              <a:rPr lang="en-GB" dirty="0">
                <a:solidFill>
                  <a:schemeClr val="dk1"/>
                </a:solidFill>
              </a:rPr>
              <a:t> we found out the sequence of the complementary chain. </a:t>
            </a:r>
          </a:p>
          <a:p>
            <a:pPr rtl="0">
              <a:spcBef>
                <a:spcPts val="0"/>
              </a:spcBef>
              <a:buNone/>
            </a:pPr>
            <a:endParaRPr dirty="0"/>
          </a:p>
          <a:p>
            <a:pPr rtl="0">
              <a:spcBef>
                <a:spcPts val="0"/>
              </a:spcBef>
              <a:buNone/>
            </a:pPr>
            <a:endParaRPr dirty="0"/>
          </a:p>
          <a:p>
            <a:pPr>
              <a:spcBef>
                <a:spcPts val="0"/>
              </a:spcBef>
              <a:buNone/>
            </a:pPr>
            <a:endParaRPr dirty="0"/>
          </a:p>
        </p:txBody>
      </p:sp>
      <p:sp>
        <p:nvSpPr>
          <p:cNvPr id="513" name="Shape 51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dirty="0"/>
          </a:p>
          <a:p>
            <a:pPr rtl="0">
              <a:spcBef>
                <a:spcPts val="0"/>
              </a:spcBef>
              <a:buNone/>
            </a:pPr>
            <a:endParaRPr dirty="0"/>
          </a:p>
          <a:p>
            <a:pPr rtl="0">
              <a:spcBef>
                <a:spcPts val="0"/>
              </a:spcBef>
              <a:buNone/>
            </a:pPr>
            <a:r>
              <a:rPr lang="en-GB" dirty="0"/>
              <a:t>Each </a:t>
            </a:r>
            <a:r>
              <a:rPr lang="en-GB" dirty="0" err="1"/>
              <a:t>homeodomain</a:t>
            </a:r>
            <a:r>
              <a:rPr lang="en-GB" dirty="0"/>
              <a:t> forms a set of DNA contacts that have been observed in other </a:t>
            </a:r>
            <a:r>
              <a:rPr lang="en-GB" dirty="0" err="1"/>
              <a:t>homeodomain</a:t>
            </a:r>
            <a:r>
              <a:rPr lang="en-GB" dirty="0"/>
              <a:t>-DNA complexes. One of the most important ones is the hydrogen bond established between </a:t>
            </a:r>
            <a:r>
              <a:rPr lang="en-GB" dirty="0" err="1"/>
              <a:t>Asn</a:t>
            </a:r>
            <a:r>
              <a:rPr lang="en-GB" dirty="0"/>
              <a:t> and A, which is present in both proteins. It is a very conserved region as it can be seen in the structural alignment. </a:t>
            </a:r>
          </a:p>
          <a:p>
            <a:pPr>
              <a:spcBef>
                <a:spcPts val="0"/>
              </a:spcBef>
              <a:buNone/>
            </a:pPr>
            <a:endParaRPr dirty="0">
              <a:solidFill>
                <a:srgbClr val="FF0000"/>
              </a:solidFill>
            </a:endParaRPr>
          </a:p>
        </p:txBody>
      </p:sp>
      <p:sp>
        <p:nvSpPr>
          <p:cNvPr id="530" name="Shape 53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solidFill>
                  <a:schemeClr val="dk1"/>
                </a:solidFill>
              </a:rPr>
              <a:t>We can appreciate with the structural alignment that invariable residues  (Asn = N and  Trp = W) that enable DNA binding  are conserved . </a:t>
            </a:r>
          </a:p>
        </p:txBody>
      </p:sp>
      <p:sp>
        <p:nvSpPr>
          <p:cNvPr id="540" name="Shape 54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GB"/>
              <a:pPr lvl="0" rtl="0">
                <a:spcBef>
                  <a:spcPts val="0"/>
                </a:spcBef>
                <a:buNone/>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dirty="0" smtClean="0"/>
              <a:t>In</a:t>
            </a:r>
            <a:r>
              <a:rPr lang="en-GB" baseline="0" dirty="0" smtClean="0"/>
              <a:t> this image we can observe that the invariant asparagine forms 2 hydrogen bonds with the base pair adenine. Arginine also forms 2 hydrogen bonds with guanine. </a:t>
            </a:r>
          </a:p>
          <a:p>
            <a:pPr rtl="0">
              <a:spcBef>
                <a:spcPts val="0"/>
              </a:spcBef>
              <a:buNone/>
            </a:pPr>
            <a:endParaRPr lang="en-GB" baseline="0" dirty="0" smtClean="0"/>
          </a:p>
        </p:txBody>
      </p:sp>
      <p:sp>
        <p:nvSpPr>
          <p:cNvPr id="550" name="Shape 55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baseline="0">
                <a:solidFill>
                  <a:schemeClr val="dk1"/>
                </a:solidFill>
                <a:latin typeface="Calibri"/>
                <a:ea typeface="Calibri"/>
                <a:cs typeface="Calibri"/>
                <a:sym typeface="Calibri"/>
              </a:rPr>
              <a:t>The most common classification of TFs is based on the structure of their DNA-binding domains and includes the following motifs: </a:t>
            </a:r>
          </a:p>
          <a:p>
            <a:pPr marL="171450" marR="0" lvl="0" indent="-171450" algn="l" rtl="0">
              <a:spcBef>
                <a:spcPts val="0"/>
              </a:spcBef>
              <a:buClr>
                <a:schemeClr val="dk1"/>
              </a:buClr>
              <a:buSzPct val="100000"/>
              <a:buFont typeface="Calibri"/>
              <a:buChar char="-"/>
            </a:pPr>
            <a:r>
              <a:rPr lang="en-GB" sz="1200" b="0" i="0" u="none" strike="noStrike" cap="none" baseline="0">
                <a:solidFill>
                  <a:schemeClr val="dk1"/>
                </a:solidFill>
                <a:latin typeface="Calibri"/>
                <a:ea typeface="Calibri"/>
                <a:cs typeface="Calibri"/>
                <a:sym typeface="Calibri"/>
              </a:rPr>
              <a:t>Basic helix turn-helix</a:t>
            </a:r>
          </a:p>
          <a:p>
            <a:pPr marL="171450" marR="0" lvl="0" indent="-171450" algn="l" rtl="0">
              <a:spcBef>
                <a:spcPts val="0"/>
              </a:spcBef>
              <a:buClr>
                <a:schemeClr val="dk1"/>
              </a:buClr>
              <a:buSzPct val="100000"/>
              <a:buFont typeface="Calibri"/>
              <a:buChar char="-"/>
            </a:pPr>
            <a:r>
              <a:rPr lang="en-GB" sz="1200" b="0" i="0" u="none" strike="noStrike" cap="none" baseline="0">
                <a:solidFill>
                  <a:schemeClr val="dk1"/>
                </a:solidFill>
                <a:latin typeface="Calibri"/>
                <a:ea typeface="Calibri"/>
                <a:cs typeface="Calibri"/>
                <a:sym typeface="Calibri"/>
              </a:rPr>
              <a:t>Helix –loop- helix</a:t>
            </a:r>
          </a:p>
          <a:p>
            <a:pPr marL="171450" marR="0" lvl="0" indent="-171450" algn="l" rtl="0">
              <a:spcBef>
                <a:spcPts val="0"/>
              </a:spcBef>
              <a:buClr>
                <a:schemeClr val="dk1"/>
              </a:buClr>
              <a:buSzPct val="100000"/>
              <a:buFont typeface="Calibri"/>
              <a:buChar char="-"/>
            </a:pPr>
            <a:r>
              <a:rPr lang="en-GB" sz="1200" b="0" i="0" u="none" strike="noStrike" cap="none" baseline="0">
                <a:solidFill>
                  <a:schemeClr val="dk1"/>
                </a:solidFill>
                <a:latin typeface="Calibri"/>
                <a:ea typeface="Calibri"/>
                <a:cs typeface="Calibri"/>
                <a:sym typeface="Calibri"/>
              </a:rPr>
              <a:t>Zinf Finger</a:t>
            </a:r>
          </a:p>
          <a:p>
            <a:pPr marL="171450" marR="0" lvl="0" indent="-171450" algn="l" rtl="0">
              <a:spcBef>
                <a:spcPts val="0"/>
              </a:spcBef>
              <a:buClr>
                <a:schemeClr val="dk1"/>
              </a:buClr>
              <a:buSzPct val="100000"/>
              <a:buFont typeface="Calibri"/>
              <a:buChar char="-"/>
            </a:pPr>
            <a:r>
              <a:rPr lang="en-GB" sz="1200" b="0" i="0" u="none" strike="noStrike" cap="none" baseline="0">
                <a:solidFill>
                  <a:schemeClr val="dk1"/>
                </a:solidFill>
                <a:latin typeface="Calibri"/>
                <a:ea typeface="Calibri"/>
                <a:cs typeface="Calibri"/>
                <a:sym typeface="Calibri"/>
              </a:rPr>
              <a:t>Basic leucine zipper</a:t>
            </a: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baseline="0">
                <a:solidFill>
                  <a:schemeClr val="dk1"/>
                </a:solidFill>
                <a:latin typeface="Calibri"/>
                <a:ea typeface="Calibri"/>
                <a:cs typeface="Calibri"/>
                <a:sym typeface="Calibri"/>
              </a:rPr>
              <a:pPr marL="0" marR="0" lvl="0" indent="0" algn="r" rtl="0">
                <a:spcBef>
                  <a:spcPts val="0"/>
                </a:spcBef>
                <a:buSzPct val="25000"/>
                <a:buNone/>
              </a:pPr>
              <a:t>4</a:t>
            </a:fld>
            <a:endParaRPr lang="en-GB"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dirty="0" smtClean="0"/>
              <a:t>In HoxB1,</a:t>
            </a:r>
            <a:r>
              <a:rPr lang="en-GB" baseline="0" dirty="0" smtClean="0"/>
              <a:t> i</a:t>
            </a:r>
            <a:r>
              <a:rPr lang="en-GB" dirty="0" smtClean="0"/>
              <a:t>n </a:t>
            </a:r>
            <a:r>
              <a:rPr lang="en-GB" dirty="0"/>
              <a:t>addition to the major groove contacts </a:t>
            </a:r>
            <a:r>
              <a:rPr lang="en-GB" dirty="0" smtClean="0"/>
              <a:t>formed </a:t>
            </a:r>
            <a:r>
              <a:rPr lang="en-GB" dirty="0"/>
              <a:t>by the </a:t>
            </a:r>
            <a:r>
              <a:rPr lang="en-GB" dirty="0" err="1"/>
              <a:t>Asn</a:t>
            </a:r>
            <a:r>
              <a:rPr lang="en-GB" dirty="0"/>
              <a:t> with Adenine, van der </a:t>
            </a:r>
            <a:r>
              <a:rPr lang="en-GB" dirty="0" err="1"/>
              <a:t>waals</a:t>
            </a:r>
            <a:r>
              <a:rPr lang="en-GB" dirty="0"/>
              <a:t> contacts </a:t>
            </a:r>
            <a:r>
              <a:rPr lang="en-GB" dirty="0" smtClean="0"/>
              <a:t>are </a:t>
            </a:r>
            <a:r>
              <a:rPr lang="en-GB" dirty="0"/>
              <a:t>formed: </a:t>
            </a:r>
          </a:p>
          <a:p>
            <a:pPr marL="457200" lvl="0" indent="-317500" rtl="0">
              <a:spcBef>
                <a:spcPts val="0"/>
              </a:spcBef>
              <a:buClr>
                <a:srgbClr val="000000"/>
              </a:buClr>
              <a:buSzPct val="100000"/>
              <a:buFont typeface="Arial"/>
              <a:buChar char="-"/>
            </a:pPr>
            <a:r>
              <a:rPr lang="en-GB" dirty="0"/>
              <a:t>Ile → Adenine and </a:t>
            </a:r>
            <a:r>
              <a:rPr lang="en-GB" dirty="0" err="1"/>
              <a:t>Timine</a:t>
            </a:r>
            <a:r>
              <a:rPr lang="en-GB" dirty="0"/>
              <a:t>. </a:t>
            </a:r>
          </a:p>
          <a:p>
            <a:pPr marL="457200" lvl="0" indent="-317500" rtl="0">
              <a:spcBef>
                <a:spcPts val="0"/>
              </a:spcBef>
              <a:buClr>
                <a:srgbClr val="000000"/>
              </a:buClr>
              <a:buSzPct val="100000"/>
              <a:buFont typeface="Arial"/>
              <a:buChar char="-"/>
            </a:pPr>
            <a:r>
              <a:rPr lang="en-GB" dirty="0"/>
              <a:t>Met → Guanine</a:t>
            </a:r>
          </a:p>
          <a:p>
            <a:pPr marL="457200" lvl="0" indent="-317500" rtl="0">
              <a:spcBef>
                <a:spcPts val="0"/>
              </a:spcBef>
              <a:buClr>
                <a:srgbClr val="000000"/>
              </a:buClr>
              <a:buSzPct val="100000"/>
              <a:buFont typeface="Arial"/>
              <a:buChar char="-"/>
            </a:pPr>
            <a:r>
              <a:rPr lang="en-GB" dirty="0" err="1"/>
              <a:t>Gln</a:t>
            </a:r>
            <a:r>
              <a:rPr lang="en-GB" dirty="0"/>
              <a:t> (</a:t>
            </a:r>
            <a:r>
              <a:rPr lang="en-GB" dirty="0" err="1"/>
              <a:t>glutamina</a:t>
            </a:r>
            <a:r>
              <a:rPr lang="en-GB" dirty="0"/>
              <a:t>) → </a:t>
            </a:r>
            <a:r>
              <a:rPr lang="en-GB" dirty="0" err="1"/>
              <a:t>citosine</a:t>
            </a:r>
            <a:endParaRPr lang="en-GB" dirty="0"/>
          </a:p>
          <a:p>
            <a:pPr rtl="0">
              <a:spcBef>
                <a:spcPts val="0"/>
              </a:spcBef>
              <a:buNone/>
            </a:pPr>
            <a:endParaRPr dirty="0"/>
          </a:p>
          <a:p>
            <a:pPr lvl="0">
              <a:spcBef>
                <a:spcPts val="0"/>
              </a:spcBef>
              <a:buNone/>
            </a:pPr>
            <a:endParaRPr dirty="0"/>
          </a:p>
        </p:txBody>
      </p:sp>
      <p:sp>
        <p:nvSpPr>
          <p:cNvPr id="564" name="Shape 56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79" name="Shape 57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94" name="Shape 59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23" name="Shape 62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2" name="Shape 6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53" name="Shape 65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fet amb alignfit</a:t>
            </a:r>
          </a:p>
          <a:p>
            <a:pPr rtl="0">
              <a:spcBef>
                <a:spcPts val="0"/>
              </a:spcBef>
              <a:buNone/>
            </a:pPr>
            <a:r>
              <a:rPr lang="en-GB"/>
              <a:t>posar RMSD</a:t>
            </a:r>
          </a:p>
          <a:p>
            <a:pPr rtl="0">
              <a:spcBef>
                <a:spcPts val="0"/>
              </a:spcBef>
              <a:buNone/>
            </a:pPr>
            <a:endParaRPr/>
          </a:p>
          <a:p>
            <a:pPr>
              <a:spcBef>
                <a:spcPts val="0"/>
              </a:spcBef>
              <a:buNone/>
            </a:pPr>
            <a:r>
              <a:rPr lang="en-GB"/>
              <a:t>Altra imatge → per estructura (amb color diferent els residus conservats amb la cadena lateral)</a:t>
            </a:r>
          </a:p>
        </p:txBody>
      </p:sp>
      <p:sp>
        <p:nvSpPr>
          <p:cNvPr id="662" name="Shape 66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0" name="Shape 6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a:spcBef>
                <a:spcPts val="0"/>
              </a:spcBef>
              <a:buNone/>
            </a:pPr>
            <a:endParaRPr/>
          </a:p>
        </p:txBody>
      </p:sp>
      <p:sp>
        <p:nvSpPr>
          <p:cNvPr id="681" name="Shape 68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88" name="Shape 68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06" name="Shape 70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4" name="Shape 7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Fer imatge individuals de cada tipus d’enllaç </a:t>
            </a:r>
          </a:p>
          <a:p>
            <a:pPr rtl="0">
              <a:spcBef>
                <a:spcPts val="0"/>
              </a:spcBef>
              <a:buNone/>
            </a:pPr>
            <a:endParaRPr/>
          </a:p>
          <a:p>
            <a:pPr rtl="0">
              <a:spcBef>
                <a:spcPts val="0"/>
              </a:spcBef>
              <a:buNone/>
            </a:pPr>
            <a:r>
              <a:rPr lang="en-GB"/>
              <a:t>MIrar si es un punt en comú entre purines o pirimidines →  mirar si es específic del tot o només entre els 2 grups</a:t>
            </a:r>
          </a:p>
          <a:p>
            <a:pPr>
              <a:spcBef>
                <a:spcPts val="0"/>
              </a:spcBef>
              <a:buNone/>
            </a:pPr>
            <a:endParaRPr/>
          </a:p>
        </p:txBody>
      </p:sp>
      <p:sp>
        <p:nvSpPr>
          <p:cNvPr id="715" name="Shape 71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4" name="Shape 7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25" name="Shape 72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GB"/>
              <a:pPr lvl="0" rtl="0">
                <a:spcBef>
                  <a:spcPts val="0"/>
                </a:spcBef>
                <a:buClr>
                  <a:srgbClr val="000000"/>
                </a:buClr>
                <a:buSzPct val="25000"/>
                <a:buFont typeface="Arial"/>
                <a:buNone/>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3" name="Shape 7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34" name="Shape 73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5" name="Shape 7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66" name="Shape 76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53</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0" name="Shape 7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81" name="Shape 78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9" name="Shape 7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Dibuixar surface</a:t>
            </a:r>
          </a:p>
          <a:p>
            <a:pPr rtl="0">
              <a:spcBef>
                <a:spcPts val="0"/>
              </a:spcBef>
              <a:buNone/>
            </a:pPr>
            <a:r>
              <a:rPr lang="en-GB"/>
              <a:t>Per cadenes </a:t>
            </a:r>
          </a:p>
          <a:p>
            <a:pPr rtl="0">
              <a:spcBef>
                <a:spcPts val="0"/>
              </a:spcBef>
              <a:buNone/>
            </a:pPr>
            <a:r>
              <a:rPr lang="en-GB"/>
              <a:t>es veu com les dues cadenes estan totalment unides </a:t>
            </a:r>
          </a:p>
          <a:p>
            <a:pPr rtl="0">
              <a:spcBef>
                <a:spcPts val="0"/>
              </a:spcBef>
              <a:buNone/>
            </a:pPr>
            <a:r>
              <a:rPr lang="en-GB"/>
              <a:t>centrar-se en un heptad: foto només d’aquest</a:t>
            </a:r>
          </a:p>
          <a:p>
            <a:pPr>
              <a:spcBef>
                <a:spcPts val="0"/>
              </a:spcBef>
              <a:buNone/>
            </a:pPr>
            <a:endParaRPr/>
          </a:p>
        </p:txBody>
      </p:sp>
      <p:sp>
        <p:nvSpPr>
          <p:cNvPr id="790" name="Shape 79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05" name="Shape 80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1" name="Shape 8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22" name="Shape 82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0" name="Shape 8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Creb (1DH3) Mus musculus</a:t>
            </a:r>
          </a:p>
          <a:p>
            <a:pPr rtl="0">
              <a:spcBef>
                <a:spcPts val="0"/>
              </a:spcBef>
              <a:buNone/>
            </a:pPr>
            <a:r>
              <a:rPr lang="en-GB"/>
              <a:t>Gcn4 (1DGC) Saccharomyces cerevisiae</a:t>
            </a:r>
          </a:p>
          <a:p>
            <a:pPr>
              <a:spcBef>
                <a:spcPts val="0"/>
              </a:spcBef>
              <a:buNone/>
            </a:pPr>
            <a:r>
              <a:rPr lang="en-GB"/>
              <a:t>Jun and Fos (1FOS) Homo sapiens</a:t>
            </a:r>
          </a:p>
        </p:txBody>
      </p:sp>
      <p:sp>
        <p:nvSpPr>
          <p:cNvPr id="831" name="Shape 83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GB"/>
              <a:t>We selected 1 transcription factor of each DNA binding domain, that we used as an example.</a:t>
            </a:r>
          </a:p>
          <a:p>
            <a:pPr lvl="0" rtl="0">
              <a:lnSpc>
                <a:spcPct val="138000"/>
              </a:lnSpc>
              <a:spcBef>
                <a:spcPts val="0"/>
              </a:spcBef>
              <a:buClr>
                <a:schemeClr val="dk1"/>
              </a:buClr>
              <a:buSzPct val="78571"/>
              <a:buFont typeface="Arial"/>
              <a:buNone/>
            </a:pPr>
            <a:r>
              <a:rPr lang="en-GB"/>
              <a:t>Then we made a homology search in P-FAM, in order to find a Hidden Markov Model for our proteins.</a:t>
            </a:r>
          </a:p>
          <a:p>
            <a:pPr lvl="0" rtl="0">
              <a:lnSpc>
                <a:spcPct val="138000"/>
              </a:lnSpc>
              <a:spcBef>
                <a:spcPts val="0"/>
              </a:spcBef>
              <a:buClr>
                <a:schemeClr val="dk1"/>
              </a:buClr>
              <a:buSzPct val="78571"/>
              <a:buFont typeface="Arial"/>
              <a:buNone/>
            </a:pPr>
            <a:r>
              <a:rPr lang="en-GB"/>
              <a:t>Then, we searched PDB with that HMM, in other to find other proteins similar to our examples, to use as templates for making alignments.</a:t>
            </a:r>
          </a:p>
          <a:p>
            <a:pPr lvl="0" rtl="0">
              <a:lnSpc>
                <a:spcPct val="138000"/>
              </a:lnSpc>
              <a:spcBef>
                <a:spcPts val="0"/>
              </a:spcBef>
              <a:buClr>
                <a:schemeClr val="dk1"/>
              </a:buClr>
              <a:buSzPct val="78571"/>
              <a:buFont typeface="Arial"/>
              <a:buNone/>
            </a:pPr>
            <a:r>
              <a:rPr lang="en-GB"/>
              <a:t>We made a mutiple sequence alignment for each DNA binding domain, and a structural alignment.</a:t>
            </a:r>
          </a:p>
          <a:p>
            <a:pPr lvl="0" rtl="0">
              <a:lnSpc>
                <a:spcPct val="138000"/>
              </a:lnSpc>
              <a:spcBef>
                <a:spcPts val="0"/>
              </a:spcBef>
              <a:buClr>
                <a:schemeClr val="dk1"/>
              </a:buClr>
              <a:buSzPct val="78571"/>
              <a:buFont typeface="Arial"/>
              <a:buNone/>
            </a:pPr>
            <a:r>
              <a:rPr lang="en-GB"/>
              <a:t>Finally, we also obtained the superimposition of the examples and the templates.</a:t>
            </a:r>
          </a:p>
          <a:p>
            <a:pPr lvl="0" rtl="0">
              <a:lnSpc>
                <a:spcPct val="138000"/>
              </a:lnSpc>
              <a:spcBef>
                <a:spcPts val="0"/>
              </a:spcBef>
              <a:buClr>
                <a:schemeClr val="dk1"/>
              </a:buClr>
              <a:buSzPct val="78571"/>
              <a:buFont typeface="Arial"/>
              <a:buNone/>
            </a:pPr>
            <a:r>
              <a:rPr lang="en-GB"/>
              <a:t>Searched DISPLAR for a prediction of DNA binding residues.</a:t>
            </a:r>
          </a:p>
          <a:p>
            <a:pPr lvl="0" rtl="0">
              <a:lnSpc>
                <a:spcPct val="115000"/>
              </a:lnSpc>
              <a:spcBef>
                <a:spcPts val="0"/>
              </a:spcBef>
              <a:buClr>
                <a:schemeClr val="dk1"/>
              </a:buClr>
              <a:buFont typeface="Arial"/>
              <a:buNone/>
            </a:pPr>
            <a:endParaRPr/>
          </a:p>
          <a:p>
            <a:pPr lvl="0" rtl="0">
              <a:spcBef>
                <a:spcPts val="0"/>
              </a:spcBef>
              <a:buClr>
                <a:schemeClr val="dk1"/>
              </a:buClr>
              <a:buFont typeface="Arial"/>
              <a:buNone/>
            </a:pPr>
            <a:endParaRPr/>
          </a:p>
          <a:p>
            <a:pPr>
              <a:spcBef>
                <a:spcPts val="0"/>
              </a:spcBef>
              <a:buNone/>
            </a:pPr>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4" name="Shape 8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45" name="Shape 84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0" name="Shape 8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We can see here that Jun and Fos form an heterodimer thanks to hydrophobic and electrostatic interactions which avoids the presense of water inside the structure.</a:t>
            </a:r>
          </a:p>
        </p:txBody>
      </p:sp>
      <p:sp>
        <p:nvSpPr>
          <p:cNvPr id="851" name="Shape 85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Shape 8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9" name="Shape 8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a:t>Hydrophobic interaction between Val293 of Jun (in a position of the heptad) and Leu172 of Fos (in d position of the heptad)</a:t>
            </a:r>
          </a:p>
        </p:txBody>
      </p:sp>
      <p:sp>
        <p:nvSpPr>
          <p:cNvPr id="860" name="Shape 8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0" name="Shape 8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Lys292 interacts with Glu173</a:t>
            </a:r>
          </a:p>
          <a:p>
            <a:pPr>
              <a:spcBef>
                <a:spcPts val="0"/>
              </a:spcBef>
              <a:buNone/>
            </a:pPr>
            <a:r>
              <a:rPr lang="en-GB"/>
              <a:t>Lys 297 interacts with Glu 168</a:t>
            </a:r>
          </a:p>
        </p:txBody>
      </p:sp>
      <p:sp>
        <p:nvSpPr>
          <p:cNvPr id="871" name="Shape 87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9" name="Shape 8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80" name="Shape 88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Shape 8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8" name="Shape 8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89" name="Shape 88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2" name="Shape 9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13" name="Shape 91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GB"/>
              <a:pPr lvl="0" rtl="0">
                <a:spcBef>
                  <a:spcPts val="0"/>
                </a:spcBef>
                <a:buClr>
                  <a:srgbClr val="000000"/>
                </a:buClr>
                <a:buSzPct val="25000"/>
                <a:buFont typeface="Arial"/>
                <a:buNone/>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TF poden tenir múltiples dominis, ens hem centrat en el DNA-binding  domain</a:t>
            </a:r>
          </a:p>
          <a:p>
            <a:pPr rtl="0">
              <a:spcBef>
                <a:spcPts val="0"/>
              </a:spcBef>
              <a:buNone/>
            </a:pPr>
            <a:r>
              <a:rPr lang="en-GB"/>
              <a:t>Veiem interaccions inespeciífiques i específiques</a:t>
            </a:r>
          </a:p>
          <a:p>
            <a:pPr>
              <a:spcBef>
                <a:spcPts val="0"/>
              </a:spcBef>
              <a:buNone/>
            </a:pPr>
            <a:endParaRPr/>
          </a:p>
        </p:txBody>
      </p:sp>
      <p:sp>
        <p:nvSpPr>
          <p:cNvPr id="919" name="Shape 9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5" name="Shape 9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GB"/>
              <a:t>5 WT1 Zn finger domain contains:</a:t>
            </a:r>
          </a:p>
          <a:p>
            <a:pPr lvl="0" rtl="0">
              <a:spcBef>
                <a:spcPts val="0"/>
              </a:spcBef>
              <a:buNone/>
            </a:pPr>
            <a:r>
              <a:rPr lang="en-GB"/>
              <a:t>a. C2H2 Zn fingers</a:t>
            </a:r>
          </a:p>
          <a:p>
            <a:pPr rtl="0">
              <a:spcBef>
                <a:spcPts val="0"/>
              </a:spcBef>
              <a:buNone/>
            </a:pPr>
            <a:r>
              <a:rPr lang="en-GB"/>
              <a:t>b. CHHC Zn fingers</a:t>
            </a:r>
          </a:p>
          <a:p>
            <a:pPr rtl="0">
              <a:spcBef>
                <a:spcPts val="0"/>
              </a:spcBef>
              <a:buNone/>
            </a:pPr>
            <a:r>
              <a:rPr lang="en-GB"/>
              <a:t>c. C2H2 Zn fingers</a:t>
            </a:r>
          </a:p>
          <a:p>
            <a:pPr rtl="0">
              <a:spcBef>
                <a:spcPts val="0"/>
              </a:spcBef>
              <a:buNone/>
            </a:pPr>
            <a:r>
              <a:rPr lang="en-GB"/>
              <a:t>d. L2H2 Zn fingers</a:t>
            </a:r>
          </a:p>
          <a:p>
            <a:pPr lvl="0">
              <a:spcBef>
                <a:spcPts val="0"/>
              </a:spcBef>
              <a:buNone/>
            </a:pPr>
            <a:r>
              <a:rPr lang="en-GB"/>
              <a:t>e. LHHL Zn fingers</a:t>
            </a:r>
          </a:p>
        </p:txBody>
      </p:sp>
      <p:sp>
        <p:nvSpPr>
          <p:cNvPr id="926" name="Shape 9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2" name="Shape 9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33" name="Shape 93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100"/>
          </a:p>
          <a:p>
            <a:pPr lvl="0" rtl="0">
              <a:spcBef>
                <a:spcPts val="0"/>
              </a:spcBef>
              <a:buClr>
                <a:schemeClr val="dk1"/>
              </a:buClr>
              <a:buFont typeface="Arial"/>
              <a:buNone/>
            </a:pPr>
            <a:endParaRPr sz="1100"/>
          </a:p>
          <a:p>
            <a:pPr>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Shape 9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0" name="Shape 9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41" name="Shape 94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7" name="Shape 9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48" name="Shape 94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954" name="Shape 9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GB" sz="1100">
                <a:solidFill>
                  <a:schemeClr val="dk1"/>
                </a:solidFill>
              </a:rPr>
              <a:t>The HLH domains  fold into a parallel, left-handed,  four helix bundle  with a well-defined  hydrophobic  core, that lies just above the DNA</a:t>
            </a:r>
          </a:p>
        </p:txBody>
      </p:sp>
      <p:sp>
        <p:nvSpPr>
          <p:cNvPr id="168" name="Shape 16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
        <p:nvSpPr>
          <p:cNvPr id="187" name="Shape 18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GB"/>
              <a:pPr lvl="0">
                <a:spcBef>
                  <a:spcPts val="0"/>
                </a:spcBef>
                <a:buClr>
                  <a:srgbClr val="000000"/>
                </a:buClr>
                <a:buSzPct val="25000"/>
                <a:buFont typeface="Arial"/>
                <a:buNone/>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indent="0" algn="l" rtl="0">
              <a:spcBef>
                <a:spcPts val="480"/>
              </a:spcBef>
              <a:buClr>
                <a:schemeClr val="accent1"/>
              </a:buClr>
              <a:buFont typeface="Arial"/>
              <a:buNone/>
              <a:defRPr/>
            </a:lvl1pPr>
            <a:lvl2pPr marL="457200" marR="0" indent="0" algn="ctr" rtl="0">
              <a:spcBef>
                <a:spcPts val="400"/>
              </a:spcBef>
              <a:buClr>
                <a:schemeClr val="accent1"/>
              </a:buClr>
              <a:buFont typeface="Arial"/>
              <a:buNone/>
              <a:defRPr/>
            </a:lvl2pPr>
            <a:lvl3pPr marL="914400" marR="0" indent="0" algn="ctr" rtl="0">
              <a:spcBef>
                <a:spcPts val="360"/>
              </a:spcBef>
              <a:buClr>
                <a:schemeClr val="accent1"/>
              </a:buClr>
              <a:buFont typeface="Arial"/>
              <a:buNone/>
              <a:defRPr/>
            </a:lvl3pPr>
            <a:lvl4pPr marL="1371600" marR="0" indent="0" algn="ctr" rtl="0">
              <a:spcBef>
                <a:spcPts val="320"/>
              </a:spcBef>
              <a:buClr>
                <a:schemeClr val="accent1"/>
              </a:buClr>
              <a:buFont typeface="Arial"/>
              <a:buNone/>
              <a:defRPr/>
            </a:lvl4pPr>
            <a:lvl5pPr marL="1828800" marR="0" indent="0" algn="ctr" rtl="0">
              <a:spcBef>
                <a:spcPts val="280"/>
              </a:spcBef>
              <a:buClr>
                <a:schemeClr val="accent1"/>
              </a:buClr>
              <a:buFont typeface="Arial"/>
              <a:buNone/>
              <a:defRPr/>
            </a:lvl5pPr>
            <a:lvl6pPr marL="2286000" marR="0" indent="0" algn="ctr" rtl="0">
              <a:spcBef>
                <a:spcPts val="260"/>
              </a:spcBef>
              <a:buClr>
                <a:schemeClr val="accent1"/>
              </a:buClr>
              <a:buFont typeface="Arial"/>
              <a:buNone/>
              <a:defRPr/>
            </a:lvl6pPr>
            <a:lvl7pPr marL="2743200" marR="0" indent="0" algn="ctr" rtl="0">
              <a:spcBef>
                <a:spcPts val="260"/>
              </a:spcBef>
              <a:buClr>
                <a:schemeClr val="accent1"/>
              </a:buClr>
              <a:buFont typeface="Arial"/>
              <a:buNone/>
              <a:defRPr/>
            </a:lvl7pPr>
            <a:lvl8pPr marL="3200400" marR="0" indent="0" algn="ctr" rtl="0">
              <a:spcBef>
                <a:spcPts val="260"/>
              </a:spcBef>
              <a:buClr>
                <a:schemeClr val="accent1"/>
              </a:buClr>
              <a:buFont typeface="Arial"/>
              <a:buNone/>
              <a:defRPr/>
            </a:lvl8pPr>
            <a:lvl9pPr marL="3657600" marR="0" indent="0" algn="ctr" rtl="0">
              <a:spcBef>
                <a:spcPts val="260"/>
              </a:spcBef>
              <a:buClr>
                <a:schemeClr val="accent1"/>
              </a:buClr>
              <a:buFont typeface="Arial"/>
              <a:buNone/>
              <a:defRPr/>
            </a:lvl9pPr>
          </a:lstStyle>
          <a:p>
            <a:endParaRPr/>
          </a:p>
        </p:txBody>
      </p:sp>
      <p:sp>
        <p:nvSpPr>
          <p:cNvPr id="19" name="Shape 1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cxnSp>
        <p:nvCxnSpPr>
          <p:cNvPr id="22" name="Shape 22"/>
          <p:cNvCxnSpPr/>
          <p:nvPr/>
        </p:nvCxnSpPr>
        <p:spPr>
          <a:xfrm>
            <a:off x="685800" y="3398519"/>
            <a:ext cx="784859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0" name="Shape 8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86" name="Shape 8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indent="-53339" algn="l" rtl="0">
              <a:spcBef>
                <a:spcPts val="480"/>
              </a:spcBef>
              <a:buClr>
                <a:schemeClr val="accent1"/>
              </a:buClr>
              <a:buFont typeface="Arial"/>
              <a:buChar char="•"/>
              <a:defRPr/>
            </a:lvl1pPr>
            <a:lvl2pPr marL="457200" indent="-82550" algn="l" rtl="0">
              <a:spcBef>
                <a:spcPts val="400"/>
              </a:spcBef>
              <a:buClr>
                <a:schemeClr val="accent1"/>
              </a:buClr>
              <a:buFont typeface="Arial"/>
              <a:buChar char="•"/>
              <a:defRPr/>
            </a:lvl2pPr>
            <a:lvl3pPr marL="731520" indent="-82550" algn="l" rtl="0">
              <a:spcBef>
                <a:spcPts val="360"/>
              </a:spcBef>
              <a:buClr>
                <a:schemeClr val="accent1"/>
              </a:buClr>
              <a:buFont typeface="Arial"/>
              <a:buChar char="•"/>
              <a:defRPr/>
            </a:lvl3pPr>
            <a:lvl4pPr marL="1005839" indent="-91439" algn="l" rtl="0">
              <a:spcBef>
                <a:spcPts val="320"/>
              </a:spcBef>
              <a:buClr>
                <a:schemeClr val="accent1"/>
              </a:buClr>
              <a:buFont typeface="Arial"/>
              <a:buChar char="•"/>
              <a:defRPr/>
            </a:lvl4pPr>
            <a:lvl5pPr marL="1188720" indent="-58419" algn="l" rtl="0">
              <a:spcBef>
                <a:spcPts val="280"/>
              </a:spcBef>
              <a:buClr>
                <a:schemeClr val="accent1"/>
              </a:buClr>
              <a:buFont typeface="Arial"/>
              <a:buChar char="•"/>
              <a:defRPr/>
            </a:lvl5pPr>
            <a:lvl6pPr marL="1371600" indent="-107950" algn="l" rtl="0">
              <a:spcBef>
                <a:spcPts val="260"/>
              </a:spcBef>
              <a:buClr>
                <a:schemeClr val="accent1"/>
              </a:buClr>
              <a:buFont typeface="Arial"/>
              <a:buChar char="•"/>
              <a:defRPr/>
            </a:lvl6pPr>
            <a:lvl7pPr marL="1554480" indent="-100330" algn="l" rtl="0">
              <a:spcBef>
                <a:spcPts val="260"/>
              </a:spcBef>
              <a:buClr>
                <a:schemeClr val="accent1"/>
              </a:buClr>
              <a:buFont typeface="Arial"/>
              <a:buChar char="•"/>
              <a:defRPr/>
            </a:lvl7pPr>
            <a:lvl8pPr marL="1737360" indent="-105410" algn="l" rtl="0">
              <a:spcBef>
                <a:spcPts val="260"/>
              </a:spcBef>
              <a:buClr>
                <a:schemeClr val="accent1"/>
              </a:buClr>
              <a:buFont typeface="Arial"/>
              <a:buChar char="•"/>
              <a:defRPr/>
            </a:lvl8pPr>
            <a:lvl9pPr marL="1920240" indent="-110489" algn="l" rtl="0">
              <a:spcBef>
                <a:spcPts val="260"/>
              </a:spcBef>
              <a:buClr>
                <a:schemeClr val="accent1"/>
              </a:buClr>
              <a:buFont typeface="Arial"/>
              <a:buChar char="•"/>
              <a:defRPr/>
            </a:lvl9pPr>
          </a:lstStyle>
          <a:p>
            <a:endParaRPr/>
          </a:p>
        </p:txBody>
      </p:sp>
      <p:sp>
        <p:nvSpPr>
          <p:cNvPr id="26" name="Shape 2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bg>
      <p:bgPr>
        <a:solidFill>
          <a:schemeClr val="dk2"/>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indent="0" rtl="0">
              <a:spcBef>
                <a:spcPts val="0"/>
              </a:spcBef>
              <a:buClr>
                <a:schemeClr val="lt2"/>
              </a:buClr>
              <a:buFont typeface="Arial"/>
              <a:buNone/>
              <a:defRPr/>
            </a:lvl1pPr>
            <a:lvl2pPr marL="457200" indent="0" rtl="0">
              <a:spcBef>
                <a:spcPts val="0"/>
              </a:spcBef>
              <a:buClr>
                <a:schemeClr val="lt1"/>
              </a:buClr>
              <a:buFont typeface="Arial"/>
              <a:buNone/>
              <a:defRPr/>
            </a:lvl2pPr>
            <a:lvl3pPr marL="914400" indent="0" rtl="0">
              <a:spcBef>
                <a:spcPts val="0"/>
              </a:spcBef>
              <a:buClr>
                <a:schemeClr val="lt1"/>
              </a:buClr>
              <a:buFont typeface="Arial"/>
              <a:buNone/>
              <a:defRPr/>
            </a:lvl3pPr>
            <a:lvl4pPr marL="1371600" indent="0" rtl="0">
              <a:spcBef>
                <a:spcPts val="0"/>
              </a:spcBef>
              <a:buClr>
                <a:schemeClr val="lt1"/>
              </a:buClr>
              <a:buFont typeface="Arial"/>
              <a:buNone/>
              <a:defRPr/>
            </a:lvl4pPr>
            <a:lvl5pPr marL="1828800" indent="0" rtl="0">
              <a:spcBef>
                <a:spcPts val="0"/>
              </a:spcBef>
              <a:buClr>
                <a:schemeClr val="lt1"/>
              </a:buClr>
              <a:buFont typeface="Arial"/>
              <a:buNone/>
              <a:defRPr/>
            </a:lvl5pPr>
            <a:lvl6pPr marL="2286000" indent="0" rtl="0">
              <a:spcBef>
                <a:spcPts val="0"/>
              </a:spcBef>
              <a:buClr>
                <a:schemeClr val="lt1"/>
              </a:buClr>
              <a:buFont typeface="Arial"/>
              <a:buNone/>
              <a:defRPr/>
            </a:lvl6pPr>
            <a:lvl7pPr marL="2743200" indent="0" rtl="0">
              <a:spcBef>
                <a:spcPts val="0"/>
              </a:spcBef>
              <a:buClr>
                <a:schemeClr val="lt1"/>
              </a:buClr>
              <a:buFont typeface="Arial"/>
              <a:buNone/>
              <a:defRPr/>
            </a:lvl7pPr>
            <a:lvl8pPr marL="3200400" indent="0" rtl="0">
              <a:spcBef>
                <a:spcPts val="0"/>
              </a:spcBef>
              <a:buClr>
                <a:schemeClr val="lt1"/>
              </a:buClr>
              <a:buFont typeface="Arial"/>
              <a:buNone/>
              <a:defRPr/>
            </a:lvl8pPr>
            <a:lvl9pPr marL="3657600" indent="0" rtl="0">
              <a:spcBef>
                <a:spcPts val="0"/>
              </a:spcBef>
              <a:buClr>
                <a:schemeClr val="lt1"/>
              </a:buClr>
              <a:buFont typeface="Arial"/>
              <a:buNone/>
              <a:defRPr/>
            </a:lvl9pPr>
          </a:lstStyle>
          <a:p>
            <a:endParaRPr/>
          </a:p>
        </p:txBody>
      </p:sp>
      <p:sp>
        <p:nvSpPr>
          <p:cNvPr id="32" name="Shape 32"/>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cxnSp>
        <p:nvCxnSpPr>
          <p:cNvPr id="35" name="Shape 35"/>
          <p:cNvCxnSpPr/>
          <p:nvPr/>
        </p:nvCxnSpPr>
        <p:spPr>
          <a:xfrm>
            <a:off x="731520" y="4599432"/>
            <a:ext cx="7848599" cy="1587"/>
          </a:xfrm>
          <a:prstGeom prst="straightConnector1">
            <a:avLst/>
          </a:prstGeom>
          <a:noFill/>
          <a:ln w="19050" cap="flat">
            <a:solidFill>
              <a:schemeClr val="l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6" name="Shape 46"/>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indent="0" algn="ctr" rtl="0">
              <a:spcBef>
                <a:spcPts val="0"/>
              </a:spcBef>
              <a:buClr>
                <a:schemeClr val="dk2"/>
              </a:buClr>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8" name="Shape 48"/>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cxnSp>
        <p:nvCxnSpPr>
          <p:cNvPr id="52" name="Shape 52"/>
          <p:cNvCxnSpPr/>
          <p:nvPr/>
        </p:nvCxnSpPr>
        <p:spPr>
          <a:xfrm rot="5400000">
            <a:off x="2217817" y="4045823"/>
            <a:ext cx="4709160" cy="793"/>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algn="l" rtl="0">
              <a:spcBef>
                <a:spcPts val="0"/>
              </a:spcBef>
              <a:buClr>
                <a:schemeClr val="dk2"/>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cxnSp>
        <p:nvCxnSpPr>
          <p:cNvPr id="69" name="Shape 69"/>
          <p:cNvCxnSpPr/>
          <p:nvPr/>
        </p:nvCxnSpPr>
        <p:spPr>
          <a:xfrm rot="5400000">
            <a:off x="-13115" y="3580205"/>
            <a:ext cx="5577839" cy="1587"/>
          </a:xfrm>
          <a:prstGeom prst="straightConnector1">
            <a:avLst/>
          </a:prstGeom>
          <a:noFill/>
          <a:ln w="19050" cap="flat">
            <a:solidFill>
              <a:schemeClr val="dk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a:spLocks noGrp="1"/>
          </p:cNvSpPr>
          <p:nvPr>
            <p:ph type="pic" idx="2"/>
          </p:nvPr>
        </p:nvSpPr>
        <p:spPr>
          <a:xfrm>
            <a:off x="2858609" y="838200"/>
            <a:ext cx="5904389" cy="5500456"/>
          </a:xfrm>
          <a:prstGeom prst="rect">
            <a:avLst/>
          </a:prstGeom>
          <a:solidFill>
            <a:schemeClr val="lt2"/>
          </a:solidFill>
          <a:ln w="76200" cap="flat">
            <a:solidFill>
              <a:srgbClr val="FFFFFF"/>
            </a:solidFill>
            <a:prstDash val="solid"/>
            <a:miter/>
            <a:headEnd type="none" w="med" len="med"/>
            <a:tailEnd type="none" w="med" len="med"/>
          </a:ln>
        </p:spPr>
      </p:sp>
      <p:sp>
        <p:nvSpPr>
          <p:cNvPr id="73" name="Shape 73"/>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74" name="Shape 74"/>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220786"/>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0" name="Shape 10"/>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indent="0" algn="l" rtl="0">
              <a:spcBef>
                <a:spcPts val="0"/>
              </a:spcBef>
              <a:buClr>
                <a:schemeClr val="dk2"/>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880" marR="0" indent="-53339" algn="l" rtl="0">
              <a:spcBef>
                <a:spcPts val="480"/>
              </a:spcBef>
              <a:buClr>
                <a:schemeClr val="accent1"/>
              </a:buClr>
              <a:buFont typeface="Arial"/>
              <a:buChar char="•"/>
              <a:defRPr/>
            </a:lvl1pPr>
            <a:lvl2pPr marL="457200" marR="0" indent="-82550" algn="l" rtl="0">
              <a:spcBef>
                <a:spcPts val="400"/>
              </a:spcBef>
              <a:buClr>
                <a:schemeClr val="accent1"/>
              </a:buClr>
              <a:buFont typeface="Arial"/>
              <a:buChar char="•"/>
              <a:defRPr/>
            </a:lvl2pPr>
            <a:lvl3pPr marL="731520" marR="0" indent="-82550" algn="l" rtl="0">
              <a:spcBef>
                <a:spcPts val="360"/>
              </a:spcBef>
              <a:buClr>
                <a:schemeClr val="accent1"/>
              </a:buClr>
              <a:buFont typeface="Arial"/>
              <a:buChar char="•"/>
              <a:defRPr/>
            </a:lvl3pPr>
            <a:lvl4pPr marL="1005839" marR="0" indent="-91439" algn="l" rtl="0">
              <a:spcBef>
                <a:spcPts val="320"/>
              </a:spcBef>
              <a:buClr>
                <a:schemeClr val="accent1"/>
              </a:buClr>
              <a:buFont typeface="Arial"/>
              <a:buChar char="•"/>
              <a:defRPr/>
            </a:lvl4pPr>
            <a:lvl5pPr marL="1188720" marR="0" indent="-58419" algn="l" rtl="0">
              <a:spcBef>
                <a:spcPts val="280"/>
              </a:spcBef>
              <a:buClr>
                <a:schemeClr val="accent1"/>
              </a:buClr>
              <a:buFont typeface="Arial"/>
              <a:buChar char="•"/>
              <a:defRPr/>
            </a:lvl5pPr>
            <a:lvl6pPr marL="1371600" marR="0" indent="-107950" algn="l" rtl="0">
              <a:spcBef>
                <a:spcPts val="260"/>
              </a:spcBef>
              <a:buClr>
                <a:schemeClr val="accent1"/>
              </a:buClr>
              <a:buFont typeface="Arial"/>
              <a:buChar char="•"/>
              <a:defRPr/>
            </a:lvl6pPr>
            <a:lvl7pPr marL="1554480" marR="0" indent="-100330" algn="l" rtl="0">
              <a:spcBef>
                <a:spcPts val="260"/>
              </a:spcBef>
              <a:buClr>
                <a:schemeClr val="accent1"/>
              </a:buClr>
              <a:buFont typeface="Arial"/>
              <a:buChar char="•"/>
              <a:defRPr/>
            </a:lvl7pPr>
            <a:lvl8pPr marL="1737360" marR="0" indent="-105410" algn="l" rtl="0">
              <a:spcBef>
                <a:spcPts val="260"/>
              </a:spcBef>
              <a:buClr>
                <a:schemeClr val="accent1"/>
              </a:buClr>
              <a:buFont typeface="Arial"/>
              <a:buChar char="•"/>
              <a:defRPr/>
            </a:lvl8pPr>
            <a:lvl9pPr marL="1920240" marR="0" indent="-110489" algn="l" rtl="0">
              <a:spcBef>
                <a:spcPts val="260"/>
              </a:spcBef>
              <a:buClr>
                <a:schemeClr val="accent1"/>
              </a:buClr>
              <a:buFont typeface="Arial"/>
              <a:buChar char="•"/>
              <a:defRPr/>
            </a:lvl9pPr>
          </a:lstStyle>
          <a:p>
            <a:endParaRPr/>
          </a:p>
        </p:txBody>
      </p:sp>
      <p:sp>
        <p:nvSpPr>
          <p:cNvPr id="12" name="Shape 12"/>
          <p:cNvSpPr/>
          <p:nvPr/>
        </p:nvSpPr>
        <p:spPr>
          <a:xfrm>
            <a:off x="0" y="0"/>
            <a:ext cx="9144000" cy="36575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 name="Shape 13"/>
          <p:cNvSpPr txBox="1">
            <a:spLocks noGrp="1"/>
          </p:cNvSpPr>
          <p:nvPr>
            <p:ph type="dt" idx="10"/>
          </p:nvPr>
        </p:nvSpPr>
        <p:spPr>
          <a:xfrm>
            <a:off x="457200" y="18288"/>
            <a:ext cx="2895600" cy="329184"/>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429000" y="18288"/>
            <a:ext cx="4114800" cy="329184"/>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7620000" y="18288"/>
            <a:ext cx="1066799" cy="329184"/>
          </a:xfrm>
          <a:prstGeom prst="rect">
            <a:avLst/>
          </a:prstGeom>
          <a:noFill/>
          <a:ln>
            <a:noFill/>
          </a:ln>
        </p:spPr>
        <p:txBody>
          <a:bodyPr lIns="91425" tIns="45700" rIns="91425" bIns="45700" anchor="ctr" anchorCtr="0">
            <a:noAutofit/>
          </a:bodyPr>
          <a:lstStyle>
            <a:lvl1pPr marL="0" marR="0" indent="0" algn="l" rtl="0">
              <a:spcBef>
                <a:spcPts val="0"/>
              </a:spcBef>
              <a:buNone/>
              <a:defRPr sz="1400" b="1" i="0" u="none" strike="noStrike" cap="none" baseline="0">
                <a:solidFill>
                  <a:srgbClr val="FFFFFF"/>
                </a:solidFill>
                <a:latin typeface="Arial"/>
                <a:ea typeface="Arial"/>
                <a:cs typeface="Arial"/>
                <a:sym typeface="Arial"/>
              </a:defRPr>
            </a:lvl1pPr>
          </a:lstStyle>
          <a:p>
            <a:pPr marL="0" lvl="0" indent="0">
              <a:spcBef>
                <a:spcPts val="0"/>
              </a:spcBef>
              <a:buSzPct val="25000"/>
              <a:buNone/>
            </a:pPr>
            <a:fld id="{00000000-1234-1234-1234-123412341234}" type="slidenum">
              <a:rPr lang="en-GB"/>
              <a:pPr marL="0" lvl="0" indent="0">
                <a:spcBef>
                  <a:spcPts val="0"/>
                </a:spcBef>
                <a:buSzPct val="25000"/>
                <a:buNone/>
              </a:pPr>
              <a:t>‹#›</a:t>
            </a:fld>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garlandscience.com/textbooks/0815341059.asp"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1371600"/>
            <a:ext cx="7848599" cy="1927224"/>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a:buNone/>
            </a:pPr>
            <a:r>
              <a:rPr lang="en-GB" sz="5400" b="0" i="0" u="none" strike="noStrike" cap="none" baseline="0">
                <a:solidFill>
                  <a:schemeClr val="dk2"/>
                </a:solidFill>
                <a:latin typeface="Arial"/>
                <a:ea typeface="Arial"/>
                <a:cs typeface="Arial"/>
                <a:sym typeface="Arial"/>
              </a:rPr>
              <a:t>TRANSCRIPTION FACTORS</a:t>
            </a:r>
          </a:p>
        </p:txBody>
      </p:sp>
      <p:sp>
        <p:nvSpPr>
          <p:cNvPr id="91" name="Shape 91"/>
          <p:cNvSpPr txBox="1">
            <a:spLocks noGrp="1"/>
          </p:cNvSpPr>
          <p:nvPr>
            <p:ph type="subTitle" idx="1"/>
          </p:nvPr>
        </p:nvSpPr>
        <p:spPr>
          <a:xfrm>
            <a:off x="685800" y="3505200"/>
            <a:ext cx="7054552" cy="1579984"/>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a:buNone/>
            </a:pPr>
            <a:r>
              <a:rPr lang="en-GB" sz="2400" b="0" i="0" u="none" strike="noStrike" cap="none" baseline="0" dirty="0" err="1">
                <a:solidFill>
                  <a:srgbClr val="3F3F3F"/>
                </a:solidFill>
                <a:latin typeface="Arial"/>
                <a:ea typeface="Arial"/>
                <a:cs typeface="Arial"/>
                <a:sym typeface="Arial"/>
              </a:rPr>
              <a:t>Natàlia</a:t>
            </a:r>
            <a:r>
              <a:rPr lang="en-GB" sz="2400" b="0" i="0" u="none" strike="noStrike" cap="none" baseline="0" dirty="0">
                <a:solidFill>
                  <a:srgbClr val="3F3F3F"/>
                </a:solidFill>
                <a:latin typeface="Arial"/>
                <a:ea typeface="Arial"/>
                <a:cs typeface="Arial"/>
                <a:sym typeface="Arial"/>
              </a:rPr>
              <a:t> </a:t>
            </a:r>
            <a:r>
              <a:rPr lang="en-GB" sz="2400" b="0" i="0" u="none" strike="noStrike" cap="none" baseline="0" dirty="0" err="1">
                <a:solidFill>
                  <a:srgbClr val="3F3F3F"/>
                </a:solidFill>
                <a:latin typeface="Arial"/>
                <a:ea typeface="Arial"/>
                <a:cs typeface="Arial"/>
                <a:sym typeface="Arial"/>
              </a:rPr>
              <a:t>Morante</a:t>
            </a:r>
            <a:r>
              <a:rPr lang="en-GB" sz="2400" b="0" i="0" u="none" strike="noStrike" cap="none" baseline="0" dirty="0">
                <a:solidFill>
                  <a:srgbClr val="3F3F3F"/>
                </a:solidFill>
                <a:latin typeface="Arial"/>
                <a:ea typeface="Arial"/>
                <a:cs typeface="Arial"/>
                <a:sym typeface="Arial"/>
              </a:rPr>
              <a:t>, </a:t>
            </a:r>
            <a:r>
              <a:rPr lang="en-GB" sz="2400" b="0" i="0" u="none" strike="noStrike" cap="none" baseline="0" dirty="0" err="1">
                <a:solidFill>
                  <a:srgbClr val="3F3F3F"/>
                </a:solidFill>
                <a:latin typeface="Arial"/>
                <a:ea typeface="Arial"/>
                <a:cs typeface="Arial"/>
                <a:sym typeface="Arial"/>
              </a:rPr>
              <a:t>Aina</a:t>
            </a:r>
            <a:r>
              <a:rPr lang="en-GB" sz="2400" b="0" i="0" u="none" strike="noStrike" cap="none" baseline="0" dirty="0">
                <a:solidFill>
                  <a:srgbClr val="3F3F3F"/>
                </a:solidFill>
                <a:latin typeface="Arial"/>
                <a:ea typeface="Arial"/>
                <a:cs typeface="Arial"/>
                <a:sym typeface="Arial"/>
              </a:rPr>
              <a:t> Maria </a:t>
            </a:r>
            <a:r>
              <a:rPr lang="en-GB" sz="2400" b="0" i="0" u="none" strike="noStrike" cap="none" baseline="0" dirty="0" err="1">
                <a:solidFill>
                  <a:srgbClr val="3F3F3F"/>
                </a:solidFill>
                <a:latin typeface="Arial"/>
                <a:ea typeface="Arial"/>
                <a:cs typeface="Arial"/>
                <a:sym typeface="Arial"/>
              </a:rPr>
              <a:t>Nicolau</a:t>
            </a:r>
            <a:r>
              <a:rPr lang="en-GB" sz="2400" b="0" i="0" u="none" strike="noStrike" cap="none" baseline="0" dirty="0">
                <a:solidFill>
                  <a:srgbClr val="3F3F3F"/>
                </a:solidFill>
                <a:latin typeface="Arial"/>
                <a:ea typeface="Arial"/>
                <a:cs typeface="Arial"/>
                <a:sym typeface="Arial"/>
              </a:rPr>
              <a:t>, Marta Vila</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Structural Alignment</a:t>
            </a:r>
          </a:p>
        </p:txBody>
      </p:sp>
      <p:sp>
        <p:nvSpPr>
          <p:cNvPr id="190" name="Shape 190"/>
          <p:cNvSpPr txBox="1"/>
          <p:nvPr/>
        </p:nvSpPr>
        <p:spPr>
          <a:xfrm>
            <a:off x="5980600" y="5255100"/>
            <a:ext cx="2354700" cy="1154999"/>
          </a:xfrm>
          <a:prstGeom prst="rect">
            <a:avLst/>
          </a:prstGeom>
          <a:noFill/>
          <a:ln>
            <a:noFill/>
          </a:ln>
        </p:spPr>
        <p:txBody>
          <a:bodyPr lIns="91425" tIns="91425" rIns="91425" bIns="91425" anchor="t" anchorCtr="0">
            <a:noAutofit/>
          </a:bodyPr>
          <a:lstStyle/>
          <a:p>
            <a:pPr lvl="0" rtl="0">
              <a:spcBef>
                <a:spcPts val="0"/>
              </a:spcBef>
              <a:buNone/>
            </a:pPr>
            <a:r>
              <a:rPr lang="en-GB">
                <a:solidFill>
                  <a:srgbClr val="6AA84F"/>
                </a:solidFill>
              </a:rPr>
              <a:t>basic region</a:t>
            </a:r>
          </a:p>
          <a:p>
            <a:pPr lvl="0" rtl="0">
              <a:spcBef>
                <a:spcPts val="0"/>
              </a:spcBef>
              <a:buNone/>
            </a:pPr>
            <a:r>
              <a:rPr lang="en-GB">
                <a:solidFill>
                  <a:srgbClr val="674EA7"/>
                </a:solidFill>
              </a:rPr>
              <a:t>Helix 1</a:t>
            </a:r>
          </a:p>
          <a:p>
            <a:pPr lvl="0" rtl="0">
              <a:spcBef>
                <a:spcPts val="0"/>
              </a:spcBef>
              <a:buNone/>
            </a:pPr>
            <a:r>
              <a:rPr lang="en-GB">
                <a:solidFill>
                  <a:srgbClr val="3C78D8"/>
                </a:solidFill>
              </a:rPr>
              <a:t>Loop</a:t>
            </a:r>
          </a:p>
          <a:p>
            <a:pPr lvl="0" rtl="0">
              <a:spcBef>
                <a:spcPts val="0"/>
              </a:spcBef>
              <a:buNone/>
            </a:pPr>
            <a:r>
              <a:rPr lang="en-GB">
                <a:solidFill>
                  <a:srgbClr val="E69138"/>
                </a:solidFill>
              </a:rPr>
              <a:t>Helix 2</a:t>
            </a:r>
          </a:p>
          <a:p>
            <a:pPr lvl="0" rtl="0">
              <a:spcBef>
                <a:spcPts val="0"/>
              </a:spcBef>
              <a:buNone/>
            </a:pPr>
            <a:endParaRPr>
              <a:solidFill>
                <a:srgbClr val="3C78D8"/>
              </a:solidFill>
            </a:endParaRPr>
          </a:p>
          <a:p>
            <a:pPr lvl="0" rtl="0">
              <a:spcBef>
                <a:spcPts val="0"/>
              </a:spcBef>
              <a:buNone/>
            </a:pPr>
            <a:endParaRPr>
              <a:solidFill>
                <a:srgbClr val="674EA7"/>
              </a:solidFill>
            </a:endParaRPr>
          </a:p>
          <a:p>
            <a:pPr lvl="0" rtl="0">
              <a:spcBef>
                <a:spcPts val="0"/>
              </a:spcBef>
              <a:buNone/>
            </a:pPr>
            <a:endParaRPr>
              <a:solidFill>
                <a:srgbClr val="674EA7"/>
              </a:solidFill>
            </a:endParaRPr>
          </a:p>
        </p:txBody>
      </p:sp>
      <p:grpSp>
        <p:nvGrpSpPr>
          <p:cNvPr id="191" name="Shape 191"/>
          <p:cNvGrpSpPr/>
          <p:nvPr/>
        </p:nvGrpSpPr>
        <p:grpSpPr>
          <a:xfrm>
            <a:off x="457200" y="2206775"/>
            <a:ext cx="8229600" cy="2365543"/>
            <a:chOff x="457200" y="2206775"/>
            <a:chExt cx="8229600" cy="2365543"/>
          </a:xfrm>
        </p:grpSpPr>
        <p:pic>
          <p:nvPicPr>
            <p:cNvPr id="192" name="Shape 192"/>
            <p:cNvPicPr preferRelativeResize="0"/>
            <p:nvPr/>
          </p:nvPicPr>
          <p:blipFill>
            <a:blip r:embed="rId3">
              <a:alphaModFix/>
            </a:blip>
            <a:stretch>
              <a:fillRect/>
            </a:stretch>
          </p:blipFill>
          <p:spPr>
            <a:xfrm>
              <a:off x="457200" y="2206775"/>
              <a:ext cx="8229600" cy="2365543"/>
            </a:xfrm>
            <a:prstGeom prst="rect">
              <a:avLst/>
            </a:prstGeom>
            <a:noFill/>
            <a:ln>
              <a:noFill/>
            </a:ln>
          </p:spPr>
        </p:pic>
        <p:sp>
          <p:nvSpPr>
            <p:cNvPr id="193" name="Shape 193"/>
            <p:cNvSpPr/>
            <p:nvPr/>
          </p:nvSpPr>
          <p:spPr>
            <a:xfrm>
              <a:off x="3044025" y="2206775"/>
              <a:ext cx="250799"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p:nvPr/>
          </p:nvSpPr>
          <p:spPr>
            <a:xfrm>
              <a:off x="3482925" y="2206775"/>
              <a:ext cx="134100"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5" name="Shape 195"/>
            <p:cNvSpPr/>
            <p:nvPr/>
          </p:nvSpPr>
          <p:spPr>
            <a:xfrm>
              <a:off x="3921625" y="2206775"/>
              <a:ext cx="250799"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6" name="Shape 196"/>
            <p:cNvSpPr/>
            <p:nvPr/>
          </p:nvSpPr>
          <p:spPr>
            <a:xfrm>
              <a:off x="4262025" y="2206775"/>
              <a:ext cx="250799"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7" name="Shape 197"/>
            <p:cNvSpPr/>
            <p:nvPr/>
          </p:nvSpPr>
          <p:spPr>
            <a:xfrm>
              <a:off x="4714725" y="22067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p:nvPr/>
          </p:nvSpPr>
          <p:spPr>
            <a:xfrm>
              <a:off x="5157825" y="22067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9" name="Shape 199"/>
            <p:cNvSpPr/>
            <p:nvPr/>
          </p:nvSpPr>
          <p:spPr>
            <a:xfrm>
              <a:off x="5480025" y="22067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0" name="Shape 200"/>
            <p:cNvSpPr/>
            <p:nvPr/>
          </p:nvSpPr>
          <p:spPr>
            <a:xfrm>
              <a:off x="7081900" y="2206775"/>
              <a:ext cx="152100" cy="948900"/>
            </a:xfrm>
            <a:prstGeom prst="rect">
              <a:avLst/>
            </a:prstGeom>
            <a:noFill/>
            <a:ln w="28575" cap="flat">
              <a:solidFill>
                <a:srgbClr val="3C78D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1" name="Shape 201"/>
            <p:cNvSpPr/>
            <p:nvPr/>
          </p:nvSpPr>
          <p:spPr>
            <a:xfrm>
              <a:off x="7397250" y="2206775"/>
              <a:ext cx="152100"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2" name="Shape 202"/>
            <p:cNvSpPr/>
            <p:nvPr/>
          </p:nvSpPr>
          <p:spPr>
            <a:xfrm>
              <a:off x="7762250" y="2206775"/>
              <a:ext cx="214799"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3" name="Shape 203"/>
            <p:cNvSpPr/>
            <p:nvPr/>
          </p:nvSpPr>
          <p:spPr>
            <a:xfrm>
              <a:off x="8189950" y="2206775"/>
              <a:ext cx="152100"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4" name="Shape 204"/>
            <p:cNvSpPr/>
            <p:nvPr/>
          </p:nvSpPr>
          <p:spPr>
            <a:xfrm>
              <a:off x="1811175" y="3559275"/>
              <a:ext cx="250799"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p:nvPr/>
          </p:nvSpPr>
          <p:spPr>
            <a:xfrm>
              <a:off x="2259025" y="3559275"/>
              <a:ext cx="134100"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Superimposition</a:t>
            </a:r>
          </a:p>
        </p:txBody>
      </p:sp>
      <p:grpSp>
        <p:nvGrpSpPr>
          <p:cNvPr id="212" name="Shape 212"/>
          <p:cNvGrpSpPr/>
          <p:nvPr/>
        </p:nvGrpSpPr>
        <p:grpSpPr>
          <a:xfrm>
            <a:off x="517562" y="1402075"/>
            <a:ext cx="8108874" cy="5217125"/>
            <a:chOff x="517562" y="1402075"/>
            <a:chExt cx="8108874" cy="5217125"/>
          </a:xfrm>
        </p:grpSpPr>
        <p:pic>
          <p:nvPicPr>
            <p:cNvPr id="213" name="Shape 213"/>
            <p:cNvPicPr preferRelativeResize="0"/>
            <p:nvPr/>
          </p:nvPicPr>
          <p:blipFill>
            <a:blip r:embed="rId3">
              <a:alphaModFix/>
            </a:blip>
            <a:stretch>
              <a:fillRect/>
            </a:stretch>
          </p:blipFill>
          <p:spPr>
            <a:xfrm>
              <a:off x="517562" y="1402075"/>
              <a:ext cx="8108874" cy="5217125"/>
            </a:xfrm>
            <a:prstGeom prst="rect">
              <a:avLst/>
            </a:prstGeom>
            <a:noFill/>
            <a:ln>
              <a:noFill/>
            </a:ln>
          </p:spPr>
        </p:pic>
        <p:sp>
          <p:nvSpPr>
            <p:cNvPr id="214" name="Shape 214"/>
            <p:cNvSpPr txBox="1"/>
            <p:nvPr/>
          </p:nvSpPr>
          <p:spPr>
            <a:xfrm>
              <a:off x="664650" y="5420700"/>
              <a:ext cx="1671600" cy="1198500"/>
            </a:xfrm>
            <a:prstGeom prst="rect">
              <a:avLst/>
            </a:prstGeom>
            <a:noFill/>
            <a:ln>
              <a:noFill/>
            </a:ln>
          </p:spPr>
          <p:txBody>
            <a:bodyPr lIns="91425" tIns="91425" rIns="91425" bIns="91425" anchor="t" anchorCtr="0">
              <a:noAutofit/>
            </a:bodyPr>
            <a:lstStyle/>
            <a:p>
              <a:pPr rtl="0">
                <a:spcBef>
                  <a:spcPts val="0"/>
                </a:spcBef>
                <a:buNone/>
              </a:pPr>
              <a:r>
                <a:rPr lang="en-GB">
                  <a:solidFill>
                    <a:srgbClr val="FF0000"/>
                  </a:solidFill>
                </a:rPr>
                <a:t>MyoD (1MDY)</a:t>
              </a:r>
            </a:p>
            <a:p>
              <a:pPr rtl="0">
                <a:spcBef>
                  <a:spcPts val="0"/>
                </a:spcBef>
                <a:buNone/>
              </a:pPr>
              <a:r>
                <a:rPr lang="en-GB">
                  <a:solidFill>
                    <a:srgbClr val="FF00FF"/>
                  </a:solidFill>
                </a:rPr>
                <a:t>SREBP1A (1AM9)</a:t>
              </a:r>
            </a:p>
            <a:p>
              <a:pPr rtl="0">
                <a:spcBef>
                  <a:spcPts val="0"/>
                </a:spcBef>
                <a:buNone/>
              </a:pPr>
              <a:r>
                <a:rPr lang="en-GB">
                  <a:solidFill>
                    <a:srgbClr val="0000FF"/>
                  </a:solidFill>
                </a:rPr>
                <a:t>Myc (1NKP)</a:t>
              </a:r>
            </a:p>
            <a:p>
              <a:pPr>
                <a:spcBef>
                  <a:spcPts val="0"/>
                </a:spcBef>
                <a:buNone/>
              </a:pPr>
              <a:r>
                <a:rPr lang="en-GB">
                  <a:solidFill>
                    <a:srgbClr val="00FF00"/>
                  </a:solidFill>
                </a:rPr>
                <a:t>Max (1NLW)</a:t>
              </a:r>
            </a:p>
          </p:txBody>
        </p:sp>
        <p:sp>
          <p:nvSpPr>
            <p:cNvPr id="215" name="Shape 215"/>
            <p:cNvSpPr txBox="1"/>
            <p:nvPr/>
          </p:nvSpPr>
          <p:spPr>
            <a:xfrm>
              <a:off x="6228184" y="1556792"/>
              <a:ext cx="1415571" cy="792088"/>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dirty="0" err="1">
                  <a:solidFill>
                    <a:srgbClr val="FFFFFF"/>
                  </a:solidFill>
                </a:rPr>
                <a:t>Sc</a:t>
              </a:r>
              <a:r>
                <a:rPr lang="en-GB" dirty="0">
                  <a:solidFill>
                    <a:srgbClr val="FFFFFF"/>
                  </a:solidFill>
                </a:rPr>
                <a:t>  6.70 </a:t>
              </a:r>
            </a:p>
            <a:p>
              <a:pPr lvl="0" rtl="0">
                <a:lnSpc>
                  <a:spcPct val="150000"/>
                </a:lnSpc>
                <a:spcBef>
                  <a:spcPts val="0"/>
                </a:spcBef>
                <a:buNone/>
              </a:pPr>
              <a:r>
                <a:rPr lang="en-GB" dirty="0" smtClean="0">
                  <a:solidFill>
                    <a:srgbClr val="FFFFFF"/>
                  </a:solidFill>
                </a:rPr>
                <a:t>RMSD   </a:t>
              </a:r>
              <a:r>
                <a:rPr lang="en-GB" dirty="0">
                  <a:solidFill>
                    <a:srgbClr val="FFFFFF"/>
                  </a:solidFill>
                </a:rPr>
                <a:t>0.8</a:t>
              </a:r>
              <a:r>
                <a:rPr lang="en-GB" dirty="0"/>
                <a:t>4</a:t>
              </a:r>
            </a:p>
          </p:txBody>
        </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MyoD Structure</a:t>
            </a:r>
          </a:p>
        </p:txBody>
      </p:sp>
      <p:sp>
        <p:nvSpPr>
          <p:cNvPr id="222" name="Shape 222"/>
          <p:cNvSpPr txBox="1">
            <a:spLocks noGrp="1"/>
          </p:cNvSpPr>
          <p:nvPr>
            <p:ph type="body" idx="1"/>
          </p:nvPr>
        </p:nvSpPr>
        <p:spPr>
          <a:xfrm>
            <a:off x="457200" y="2590800"/>
            <a:ext cx="2843399" cy="2101199"/>
          </a:xfrm>
          <a:prstGeom prst="rect">
            <a:avLst/>
          </a:prstGeom>
        </p:spPr>
        <p:txBody>
          <a:bodyPr lIns="91425" tIns="91425" rIns="91425" bIns="91425" anchor="t" anchorCtr="0">
            <a:noAutofit/>
          </a:bodyPr>
          <a:lstStyle/>
          <a:p>
            <a:pPr marL="0" indent="0" rtl="0">
              <a:lnSpc>
                <a:spcPct val="150000"/>
              </a:lnSpc>
              <a:spcBef>
                <a:spcPts val="0"/>
              </a:spcBef>
              <a:buNone/>
            </a:pPr>
            <a:r>
              <a:rPr lang="en-GB"/>
              <a:t>Structure: </a:t>
            </a:r>
          </a:p>
          <a:p>
            <a:pPr marL="457200" lvl="0" indent="-317500" rtl="0">
              <a:lnSpc>
                <a:spcPct val="150000"/>
              </a:lnSpc>
              <a:spcBef>
                <a:spcPts val="0"/>
              </a:spcBef>
              <a:buClr>
                <a:srgbClr val="663366"/>
              </a:buClr>
              <a:buSzPct val="100000"/>
              <a:buFont typeface="Arial"/>
              <a:buChar char="●"/>
            </a:pPr>
            <a:r>
              <a:rPr lang="en-GB"/>
              <a:t>2 long </a:t>
            </a:r>
            <a:r>
              <a:rPr lang="en-GB">
                <a:solidFill>
                  <a:schemeClr val="dk1"/>
                </a:solidFill>
              </a:rPr>
              <a:t>α</a:t>
            </a:r>
            <a:r>
              <a:rPr lang="en-GB"/>
              <a:t>-helices </a:t>
            </a:r>
          </a:p>
          <a:p>
            <a:pPr marL="457200" lvl="0" indent="-317500" rtl="0">
              <a:lnSpc>
                <a:spcPct val="150000"/>
              </a:lnSpc>
              <a:spcBef>
                <a:spcPts val="0"/>
              </a:spcBef>
              <a:buClr>
                <a:srgbClr val="663366"/>
              </a:buClr>
              <a:buSzPct val="100000"/>
              <a:buFont typeface="Arial"/>
              <a:buChar char="●"/>
            </a:pPr>
            <a:r>
              <a:rPr lang="en-GB"/>
              <a:t>8-residues loop</a:t>
            </a:r>
          </a:p>
          <a:p>
            <a:pPr marL="457200" lvl="0" indent="-317500" rtl="0">
              <a:lnSpc>
                <a:spcPct val="150000"/>
              </a:lnSpc>
              <a:spcBef>
                <a:spcPts val="0"/>
              </a:spcBef>
              <a:buClr>
                <a:srgbClr val="663366"/>
              </a:buClr>
              <a:buSzPct val="100000"/>
              <a:buFont typeface="Arial"/>
              <a:buChar char="●"/>
            </a:pPr>
            <a:r>
              <a:rPr lang="en-GB"/>
              <a:t>Forms homodimer</a:t>
            </a:r>
          </a:p>
          <a:p>
            <a:pPr marL="0" indent="0" rtl="0">
              <a:spcBef>
                <a:spcPts val="0"/>
              </a:spcBef>
              <a:buNone/>
            </a:pPr>
            <a:endParaRPr>
              <a:solidFill>
                <a:srgbClr val="FF0000"/>
              </a:solidFill>
            </a:endParaRPr>
          </a:p>
          <a:p>
            <a:pPr marL="0" indent="0" rtl="0">
              <a:spcBef>
                <a:spcPts val="0"/>
              </a:spcBef>
              <a:buNone/>
            </a:pPr>
            <a:endParaRPr/>
          </a:p>
          <a:p>
            <a:pPr marL="0" lvl="0" indent="0">
              <a:spcBef>
                <a:spcPts val="0"/>
              </a:spcBef>
              <a:buNone/>
            </a:pPr>
            <a:endParaRPr/>
          </a:p>
        </p:txBody>
      </p:sp>
      <p:pic>
        <p:nvPicPr>
          <p:cNvPr id="223" name="Shape 223"/>
          <p:cNvPicPr preferRelativeResize="0"/>
          <p:nvPr/>
        </p:nvPicPr>
        <p:blipFill>
          <a:blip r:embed="rId3">
            <a:alphaModFix/>
          </a:blip>
          <a:stretch>
            <a:fillRect/>
          </a:stretch>
        </p:blipFill>
        <p:spPr>
          <a:xfrm>
            <a:off x="4594150" y="1199575"/>
            <a:ext cx="3621025" cy="5316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MyoD</a:t>
            </a:r>
          </a:p>
        </p:txBody>
      </p:sp>
      <p:pic>
        <p:nvPicPr>
          <p:cNvPr id="230" name="Shape 230"/>
          <p:cNvPicPr preferRelativeResize="0"/>
          <p:nvPr/>
        </p:nvPicPr>
        <p:blipFill>
          <a:blip r:embed="rId3">
            <a:alphaModFix/>
          </a:blip>
          <a:stretch>
            <a:fillRect/>
          </a:stretch>
        </p:blipFill>
        <p:spPr>
          <a:xfrm>
            <a:off x="397350" y="3890600"/>
            <a:ext cx="4481625" cy="2421749"/>
          </a:xfrm>
          <a:prstGeom prst="rect">
            <a:avLst/>
          </a:prstGeom>
          <a:noFill/>
          <a:ln>
            <a:noFill/>
          </a:ln>
        </p:spPr>
      </p:pic>
      <p:pic>
        <p:nvPicPr>
          <p:cNvPr id="231" name="Shape 231"/>
          <p:cNvPicPr preferRelativeResize="0"/>
          <p:nvPr/>
        </p:nvPicPr>
        <p:blipFill>
          <a:blip r:embed="rId4">
            <a:alphaModFix/>
          </a:blip>
          <a:stretch>
            <a:fillRect/>
          </a:stretch>
        </p:blipFill>
        <p:spPr>
          <a:xfrm>
            <a:off x="5109700" y="1334275"/>
            <a:ext cx="3577100" cy="4189450"/>
          </a:xfrm>
          <a:prstGeom prst="rect">
            <a:avLst/>
          </a:prstGeom>
          <a:noFill/>
          <a:ln>
            <a:noFill/>
          </a:ln>
        </p:spPr>
      </p:pic>
      <p:sp>
        <p:nvSpPr>
          <p:cNvPr id="232" name="Shape 232"/>
          <p:cNvSpPr txBox="1"/>
          <p:nvPr/>
        </p:nvSpPr>
        <p:spPr>
          <a:xfrm>
            <a:off x="397350" y="1564150"/>
            <a:ext cx="4256700" cy="2080874"/>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dirty="0"/>
              <a:t>Contacts:</a:t>
            </a:r>
          </a:p>
          <a:p>
            <a:pPr marL="457200" lvl="0" indent="-317500" rtl="0">
              <a:lnSpc>
                <a:spcPct val="150000"/>
              </a:lnSpc>
              <a:spcBef>
                <a:spcPts val="0"/>
              </a:spcBef>
              <a:buClr>
                <a:srgbClr val="663366"/>
              </a:buClr>
              <a:buSzPct val="100000"/>
              <a:buFont typeface="Arial"/>
              <a:buChar char="●"/>
            </a:pPr>
            <a:r>
              <a:rPr lang="en-GB" dirty="0"/>
              <a:t>Unspecific → between </a:t>
            </a:r>
            <a:r>
              <a:rPr lang="en-GB" b="1" dirty="0"/>
              <a:t>positively charged</a:t>
            </a:r>
            <a:r>
              <a:rPr lang="en-GB" dirty="0"/>
              <a:t> residues and the </a:t>
            </a:r>
            <a:r>
              <a:rPr lang="en-GB" b="1" dirty="0"/>
              <a:t>phosphates</a:t>
            </a:r>
            <a:r>
              <a:rPr lang="en-GB" dirty="0"/>
              <a:t> of the DNA backbone</a:t>
            </a:r>
          </a:p>
          <a:p>
            <a:pPr marL="457200" lvl="0" indent="-317500">
              <a:lnSpc>
                <a:spcPct val="150000"/>
              </a:lnSpc>
              <a:spcBef>
                <a:spcPts val="0"/>
              </a:spcBef>
              <a:buClr>
                <a:srgbClr val="663366"/>
              </a:buClr>
              <a:buSzPct val="100000"/>
              <a:buFont typeface="Arial"/>
              <a:buChar char="●"/>
            </a:pPr>
            <a:r>
              <a:rPr lang="en-GB" dirty="0"/>
              <a:t>Specific → with the DNA bases from the E-box (</a:t>
            </a:r>
            <a:r>
              <a:rPr lang="en-GB" dirty="0" err="1">
                <a:solidFill>
                  <a:schemeClr val="dk1"/>
                </a:solidFill>
              </a:rPr>
              <a:t>CAnnTG</a:t>
            </a:r>
            <a:r>
              <a:rPr lang="en-GB" dirty="0">
                <a:solidFill>
                  <a:schemeClr val="dk1"/>
                </a:solidFill>
              </a:rPr>
              <a:t>)</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06153"/>
            <a:ext cx="8229600" cy="990599"/>
          </a:xfrm>
          <a:prstGeom prst="rect">
            <a:avLst/>
          </a:prstGeom>
        </p:spPr>
        <p:txBody>
          <a:bodyPr lIns="91425" tIns="91425" rIns="91425" bIns="91425" anchor="ctr" anchorCtr="0">
            <a:noAutofit/>
          </a:bodyPr>
          <a:lstStyle/>
          <a:p>
            <a:pPr lvl="0" rtl="0">
              <a:spcBef>
                <a:spcPts val="0"/>
              </a:spcBef>
              <a:buClr>
                <a:schemeClr val="dk1"/>
              </a:buClr>
              <a:buSzPct val="36666"/>
              <a:buFont typeface="Arial"/>
              <a:buNone/>
            </a:pPr>
            <a:r>
              <a:rPr lang="en-GB" sz="3000" dirty="0">
                <a:solidFill>
                  <a:schemeClr val="dk1"/>
                </a:solidFill>
              </a:rPr>
              <a:t>Phosphate contacts (unspecific interaction)</a:t>
            </a:r>
          </a:p>
          <a:p>
            <a:pPr>
              <a:spcBef>
                <a:spcPts val="0"/>
              </a:spcBef>
              <a:buNone/>
            </a:pPr>
            <a:endParaRPr dirty="0"/>
          </a:p>
        </p:txBody>
      </p:sp>
      <p:grpSp>
        <p:nvGrpSpPr>
          <p:cNvPr id="239" name="Shape 239"/>
          <p:cNvGrpSpPr/>
          <p:nvPr/>
        </p:nvGrpSpPr>
        <p:grpSpPr>
          <a:xfrm>
            <a:off x="988050" y="936035"/>
            <a:ext cx="6628149" cy="5949349"/>
            <a:chOff x="988050" y="840425"/>
            <a:chExt cx="6628149" cy="5949349"/>
          </a:xfrm>
        </p:grpSpPr>
        <p:pic>
          <p:nvPicPr>
            <p:cNvPr id="240" name="Shape 240"/>
            <p:cNvPicPr preferRelativeResize="0"/>
            <p:nvPr/>
          </p:nvPicPr>
          <p:blipFill>
            <a:blip r:embed="rId3">
              <a:alphaModFix/>
            </a:blip>
            <a:stretch>
              <a:fillRect/>
            </a:stretch>
          </p:blipFill>
          <p:spPr>
            <a:xfrm>
              <a:off x="988050" y="840425"/>
              <a:ext cx="6628149" cy="5949349"/>
            </a:xfrm>
            <a:prstGeom prst="rect">
              <a:avLst/>
            </a:prstGeom>
            <a:noFill/>
            <a:ln>
              <a:noFill/>
            </a:ln>
          </p:spPr>
        </p:pic>
        <p:sp>
          <p:nvSpPr>
            <p:cNvPr id="241" name="Shape 241"/>
            <p:cNvSpPr txBox="1"/>
            <p:nvPr/>
          </p:nvSpPr>
          <p:spPr>
            <a:xfrm>
              <a:off x="3113675" y="1868575"/>
              <a:ext cx="697200" cy="3579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Arg-143</a:t>
              </a:r>
            </a:p>
          </p:txBody>
        </p:sp>
        <p:sp>
          <p:nvSpPr>
            <p:cNvPr id="242" name="Shape 242"/>
            <p:cNvSpPr txBox="1"/>
            <p:nvPr/>
          </p:nvSpPr>
          <p:spPr>
            <a:xfrm>
              <a:off x="4758350" y="2351175"/>
              <a:ext cx="697200" cy="3579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Asn-126</a:t>
              </a:r>
            </a:p>
          </p:txBody>
        </p:sp>
        <p:sp>
          <p:nvSpPr>
            <p:cNvPr id="243" name="Shape 243"/>
            <p:cNvSpPr txBox="1"/>
            <p:nvPr/>
          </p:nvSpPr>
          <p:spPr>
            <a:xfrm>
              <a:off x="6570200" y="4254050"/>
              <a:ext cx="697200" cy="3579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Arg-119</a:t>
              </a:r>
            </a:p>
          </p:txBody>
        </p:sp>
        <p:sp>
          <p:nvSpPr>
            <p:cNvPr id="244" name="Shape 244"/>
            <p:cNvSpPr txBox="1"/>
            <p:nvPr/>
          </p:nvSpPr>
          <p:spPr>
            <a:xfrm>
              <a:off x="2954950" y="2632875"/>
              <a:ext cx="697200" cy="3579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Lys-146</a:t>
              </a:r>
            </a:p>
          </p:txBody>
        </p:sp>
      </p:gr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Phosphate contacts  (unspecific interaction)</a:t>
            </a:r>
          </a:p>
        </p:txBody>
      </p:sp>
      <p:grpSp>
        <p:nvGrpSpPr>
          <p:cNvPr id="251" name="Shape 251"/>
          <p:cNvGrpSpPr/>
          <p:nvPr/>
        </p:nvGrpSpPr>
        <p:grpSpPr>
          <a:xfrm>
            <a:off x="457200" y="2206775"/>
            <a:ext cx="8229600" cy="2365543"/>
            <a:chOff x="457200" y="2206775"/>
            <a:chExt cx="8229600" cy="2365543"/>
          </a:xfrm>
        </p:grpSpPr>
        <p:pic>
          <p:nvPicPr>
            <p:cNvPr id="252" name="Shape 252"/>
            <p:cNvPicPr preferRelativeResize="0"/>
            <p:nvPr/>
          </p:nvPicPr>
          <p:blipFill>
            <a:blip r:embed="rId3">
              <a:alphaModFix/>
            </a:blip>
            <a:stretch>
              <a:fillRect/>
            </a:stretch>
          </p:blipFill>
          <p:spPr>
            <a:xfrm>
              <a:off x="457200" y="2206775"/>
              <a:ext cx="8229600" cy="2365543"/>
            </a:xfrm>
            <a:prstGeom prst="rect">
              <a:avLst/>
            </a:prstGeom>
            <a:noFill/>
            <a:ln>
              <a:noFill/>
            </a:ln>
          </p:spPr>
        </p:pic>
        <p:sp>
          <p:nvSpPr>
            <p:cNvPr id="253" name="Shape 253"/>
            <p:cNvSpPr/>
            <p:nvPr/>
          </p:nvSpPr>
          <p:spPr>
            <a:xfrm>
              <a:off x="3021100"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4" name="Shape 254"/>
            <p:cNvSpPr/>
            <p:nvPr/>
          </p:nvSpPr>
          <p:spPr>
            <a:xfrm>
              <a:off x="40443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p:nvPr/>
          </p:nvSpPr>
          <p:spPr>
            <a:xfrm>
              <a:off x="48114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6" name="Shape 256"/>
            <p:cNvSpPr/>
            <p:nvPr/>
          </p:nvSpPr>
          <p:spPr>
            <a:xfrm>
              <a:off x="70513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7" name="Shape 257"/>
            <p:cNvSpPr/>
            <p:nvPr/>
          </p:nvSpPr>
          <p:spPr>
            <a:xfrm>
              <a:off x="73958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85192" y="116632"/>
            <a:ext cx="8507288" cy="990599"/>
          </a:xfrm>
          <a:prstGeom prst="rect">
            <a:avLst/>
          </a:prstGeom>
        </p:spPr>
        <p:txBody>
          <a:bodyPr lIns="91425" tIns="91425" rIns="91425" bIns="91425" anchor="ctr" anchorCtr="0">
            <a:noAutofit/>
          </a:bodyPr>
          <a:lstStyle/>
          <a:p>
            <a:pPr>
              <a:spcBef>
                <a:spcPts val="0"/>
              </a:spcBef>
              <a:buNone/>
            </a:pPr>
            <a:r>
              <a:rPr lang="en-GB" sz="3000" dirty="0" err="1">
                <a:solidFill>
                  <a:schemeClr val="dk1"/>
                </a:solidFill>
              </a:rPr>
              <a:t>MyoD</a:t>
            </a:r>
            <a:r>
              <a:rPr lang="en-GB" sz="3000" dirty="0">
                <a:solidFill>
                  <a:schemeClr val="dk1"/>
                </a:solidFill>
              </a:rPr>
              <a:t> / E-box specific interaction  (</a:t>
            </a:r>
            <a:r>
              <a:rPr lang="en-GB" sz="3000" dirty="0" err="1">
                <a:solidFill>
                  <a:schemeClr val="dk1"/>
                </a:solidFill>
              </a:rPr>
              <a:t>Glu</a:t>
            </a:r>
            <a:r>
              <a:rPr lang="en-GB" sz="3000" dirty="0">
                <a:solidFill>
                  <a:schemeClr val="dk1"/>
                </a:solidFill>
              </a:rPr>
              <a:t>/</a:t>
            </a:r>
            <a:r>
              <a:rPr lang="en-GB" sz="3000" dirty="0" err="1">
                <a:solidFill>
                  <a:schemeClr val="dk1"/>
                </a:solidFill>
              </a:rPr>
              <a:t>Arg</a:t>
            </a:r>
            <a:r>
              <a:rPr lang="en-GB" sz="3000" dirty="0">
                <a:solidFill>
                  <a:schemeClr val="dk1"/>
                </a:solidFill>
              </a:rPr>
              <a:t> - CA)</a:t>
            </a:r>
          </a:p>
        </p:txBody>
      </p:sp>
      <p:sp>
        <p:nvSpPr>
          <p:cNvPr id="264" name="Shape 264"/>
          <p:cNvSpPr txBox="1"/>
          <p:nvPr/>
        </p:nvSpPr>
        <p:spPr>
          <a:xfrm>
            <a:off x="2881275" y="2691850"/>
            <a:ext cx="833700" cy="416699"/>
          </a:xfrm>
          <a:prstGeom prst="rect">
            <a:avLst/>
          </a:prstGeom>
          <a:noFill/>
          <a:ln>
            <a:noFill/>
          </a:ln>
        </p:spPr>
        <p:txBody>
          <a:bodyPr lIns="91425" tIns="91425" rIns="91425" bIns="91425" anchor="t" anchorCtr="0">
            <a:noAutofit/>
          </a:bodyPr>
          <a:lstStyle/>
          <a:p>
            <a:pPr>
              <a:spcBef>
                <a:spcPts val="0"/>
              </a:spcBef>
              <a:buNone/>
            </a:pPr>
            <a:r>
              <a:rPr lang="en-GB" b="1">
                <a:solidFill>
                  <a:srgbClr val="FFFFFF"/>
                </a:solidFill>
              </a:rPr>
              <a:t>Arg-121</a:t>
            </a:r>
          </a:p>
        </p:txBody>
      </p:sp>
      <p:sp>
        <p:nvSpPr>
          <p:cNvPr id="265" name="Shape 265"/>
          <p:cNvSpPr txBox="1"/>
          <p:nvPr/>
        </p:nvSpPr>
        <p:spPr>
          <a:xfrm>
            <a:off x="3085025" y="4031875"/>
            <a:ext cx="833700" cy="4166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Glu-118</a:t>
            </a:r>
          </a:p>
        </p:txBody>
      </p:sp>
      <p:grpSp>
        <p:nvGrpSpPr>
          <p:cNvPr id="266" name="Shape 266"/>
          <p:cNvGrpSpPr/>
          <p:nvPr/>
        </p:nvGrpSpPr>
        <p:grpSpPr>
          <a:xfrm>
            <a:off x="35496" y="908720"/>
            <a:ext cx="9036496" cy="5688632"/>
            <a:chOff x="93149" y="1038650"/>
            <a:chExt cx="8871339" cy="5616624"/>
          </a:xfrm>
        </p:grpSpPr>
        <p:pic>
          <p:nvPicPr>
            <p:cNvPr id="267" name="Shape 267"/>
            <p:cNvPicPr preferRelativeResize="0"/>
            <p:nvPr/>
          </p:nvPicPr>
          <p:blipFill>
            <a:blip r:embed="rId3">
              <a:alphaModFix/>
            </a:blip>
            <a:stretch>
              <a:fillRect/>
            </a:stretch>
          </p:blipFill>
          <p:spPr>
            <a:xfrm>
              <a:off x="93149" y="1038650"/>
              <a:ext cx="8871339" cy="5616624"/>
            </a:xfrm>
            <a:prstGeom prst="rect">
              <a:avLst/>
            </a:prstGeom>
            <a:noFill/>
            <a:ln>
              <a:noFill/>
            </a:ln>
          </p:spPr>
        </p:pic>
        <p:sp>
          <p:nvSpPr>
            <p:cNvPr id="268" name="Shape 268"/>
            <p:cNvSpPr txBox="1"/>
            <p:nvPr/>
          </p:nvSpPr>
          <p:spPr>
            <a:xfrm>
              <a:off x="1909225" y="2967575"/>
              <a:ext cx="833700" cy="352499"/>
            </a:xfrm>
            <a:prstGeom prst="rect">
              <a:avLst/>
            </a:prstGeom>
            <a:noFill/>
            <a:ln>
              <a:noFill/>
            </a:ln>
          </p:spPr>
          <p:txBody>
            <a:bodyPr lIns="91425" tIns="91425" rIns="91425" bIns="91425" anchor="t" anchorCtr="0">
              <a:noAutofit/>
            </a:bodyPr>
            <a:lstStyle/>
            <a:p>
              <a:pPr>
                <a:spcBef>
                  <a:spcPts val="0"/>
                </a:spcBef>
                <a:buNone/>
              </a:pPr>
              <a:r>
                <a:rPr lang="en-GB" b="1">
                  <a:solidFill>
                    <a:srgbClr val="FFFFFF"/>
                  </a:solidFill>
                </a:rPr>
                <a:t>Arg-121</a:t>
              </a:r>
            </a:p>
          </p:txBody>
        </p:sp>
        <p:sp>
          <p:nvSpPr>
            <p:cNvPr id="269" name="Shape 269"/>
            <p:cNvSpPr txBox="1"/>
            <p:nvPr/>
          </p:nvSpPr>
          <p:spPr>
            <a:xfrm>
              <a:off x="2464475" y="4347700"/>
              <a:ext cx="833700" cy="3524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Glu-118</a:t>
              </a:r>
            </a:p>
          </p:txBody>
        </p:sp>
      </p:gr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28600"/>
            <a:ext cx="8579296" cy="990599"/>
          </a:xfrm>
          <a:prstGeom prst="rect">
            <a:avLst/>
          </a:prstGeom>
        </p:spPr>
        <p:txBody>
          <a:bodyPr lIns="91425" tIns="91425" rIns="91425" bIns="91425" anchor="ctr" anchorCtr="0">
            <a:noAutofit/>
          </a:bodyPr>
          <a:lstStyle/>
          <a:p>
            <a:pPr lvl="0" rtl="0">
              <a:spcBef>
                <a:spcPts val="0"/>
              </a:spcBef>
              <a:buClr>
                <a:schemeClr val="dk1"/>
              </a:buClr>
              <a:buSzPct val="36666"/>
              <a:buFont typeface="Arial"/>
              <a:buNone/>
            </a:pPr>
            <a:r>
              <a:rPr lang="en-GB" sz="3000" dirty="0" err="1">
                <a:solidFill>
                  <a:schemeClr val="dk1"/>
                </a:solidFill>
              </a:rPr>
              <a:t>MyoD</a:t>
            </a:r>
            <a:r>
              <a:rPr lang="en-GB" sz="3000" dirty="0">
                <a:solidFill>
                  <a:schemeClr val="dk1"/>
                </a:solidFill>
              </a:rPr>
              <a:t> / E-box specific interaction  (</a:t>
            </a:r>
            <a:r>
              <a:rPr lang="en-GB" sz="3000" dirty="0" err="1">
                <a:solidFill>
                  <a:schemeClr val="dk1"/>
                </a:solidFill>
              </a:rPr>
              <a:t>Arg</a:t>
            </a:r>
            <a:r>
              <a:rPr lang="en-GB" sz="3000" dirty="0">
                <a:solidFill>
                  <a:schemeClr val="dk1"/>
                </a:solidFill>
              </a:rPr>
              <a:t>/</a:t>
            </a:r>
            <a:r>
              <a:rPr lang="en-GB" sz="3000" dirty="0" err="1">
                <a:solidFill>
                  <a:schemeClr val="dk1"/>
                </a:solidFill>
              </a:rPr>
              <a:t>Thr</a:t>
            </a:r>
            <a:r>
              <a:rPr lang="en-GB" sz="3000" dirty="0">
                <a:solidFill>
                  <a:schemeClr val="dk1"/>
                </a:solidFill>
              </a:rPr>
              <a:t> - TG)</a:t>
            </a:r>
          </a:p>
          <a:p>
            <a:pPr>
              <a:spcBef>
                <a:spcPts val="0"/>
              </a:spcBef>
              <a:buNone/>
            </a:pPr>
            <a:endParaRPr dirty="0"/>
          </a:p>
        </p:txBody>
      </p:sp>
      <p:grpSp>
        <p:nvGrpSpPr>
          <p:cNvPr id="276" name="Shape 276"/>
          <p:cNvGrpSpPr/>
          <p:nvPr/>
        </p:nvGrpSpPr>
        <p:grpSpPr>
          <a:xfrm>
            <a:off x="119187" y="1025223"/>
            <a:ext cx="8905624" cy="5580174"/>
            <a:chOff x="119187" y="1025223"/>
            <a:chExt cx="8905624" cy="5580174"/>
          </a:xfrm>
        </p:grpSpPr>
        <p:pic>
          <p:nvPicPr>
            <p:cNvPr id="277" name="Shape 277"/>
            <p:cNvPicPr preferRelativeResize="0"/>
            <p:nvPr/>
          </p:nvPicPr>
          <p:blipFill>
            <a:blip r:embed="rId3">
              <a:alphaModFix/>
            </a:blip>
            <a:stretch>
              <a:fillRect/>
            </a:stretch>
          </p:blipFill>
          <p:spPr>
            <a:xfrm>
              <a:off x="119187" y="1025223"/>
              <a:ext cx="8905624" cy="5580174"/>
            </a:xfrm>
            <a:prstGeom prst="rect">
              <a:avLst/>
            </a:prstGeom>
            <a:noFill/>
            <a:ln>
              <a:noFill/>
            </a:ln>
          </p:spPr>
        </p:pic>
        <p:sp>
          <p:nvSpPr>
            <p:cNvPr id="278" name="Shape 278"/>
            <p:cNvSpPr txBox="1"/>
            <p:nvPr/>
          </p:nvSpPr>
          <p:spPr>
            <a:xfrm>
              <a:off x="1592700" y="2276975"/>
              <a:ext cx="833700" cy="3524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Thr-115</a:t>
              </a:r>
            </a:p>
          </p:txBody>
        </p:sp>
        <p:sp>
          <p:nvSpPr>
            <p:cNvPr id="279" name="Shape 279"/>
            <p:cNvSpPr txBox="1"/>
            <p:nvPr/>
          </p:nvSpPr>
          <p:spPr>
            <a:xfrm>
              <a:off x="2608350" y="4760125"/>
              <a:ext cx="955538" cy="352499"/>
            </a:xfrm>
            <a:prstGeom prst="rect">
              <a:avLst/>
            </a:prstGeom>
            <a:noFill/>
            <a:ln>
              <a:noFill/>
            </a:ln>
          </p:spPr>
          <p:txBody>
            <a:bodyPr lIns="91425" tIns="91425" rIns="91425" bIns="91425" anchor="t" anchorCtr="0">
              <a:noAutofit/>
            </a:bodyPr>
            <a:lstStyle/>
            <a:p>
              <a:pPr lvl="0" rtl="0">
                <a:spcBef>
                  <a:spcPts val="0"/>
                </a:spcBef>
                <a:buNone/>
              </a:pPr>
              <a:r>
                <a:rPr lang="en-GB" b="1" dirty="0">
                  <a:solidFill>
                    <a:srgbClr val="FFFFFF"/>
                  </a:solidFill>
                </a:rPr>
                <a:t>Arg-111</a:t>
              </a:r>
            </a:p>
          </p:txBody>
        </p:sp>
      </p:gr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457200"/>
            <a:ext cx="8229600" cy="990599"/>
          </a:xfrm>
          <a:prstGeom prst="rect">
            <a:avLst/>
          </a:prstGeom>
        </p:spPr>
        <p:txBody>
          <a:bodyPr lIns="91425" tIns="91425" rIns="91425" bIns="91425" anchor="ctr" anchorCtr="0">
            <a:noAutofit/>
          </a:bodyPr>
          <a:lstStyle/>
          <a:p>
            <a:pPr>
              <a:spcBef>
                <a:spcPts val="0"/>
              </a:spcBef>
              <a:buNone/>
            </a:pPr>
            <a:r>
              <a:rPr lang="en-GB" sz="3000"/>
              <a:t>Hydrophobic pocket</a:t>
            </a:r>
          </a:p>
        </p:txBody>
      </p:sp>
      <p:grpSp>
        <p:nvGrpSpPr>
          <p:cNvPr id="286" name="Shape 286"/>
          <p:cNvGrpSpPr/>
          <p:nvPr/>
        </p:nvGrpSpPr>
        <p:grpSpPr>
          <a:xfrm>
            <a:off x="188563" y="1717005"/>
            <a:ext cx="6718198" cy="4984415"/>
            <a:chOff x="457200" y="925675"/>
            <a:chExt cx="7750574" cy="5755675"/>
          </a:xfrm>
        </p:grpSpPr>
        <p:pic>
          <p:nvPicPr>
            <p:cNvPr id="287" name="Shape 287"/>
            <p:cNvPicPr preferRelativeResize="0"/>
            <p:nvPr/>
          </p:nvPicPr>
          <p:blipFill>
            <a:blip r:embed="rId3">
              <a:alphaModFix/>
            </a:blip>
            <a:stretch>
              <a:fillRect/>
            </a:stretch>
          </p:blipFill>
          <p:spPr>
            <a:xfrm>
              <a:off x="457200" y="925675"/>
              <a:ext cx="7750574" cy="5755675"/>
            </a:xfrm>
            <a:prstGeom prst="rect">
              <a:avLst/>
            </a:prstGeom>
            <a:noFill/>
            <a:ln>
              <a:noFill/>
            </a:ln>
          </p:spPr>
        </p:pic>
        <p:sp>
          <p:nvSpPr>
            <p:cNvPr id="288" name="Shape 288"/>
            <p:cNvSpPr txBox="1"/>
            <p:nvPr/>
          </p:nvSpPr>
          <p:spPr>
            <a:xfrm>
              <a:off x="2510950" y="1290225"/>
              <a:ext cx="1300200" cy="446700"/>
            </a:xfrm>
            <a:prstGeom prst="rect">
              <a:avLst/>
            </a:prstGeom>
            <a:noFill/>
            <a:ln>
              <a:noFill/>
            </a:ln>
          </p:spPr>
          <p:txBody>
            <a:bodyPr lIns="91425" tIns="91425" rIns="91425" bIns="91425" anchor="t" anchorCtr="0">
              <a:noAutofit/>
            </a:bodyPr>
            <a:lstStyle/>
            <a:p>
              <a:pPr>
                <a:spcBef>
                  <a:spcPts val="0"/>
                </a:spcBef>
                <a:buNone/>
              </a:pPr>
              <a:r>
                <a:rPr lang="en-GB" b="1">
                  <a:solidFill>
                    <a:srgbClr val="FFFFFF"/>
                  </a:solidFill>
                </a:rPr>
                <a:t>Thymine (T9’)</a:t>
              </a:r>
            </a:p>
          </p:txBody>
        </p:sp>
        <p:sp>
          <p:nvSpPr>
            <p:cNvPr id="289" name="Shape 289"/>
            <p:cNvSpPr txBox="1"/>
            <p:nvPr/>
          </p:nvSpPr>
          <p:spPr>
            <a:xfrm>
              <a:off x="6843407" y="1492225"/>
              <a:ext cx="1115135" cy="446700"/>
            </a:xfrm>
            <a:prstGeom prst="rect">
              <a:avLst/>
            </a:prstGeom>
            <a:noFill/>
            <a:ln>
              <a:noFill/>
            </a:ln>
          </p:spPr>
          <p:txBody>
            <a:bodyPr lIns="91425" tIns="91425" rIns="91425" bIns="91425" anchor="t" anchorCtr="0">
              <a:noAutofit/>
            </a:bodyPr>
            <a:lstStyle/>
            <a:p>
              <a:pPr lvl="0" rtl="0">
                <a:spcBef>
                  <a:spcPts val="0"/>
                </a:spcBef>
                <a:buNone/>
              </a:pPr>
              <a:r>
                <a:rPr lang="en-GB" b="1" dirty="0">
                  <a:solidFill>
                    <a:srgbClr val="FFFFFF"/>
                  </a:solidFill>
                </a:rPr>
                <a:t>Glu-118</a:t>
              </a:r>
            </a:p>
          </p:txBody>
        </p:sp>
        <p:sp>
          <p:nvSpPr>
            <p:cNvPr id="290" name="Shape 290"/>
            <p:cNvSpPr txBox="1"/>
            <p:nvPr/>
          </p:nvSpPr>
          <p:spPr>
            <a:xfrm>
              <a:off x="3550200" y="5465650"/>
              <a:ext cx="949199" cy="4467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Thr-115</a:t>
              </a:r>
            </a:p>
          </p:txBody>
        </p:sp>
      </p:grpSp>
      <p:grpSp>
        <p:nvGrpSpPr>
          <p:cNvPr id="291" name="Shape 291"/>
          <p:cNvGrpSpPr/>
          <p:nvPr/>
        </p:nvGrpSpPr>
        <p:grpSpPr>
          <a:xfrm>
            <a:off x="6488175" y="434100"/>
            <a:ext cx="2602875" cy="2602875"/>
            <a:chOff x="6488175" y="434100"/>
            <a:chExt cx="2602875" cy="2602875"/>
          </a:xfrm>
        </p:grpSpPr>
        <p:pic>
          <p:nvPicPr>
            <p:cNvPr id="292" name="Shape 292"/>
            <p:cNvPicPr preferRelativeResize="0"/>
            <p:nvPr/>
          </p:nvPicPr>
          <p:blipFill>
            <a:blip r:embed="rId4">
              <a:alphaModFix/>
            </a:blip>
            <a:stretch>
              <a:fillRect/>
            </a:stretch>
          </p:blipFill>
          <p:spPr>
            <a:xfrm>
              <a:off x="6488175" y="434100"/>
              <a:ext cx="2602875" cy="2602875"/>
            </a:xfrm>
            <a:prstGeom prst="rect">
              <a:avLst/>
            </a:prstGeom>
            <a:noFill/>
            <a:ln>
              <a:noFill/>
            </a:ln>
          </p:spPr>
        </p:pic>
        <p:sp>
          <p:nvSpPr>
            <p:cNvPr id="293" name="Shape 293"/>
            <p:cNvSpPr txBox="1"/>
            <p:nvPr/>
          </p:nvSpPr>
          <p:spPr>
            <a:xfrm>
              <a:off x="7082750" y="906350"/>
              <a:ext cx="654899" cy="377099"/>
            </a:xfrm>
            <a:prstGeom prst="rect">
              <a:avLst/>
            </a:prstGeom>
            <a:noFill/>
            <a:ln>
              <a:noFill/>
            </a:ln>
          </p:spPr>
          <p:txBody>
            <a:bodyPr lIns="91425" tIns="91425" rIns="91425" bIns="91425" anchor="t" anchorCtr="0">
              <a:noAutofit/>
            </a:bodyPr>
            <a:lstStyle/>
            <a:p>
              <a:pPr>
                <a:spcBef>
                  <a:spcPts val="0"/>
                </a:spcBef>
                <a:buNone/>
              </a:pPr>
              <a:r>
                <a:rPr lang="en-GB" sz="1000" b="1">
                  <a:solidFill>
                    <a:srgbClr val="FFFFFF"/>
                  </a:solidFill>
                </a:rPr>
                <a:t>Glu-118</a:t>
              </a:r>
            </a:p>
          </p:txBody>
        </p:sp>
        <p:sp>
          <p:nvSpPr>
            <p:cNvPr id="294" name="Shape 294"/>
            <p:cNvSpPr txBox="1"/>
            <p:nvPr/>
          </p:nvSpPr>
          <p:spPr>
            <a:xfrm>
              <a:off x="6659525" y="1793200"/>
              <a:ext cx="654899" cy="377099"/>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Thr-115</a:t>
              </a:r>
            </a:p>
          </p:txBody>
        </p:sp>
        <p:sp>
          <p:nvSpPr>
            <p:cNvPr id="295" name="Shape 295"/>
            <p:cNvSpPr txBox="1"/>
            <p:nvPr/>
          </p:nvSpPr>
          <p:spPr>
            <a:xfrm>
              <a:off x="7798000" y="1416100"/>
              <a:ext cx="433200" cy="377099"/>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T9’</a:t>
              </a:r>
            </a:p>
          </p:txBody>
        </p:sp>
      </p:gr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46856" y="44624"/>
            <a:ext cx="8229600" cy="990599"/>
          </a:xfrm>
          <a:prstGeom prst="rect">
            <a:avLst/>
          </a:prstGeom>
        </p:spPr>
        <p:txBody>
          <a:bodyPr lIns="91425" tIns="91425" rIns="91425" bIns="91425" anchor="ctr" anchorCtr="0">
            <a:noAutofit/>
          </a:bodyPr>
          <a:lstStyle/>
          <a:p>
            <a:pPr>
              <a:spcBef>
                <a:spcPts val="0"/>
              </a:spcBef>
              <a:buNone/>
            </a:pPr>
            <a:r>
              <a:rPr lang="en-GB" sz="3000" dirty="0" err="1"/>
              <a:t>Arg</a:t>
            </a:r>
            <a:r>
              <a:rPr lang="en-GB" sz="3000" dirty="0"/>
              <a:t> stabilization (B-factor)</a:t>
            </a:r>
          </a:p>
        </p:txBody>
      </p:sp>
      <p:grpSp>
        <p:nvGrpSpPr>
          <p:cNvPr id="302" name="Shape 302"/>
          <p:cNvGrpSpPr/>
          <p:nvPr/>
        </p:nvGrpSpPr>
        <p:grpSpPr>
          <a:xfrm>
            <a:off x="617966" y="1726987"/>
            <a:ext cx="2297850" cy="1918037"/>
            <a:chOff x="237025" y="2515225"/>
            <a:chExt cx="2297850" cy="1918037"/>
          </a:xfrm>
        </p:grpSpPr>
        <p:grpSp>
          <p:nvGrpSpPr>
            <p:cNvPr id="303" name="Shape 303"/>
            <p:cNvGrpSpPr/>
            <p:nvPr/>
          </p:nvGrpSpPr>
          <p:grpSpPr>
            <a:xfrm>
              <a:off x="237025" y="2537787"/>
              <a:ext cx="2297850" cy="1895475"/>
              <a:chOff x="274725" y="2481262"/>
              <a:chExt cx="2297850" cy="1895475"/>
            </a:xfrm>
          </p:grpSpPr>
          <p:pic>
            <p:nvPicPr>
              <p:cNvPr id="304" name="Shape 304"/>
              <p:cNvPicPr preferRelativeResize="0"/>
              <p:nvPr/>
            </p:nvPicPr>
            <p:blipFill rotWithShape="1">
              <a:blip r:embed="rId3">
                <a:alphaModFix/>
              </a:blip>
              <a:srcRect l="81714" b="-1020"/>
              <a:stretch/>
            </p:blipFill>
            <p:spPr>
              <a:xfrm>
                <a:off x="1527775" y="2481262"/>
                <a:ext cx="1044800" cy="1895475"/>
              </a:xfrm>
              <a:prstGeom prst="rect">
                <a:avLst/>
              </a:prstGeom>
              <a:noFill/>
              <a:ln>
                <a:noFill/>
              </a:ln>
            </p:spPr>
          </p:pic>
          <p:pic>
            <p:nvPicPr>
              <p:cNvPr id="305" name="Shape 305"/>
              <p:cNvPicPr preferRelativeResize="0"/>
              <p:nvPr/>
            </p:nvPicPr>
            <p:blipFill rotWithShape="1">
              <a:blip r:embed="rId3">
                <a:alphaModFix/>
              </a:blip>
              <a:srcRect l="18711" r="57461"/>
              <a:stretch/>
            </p:blipFill>
            <p:spPr>
              <a:xfrm>
                <a:off x="274725" y="2481262"/>
                <a:ext cx="1375374" cy="1895475"/>
              </a:xfrm>
              <a:prstGeom prst="rect">
                <a:avLst/>
              </a:prstGeom>
              <a:noFill/>
              <a:ln>
                <a:noFill/>
              </a:ln>
            </p:spPr>
          </p:pic>
        </p:grpSp>
        <p:sp>
          <p:nvSpPr>
            <p:cNvPr id="306" name="Shape 306"/>
            <p:cNvSpPr/>
            <p:nvPr/>
          </p:nvSpPr>
          <p:spPr>
            <a:xfrm>
              <a:off x="2006525" y="2515225"/>
              <a:ext cx="471000" cy="18953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307" name="Shape 307"/>
          <p:cNvGrpSpPr/>
          <p:nvPr/>
        </p:nvGrpSpPr>
        <p:grpSpPr>
          <a:xfrm>
            <a:off x="5004048" y="4497904"/>
            <a:ext cx="2335713" cy="1667400"/>
            <a:chOff x="3046625" y="2618775"/>
            <a:chExt cx="2335713" cy="1667400"/>
          </a:xfrm>
        </p:grpSpPr>
        <p:grpSp>
          <p:nvGrpSpPr>
            <p:cNvPr id="308" name="Shape 308"/>
            <p:cNvGrpSpPr/>
            <p:nvPr/>
          </p:nvGrpSpPr>
          <p:grpSpPr>
            <a:xfrm>
              <a:off x="3046625" y="2647937"/>
              <a:ext cx="2335713" cy="1562112"/>
              <a:chOff x="3066737" y="2647937"/>
              <a:chExt cx="2335713" cy="1562112"/>
            </a:xfrm>
          </p:grpSpPr>
          <p:pic>
            <p:nvPicPr>
              <p:cNvPr id="309" name="Shape 309"/>
              <p:cNvPicPr preferRelativeResize="0"/>
              <p:nvPr/>
            </p:nvPicPr>
            <p:blipFill rotWithShape="1">
              <a:blip r:embed="rId4">
                <a:alphaModFix/>
              </a:blip>
              <a:srcRect l="81333"/>
              <a:stretch/>
            </p:blipFill>
            <p:spPr>
              <a:xfrm>
                <a:off x="4319650" y="2647950"/>
                <a:ext cx="1082800" cy="1562100"/>
              </a:xfrm>
              <a:prstGeom prst="rect">
                <a:avLst/>
              </a:prstGeom>
              <a:noFill/>
              <a:ln>
                <a:noFill/>
              </a:ln>
            </p:spPr>
          </p:pic>
          <p:pic>
            <p:nvPicPr>
              <p:cNvPr id="310" name="Shape 310"/>
              <p:cNvPicPr preferRelativeResize="0"/>
              <p:nvPr/>
            </p:nvPicPr>
            <p:blipFill rotWithShape="1">
              <a:blip r:embed="rId4">
                <a:alphaModFix/>
              </a:blip>
              <a:srcRect l="18294" r="59294"/>
              <a:stretch/>
            </p:blipFill>
            <p:spPr>
              <a:xfrm>
                <a:off x="3066737" y="2647937"/>
                <a:ext cx="1300000" cy="1562100"/>
              </a:xfrm>
              <a:prstGeom prst="rect">
                <a:avLst/>
              </a:prstGeom>
              <a:noFill/>
              <a:ln>
                <a:noFill/>
              </a:ln>
            </p:spPr>
          </p:pic>
        </p:grpSp>
        <p:sp>
          <p:nvSpPr>
            <p:cNvPr id="311" name="Shape 311"/>
            <p:cNvSpPr/>
            <p:nvPr/>
          </p:nvSpPr>
          <p:spPr>
            <a:xfrm>
              <a:off x="4815475" y="2618775"/>
              <a:ext cx="471000" cy="1667400"/>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312" name="Shape 312"/>
          <p:cNvGrpSpPr/>
          <p:nvPr/>
        </p:nvGrpSpPr>
        <p:grpSpPr>
          <a:xfrm>
            <a:off x="1619672" y="4413921"/>
            <a:ext cx="2283349" cy="1895399"/>
            <a:chOff x="5846987" y="2537837"/>
            <a:chExt cx="2283349" cy="1895399"/>
          </a:xfrm>
        </p:grpSpPr>
        <p:grpSp>
          <p:nvGrpSpPr>
            <p:cNvPr id="313" name="Shape 313"/>
            <p:cNvGrpSpPr/>
            <p:nvPr/>
          </p:nvGrpSpPr>
          <p:grpSpPr>
            <a:xfrm>
              <a:off x="5846987" y="2542562"/>
              <a:ext cx="2283349" cy="1885950"/>
              <a:chOff x="5894087" y="2486025"/>
              <a:chExt cx="2283349" cy="1885950"/>
            </a:xfrm>
          </p:grpSpPr>
          <p:pic>
            <p:nvPicPr>
              <p:cNvPr id="314" name="Shape 314"/>
              <p:cNvPicPr preferRelativeResize="0"/>
              <p:nvPr/>
            </p:nvPicPr>
            <p:blipFill rotWithShape="1">
              <a:blip r:embed="rId5">
                <a:alphaModFix/>
              </a:blip>
              <a:srcRect l="82825"/>
              <a:stretch/>
            </p:blipFill>
            <p:spPr>
              <a:xfrm>
                <a:off x="7189362" y="2486025"/>
                <a:ext cx="988074" cy="1885950"/>
              </a:xfrm>
              <a:prstGeom prst="rect">
                <a:avLst/>
              </a:prstGeom>
              <a:noFill/>
              <a:ln>
                <a:noFill/>
              </a:ln>
            </p:spPr>
          </p:pic>
          <p:pic>
            <p:nvPicPr>
              <p:cNvPr id="315" name="Shape 315"/>
              <p:cNvPicPr preferRelativeResize="0"/>
              <p:nvPr/>
            </p:nvPicPr>
            <p:blipFill rotWithShape="1">
              <a:blip r:embed="rId5">
                <a:alphaModFix/>
              </a:blip>
              <a:srcRect l="18936" r="59613"/>
              <a:stretch/>
            </p:blipFill>
            <p:spPr>
              <a:xfrm>
                <a:off x="5894087" y="2486025"/>
                <a:ext cx="1234050" cy="1885950"/>
              </a:xfrm>
              <a:prstGeom prst="rect">
                <a:avLst/>
              </a:prstGeom>
              <a:noFill/>
              <a:ln>
                <a:noFill/>
              </a:ln>
            </p:spPr>
          </p:pic>
        </p:grpSp>
        <p:sp>
          <p:nvSpPr>
            <p:cNvPr id="316" name="Shape 316"/>
            <p:cNvSpPr/>
            <p:nvPr/>
          </p:nvSpPr>
          <p:spPr>
            <a:xfrm>
              <a:off x="7624425" y="2537837"/>
              <a:ext cx="471000" cy="1895399"/>
            </a:xfrm>
            <a:prstGeom prst="rect">
              <a:avLst/>
            </a:prstGeom>
            <a:noFill/>
            <a:ln w="3810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26" name="Agrupa 25"/>
          <p:cNvGrpSpPr/>
          <p:nvPr/>
        </p:nvGrpSpPr>
        <p:grpSpPr>
          <a:xfrm>
            <a:off x="3635896" y="980728"/>
            <a:ext cx="4968552" cy="3312368"/>
            <a:chOff x="899592" y="1124744"/>
            <a:chExt cx="5832648" cy="3888432"/>
          </a:xfrm>
        </p:grpSpPr>
        <p:pic>
          <p:nvPicPr>
            <p:cNvPr id="23" name="Shape 277"/>
            <p:cNvPicPr preferRelativeResize="0"/>
            <p:nvPr/>
          </p:nvPicPr>
          <p:blipFill>
            <a:blip r:embed="rId6">
              <a:alphaModFix/>
            </a:blip>
            <a:srcRect l="10101" t="11614" r="24405" b="18703"/>
            <a:stretch>
              <a:fillRect/>
            </a:stretch>
          </p:blipFill>
          <p:spPr>
            <a:xfrm>
              <a:off x="899592" y="1124744"/>
              <a:ext cx="5832648" cy="3888432"/>
            </a:xfrm>
            <a:prstGeom prst="rect">
              <a:avLst/>
            </a:prstGeom>
            <a:noFill/>
            <a:ln>
              <a:noFill/>
            </a:ln>
          </p:spPr>
        </p:pic>
        <p:sp>
          <p:nvSpPr>
            <p:cNvPr id="24" name="Shape 278"/>
            <p:cNvSpPr txBox="1"/>
            <p:nvPr/>
          </p:nvSpPr>
          <p:spPr>
            <a:xfrm>
              <a:off x="1473513" y="1728424"/>
              <a:ext cx="1201232" cy="352499"/>
            </a:xfrm>
            <a:prstGeom prst="rect">
              <a:avLst/>
            </a:prstGeom>
            <a:noFill/>
            <a:ln>
              <a:noFill/>
            </a:ln>
          </p:spPr>
          <p:txBody>
            <a:bodyPr lIns="91425" tIns="91425" rIns="91425" bIns="91425" anchor="t" anchorCtr="0">
              <a:noAutofit/>
            </a:bodyPr>
            <a:lstStyle/>
            <a:p>
              <a:pPr lvl="0" rtl="0">
                <a:spcBef>
                  <a:spcPts val="0"/>
                </a:spcBef>
                <a:buNone/>
              </a:pPr>
              <a:r>
                <a:rPr lang="en-GB" b="1" dirty="0">
                  <a:solidFill>
                    <a:srgbClr val="FFFFFF"/>
                  </a:solidFill>
                </a:rPr>
                <a:t>Thr-115</a:t>
              </a:r>
            </a:p>
          </p:txBody>
        </p:sp>
        <p:sp>
          <p:nvSpPr>
            <p:cNvPr id="25" name="Shape 279"/>
            <p:cNvSpPr txBox="1"/>
            <p:nvPr/>
          </p:nvSpPr>
          <p:spPr>
            <a:xfrm>
              <a:off x="2489163" y="4211574"/>
              <a:ext cx="1115425" cy="352499"/>
            </a:xfrm>
            <a:prstGeom prst="rect">
              <a:avLst/>
            </a:prstGeom>
            <a:noFill/>
            <a:ln>
              <a:noFill/>
            </a:ln>
          </p:spPr>
          <p:txBody>
            <a:bodyPr lIns="91425" tIns="91425" rIns="91425" bIns="91425" anchor="t" anchorCtr="0">
              <a:noAutofit/>
            </a:bodyPr>
            <a:lstStyle/>
            <a:p>
              <a:pPr lvl="0" rtl="0">
                <a:spcBef>
                  <a:spcPts val="0"/>
                </a:spcBef>
                <a:buNone/>
              </a:pPr>
              <a:r>
                <a:rPr lang="en-GB" b="1" dirty="0">
                  <a:solidFill>
                    <a:srgbClr val="FFFFFF"/>
                  </a:solidFill>
                </a:rPr>
                <a:t>Arg-111</a:t>
              </a:r>
            </a:p>
          </p:txBody>
        </p:sp>
      </p:gr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Introduction</a:t>
            </a:r>
          </a:p>
        </p:txBody>
      </p:sp>
      <p:grpSp>
        <p:nvGrpSpPr>
          <p:cNvPr id="97" name="Shape 97"/>
          <p:cNvGrpSpPr/>
          <p:nvPr/>
        </p:nvGrpSpPr>
        <p:grpSpPr>
          <a:xfrm>
            <a:off x="22338" y="1583713"/>
            <a:ext cx="3716390" cy="4445776"/>
            <a:chOff x="1042208" y="2187"/>
            <a:chExt cx="3716390" cy="4445776"/>
          </a:xfrm>
        </p:grpSpPr>
        <p:sp>
          <p:nvSpPr>
            <p:cNvPr id="98" name="Shape 98"/>
            <p:cNvSpPr/>
            <p:nvPr/>
          </p:nvSpPr>
          <p:spPr>
            <a:xfrm>
              <a:off x="2639908" y="1159941"/>
              <a:ext cx="960934" cy="694651"/>
            </a:xfrm>
            <a:custGeom>
              <a:avLst/>
              <a:gdLst/>
              <a:ahLst/>
              <a:cxnLst/>
              <a:rect l="0" t="0" r="0" b="0"/>
              <a:pathLst>
                <a:path w="960935" h="694652" extrusionOk="0">
                  <a:moveTo>
                    <a:pt x="960935" y="0"/>
                  </a:moveTo>
                  <a:lnTo>
                    <a:pt x="960935" y="694652"/>
                  </a:lnTo>
                  <a:lnTo>
                    <a:pt x="0" y="694652"/>
                  </a:lnTo>
                </a:path>
              </a:pathLst>
            </a:custGeom>
            <a:noFill/>
            <a:ln w="9525" cap="flat">
              <a:solidFill>
                <a:srgbClr val="4E2851"/>
              </a:solidFill>
              <a:prstDash val="solid"/>
              <a:round/>
              <a:headEnd type="none" w="med" len="med"/>
              <a:tailEnd type="none" w="med" len="med"/>
            </a:ln>
          </p:spPr>
        </p:sp>
        <p:sp>
          <p:nvSpPr>
            <p:cNvPr id="99" name="Shape 99"/>
            <p:cNvSpPr/>
            <p:nvPr/>
          </p:nvSpPr>
          <p:spPr>
            <a:xfrm>
              <a:off x="3555125" y="1159941"/>
              <a:ext cx="91439" cy="2130266"/>
            </a:xfrm>
            <a:custGeom>
              <a:avLst/>
              <a:gdLst/>
              <a:ahLst/>
              <a:cxnLst/>
              <a:rect l="0" t="0" r="0" b="0"/>
              <a:pathLst>
                <a:path w="91440" h="2130267" extrusionOk="0">
                  <a:moveTo>
                    <a:pt x="45720" y="0"/>
                  </a:moveTo>
                  <a:lnTo>
                    <a:pt x="45720" y="2130267"/>
                  </a:lnTo>
                </a:path>
              </a:pathLst>
            </a:custGeom>
            <a:noFill/>
            <a:ln w="9525" cap="flat">
              <a:solidFill>
                <a:srgbClr val="4E2851"/>
              </a:solidFill>
              <a:prstDash val="solid"/>
              <a:round/>
              <a:headEnd type="none" w="med" len="med"/>
              <a:tailEnd type="none" w="med" len="med"/>
            </a:ln>
          </p:spPr>
        </p:sp>
        <p:sp>
          <p:nvSpPr>
            <p:cNvPr id="100" name="Shape 100"/>
            <p:cNvSpPr/>
            <p:nvPr/>
          </p:nvSpPr>
          <p:spPr>
            <a:xfrm>
              <a:off x="3021967" y="2187"/>
              <a:ext cx="1157753" cy="1157753"/>
            </a:xfrm>
            <a:prstGeom prst="arc">
              <a:avLst>
                <a:gd name="adj1" fmla="val 13200000"/>
                <a:gd name="adj2" fmla="val 192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 name="Shape 101"/>
            <p:cNvSpPr/>
            <p:nvPr/>
          </p:nvSpPr>
          <p:spPr>
            <a:xfrm>
              <a:off x="3021967" y="2187"/>
              <a:ext cx="1157753" cy="1157753"/>
            </a:xfrm>
            <a:prstGeom prst="arc">
              <a:avLst>
                <a:gd name="adj1" fmla="val 2400000"/>
                <a:gd name="adj2" fmla="val 84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 name="Shape 102"/>
            <p:cNvSpPr/>
            <p:nvPr/>
          </p:nvSpPr>
          <p:spPr>
            <a:xfrm>
              <a:off x="2443091" y="210584"/>
              <a:ext cx="2315507" cy="740961"/>
            </a:xfrm>
            <a:prstGeom prst="rect">
              <a:avLst/>
            </a:prstGeom>
            <a:noFill/>
            <a:ln>
              <a:noFill/>
            </a:ln>
          </p:spPr>
          <p:txBody>
            <a:bodyPr lIns="91425" tIns="91425" rIns="91425" bIns="91425" anchor="ctr" anchorCtr="0">
              <a:noAutofit/>
            </a:bodyPr>
            <a:lstStyle/>
            <a:p>
              <a:pPr>
                <a:spcBef>
                  <a:spcPts val="0"/>
                </a:spcBef>
                <a:buNone/>
              </a:pPr>
              <a:endParaRPr/>
            </a:p>
          </p:txBody>
        </p:sp>
        <p:sp>
          <p:nvSpPr>
            <p:cNvPr id="103" name="Shape 103"/>
            <p:cNvSpPr txBox="1"/>
            <p:nvPr/>
          </p:nvSpPr>
          <p:spPr>
            <a:xfrm>
              <a:off x="2443091" y="210584"/>
              <a:ext cx="2315507" cy="740961"/>
            </a:xfrm>
            <a:prstGeom prst="rect">
              <a:avLst/>
            </a:prstGeom>
            <a:noFill/>
            <a:ln>
              <a:noFill/>
            </a:ln>
          </p:spPr>
          <p:txBody>
            <a:bodyPr lIns="15875" tIns="15875" rIns="15875" bIns="15875" anchor="ctr" anchorCtr="0">
              <a:noAutofit/>
            </a:bodyPr>
            <a:lstStyle/>
            <a:p>
              <a:pPr marL="0" marR="0" lvl="0" indent="0" algn="ctr" rtl="0">
                <a:lnSpc>
                  <a:spcPct val="90000"/>
                </a:lnSpc>
                <a:spcBef>
                  <a:spcPts val="0"/>
                </a:spcBef>
                <a:spcAft>
                  <a:spcPts val="875"/>
                </a:spcAft>
                <a:buSzPct val="25000"/>
                <a:buNone/>
              </a:pPr>
              <a:r>
                <a:rPr lang="en-GB" sz="2500" b="0" i="0" u="none" strike="noStrike" cap="none" baseline="0">
                  <a:solidFill>
                    <a:schemeClr val="dk1"/>
                  </a:solidFill>
                  <a:latin typeface="Arial"/>
                  <a:ea typeface="Arial"/>
                  <a:cs typeface="Arial"/>
                  <a:sym typeface="Arial"/>
                </a:rPr>
                <a:t>TFs</a:t>
              </a:r>
            </a:p>
          </p:txBody>
        </p:sp>
        <p:sp>
          <p:nvSpPr>
            <p:cNvPr id="104" name="Shape 104"/>
            <p:cNvSpPr/>
            <p:nvPr/>
          </p:nvSpPr>
          <p:spPr>
            <a:xfrm>
              <a:off x="3021967" y="3290210"/>
              <a:ext cx="1157753" cy="1157753"/>
            </a:xfrm>
            <a:prstGeom prst="arc">
              <a:avLst>
                <a:gd name="adj1" fmla="val 13200000"/>
                <a:gd name="adj2" fmla="val 192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 name="Shape 105"/>
            <p:cNvSpPr/>
            <p:nvPr/>
          </p:nvSpPr>
          <p:spPr>
            <a:xfrm>
              <a:off x="3021967" y="3290210"/>
              <a:ext cx="1157753" cy="1157753"/>
            </a:xfrm>
            <a:prstGeom prst="arc">
              <a:avLst>
                <a:gd name="adj1" fmla="val 2400000"/>
                <a:gd name="adj2" fmla="val 84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 name="Shape 106"/>
            <p:cNvSpPr/>
            <p:nvPr/>
          </p:nvSpPr>
          <p:spPr>
            <a:xfrm>
              <a:off x="2443091" y="3498605"/>
              <a:ext cx="2315507" cy="740961"/>
            </a:xfrm>
            <a:prstGeom prst="rect">
              <a:avLst/>
            </a:prstGeom>
            <a:noFill/>
            <a:ln>
              <a:noFill/>
            </a:ln>
          </p:spPr>
          <p:txBody>
            <a:bodyPr lIns="91425" tIns="91425" rIns="91425" bIns="91425" anchor="ctr" anchorCtr="0">
              <a:noAutofit/>
            </a:bodyPr>
            <a:lstStyle/>
            <a:p>
              <a:pPr>
                <a:spcBef>
                  <a:spcPts val="0"/>
                </a:spcBef>
                <a:buNone/>
              </a:pPr>
              <a:endParaRPr/>
            </a:p>
          </p:txBody>
        </p:sp>
        <p:sp>
          <p:nvSpPr>
            <p:cNvPr id="107" name="Shape 107"/>
            <p:cNvSpPr txBox="1"/>
            <p:nvPr/>
          </p:nvSpPr>
          <p:spPr>
            <a:xfrm>
              <a:off x="2443091" y="3498605"/>
              <a:ext cx="2315507" cy="740961"/>
            </a:xfrm>
            <a:prstGeom prst="rect">
              <a:avLst/>
            </a:prstGeom>
            <a:noFill/>
            <a:ln>
              <a:noFill/>
            </a:ln>
          </p:spPr>
          <p:txBody>
            <a:bodyPr lIns="15875" tIns="15875" rIns="15875" bIns="15875" anchor="ctr" anchorCtr="0">
              <a:noAutofit/>
            </a:bodyPr>
            <a:lstStyle/>
            <a:p>
              <a:pPr marL="0" marR="0" lvl="0" indent="0" algn="ctr" rtl="0">
                <a:lnSpc>
                  <a:spcPct val="90000"/>
                </a:lnSpc>
                <a:spcBef>
                  <a:spcPts val="0"/>
                </a:spcBef>
                <a:spcAft>
                  <a:spcPts val="875"/>
                </a:spcAft>
                <a:buSzPct val="25000"/>
                <a:buNone/>
              </a:pPr>
              <a:r>
                <a:rPr lang="en-GB" sz="2500" b="0" i="0" u="none" strike="noStrike" cap="none" baseline="0">
                  <a:solidFill>
                    <a:schemeClr val="dk1"/>
                  </a:solidFill>
                  <a:latin typeface="Arial"/>
                  <a:ea typeface="Arial"/>
                  <a:cs typeface="Arial"/>
                  <a:sym typeface="Arial"/>
                </a:rPr>
                <a:t>Gene expression</a:t>
              </a:r>
            </a:p>
          </p:txBody>
        </p:sp>
        <p:sp>
          <p:nvSpPr>
            <p:cNvPr id="108" name="Shape 108"/>
            <p:cNvSpPr/>
            <p:nvPr/>
          </p:nvSpPr>
          <p:spPr>
            <a:xfrm>
              <a:off x="1621084" y="1646199"/>
              <a:ext cx="1157753" cy="1157753"/>
            </a:xfrm>
            <a:prstGeom prst="arc">
              <a:avLst>
                <a:gd name="adj1" fmla="val 13200000"/>
                <a:gd name="adj2" fmla="val 192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p:nvPr/>
          </p:nvSpPr>
          <p:spPr>
            <a:xfrm>
              <a:off x="1621084" y="1646199"/>
              <a:ext cx="1157753" cy="1157753"/>
            </a:xfrm>
            <a:prstGeom prst="arc">
              <a:avLst>
                <a:gd name="adj1" fmla="val 2400000"/>
                <a:gd name="adj2" fmla="val 8400000"/>
              </a:avLst>
            </a:prstGeom>
            <a:noFill/>
            <a:ln w="9525" cap="flat">
              <a:solidFill>
                <a:srgbClr val="4E28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 name="Shape 110"/>
            <p:cNvSpPr/>
            <p:nvPr/>
          </p:nvSpPr>
          <p:spPr>
            <a:xfrm>
              <a:off x="1042208" y="1854594"/>
              <a:ext cx="2315507" cy="740961"/>
            </a:xfrm>
            <a:prstGeom prst="rect">
              <a:avLst/>
            </a:prstGeom>
            <a:noFill/>
            <a:ln>
              <a:noFill/>
            </a:ln>
          </p:spPr>
          <p:txBody>
            <a:bodyPr lIns="91425" tIns="91425" rIns="91425" bIns="91425" anchor="ctr" anchorCtr="0">
              <a:noAutofit/>
            </a:bodyPr>
            <a:lstStyle/>
            <a:p>
              <a:pPr>
                <a:spcBef>
                  <a:spcPts val="0"/>
                </a:spcBef>
                <a:buNone/>
              </a:pPr>
              <a:endParaRPr/>
            </a:p>
          </p:txBody>
        </p:sp>
        <p:sp>
          <p:nvSpPr>
            <p:cNvPr id="111" name="Shape 111"/>
            <p:cNvSpPr txBox="1"/>
            <p:nvPr/>
          </p:nvSpPr>
          <p:spPr>
            <a:xfrm>
              <a:off x="1042208" y="1854594"/>
              <a:ext cx="2315507" cy="740961"/>
            </a:xfrm>
            <a:prstGeom prst="rect">
              <a:avLst/>
            </a:prstGeom>
            <a:noFill/>
            <a:ln>
              <a:noFill/>
            </a:ln>
          </p:spPr>
          <p:txBody>
            <a:bodyPr lIns="15875" tIns="15875" rIns="15875" bIns="15875" anchor="ctr" anchorCtr="0">
              <a:noAutofit/>
            </a:bodyPr>
            <a:lstStyle/>
            <a:p>
              <a:pPr marL="0" marR="0" lvl="0" indent="0" algn="ctr" rtl="0">
                <a:lnSpc>
                  <a:spcPct val="90000"/>
                </a:lnSpc>
                <a:spcBef>
                  <a:spcPts val="0"/>
                </a:spcBef>
                <a:spcAft>
                  <a:spcPts val="875"/>
                </a:spcAft>
                <a:buSzPct val="25000"/>
                <a:buNone/>
              </a:pPr>
              <a:r>
                <a:rPr lang="en-GB" sz="2500" b="0" i="0" u="none" strike="noStrike" cap="none" baseline="0">
                  <a:solidFill>
                    <a:schemeClr val="dk1"/>
                  </a:solidFill>
                  <a:latin typeface="Arial"/>
                  <a:ea typeface="Arial"/>
                  <a:cs typeface="Arial"/>
                  <a:sym typeface="Arial"/>
                </a:rPr>
                <a:t>Key cellular components</a:t>
              </a:r>
            </a:p>
          </p:txBody>
        </p:sp>
      </p:grpSp>
      <p:sp>
        <p:nvSpPr>
          <p:cNvPr id="113" name="Shape 113"/>
          <p:cNvSpPr txBox="1"/>
          <p:nvPr/>
        </p:nvSpPr>
        <p:spPr>
          <a:xfrm>
            <a:off x="4362823" y="1398930"/>
            <a:ext cx="4510735" cy="747897"/>
          </a:xfrm>
          <a:prstGeom prst="rect">
            <a:avLst/>
          </a:prstGeom>
          <a:solidFill>
            <a:schemeClr val="lt1"/>
          </a:solidFill>
          <a:ln w="26425"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120000"/>
              </a:lnSpc>
              <a:spcBef>
                <a:spcPts val="0"/>
              </a:spcBef>
              <a:buSzPct val="25000"/>
              <a:buNone/>
            </a:pPr>
            <a:r>
              <a:rPr lang="en-GB" sz="1800" b="0" i="0" u="none" strike="noStrike" cap="none" baseline="0">
                <a:solidFill>
                  <a:schemeClr val="dk1"/>
                </a:solidFill>
                <a:latin typeface="Arial"/>
                <a:ea typeface="Arial"/>
                <a:cs typeface="Arial"/>
                <a:sym typeface="Arial"/>
              </a:rPr>
              <a:t>Molecular recognition = exact fit between the surfaces of 2 molecules</a:t>
            </a:r>
          </a:p>
        </p:txBody>
      </p:sp>
      <p:grpSp>
        <p:nvGrpSpPr>
          <p:cNvPr id="30" name="Agrupa 29"/>
          <p:cNvGrpSpPr/>
          <p:nvPr/>
        </p:nvGrpSpPr>
        <p:grpSpPr>
          <a:xfrm>
            <a:off x="4283968" y="2632138"/>
            <a:ext cx="4536504" cy="3173126"/>
            <a:chOff x="1979712" y="1263986"/>
            <a:chExt cx="4536504" cy="3173126"/>
          </a:xfrm>
        </p:grpSpPr>
        <p:grpSp>
          <p:nvGrpSpPr>
            <p:cNvPr id="31" name="Agrupa 10"/>
            <p:cNvGrpSpPr/>
            <p:nvPr/>
          </p:nvGrpSpPr>
          <p:grpSpPr>
            <a:xfrm>
              <a:off x="1979712" y="2924944"/>
              <a:ext cx="4536504" cy="504056"/>
              <a:chOff x="1979712" y="2924944"/>
              <a:chExt cx="4536504" cy="504056"/>
            </a:xfrm>
          </p:grpSpPr>
          <p:cxnSp>
            <p:nvCxnSpPr>
              <p:cNvPr id="42" name="Connector recte 41"/>
              <p:cNvCxnSpPr/>
              <p:nvPr/>
            </p:nvCxnSpPr>
            <p:spPr>
              <a:xfrm>
                <a:off x="1979712" y="3140968"/>
                <a:ext cx="4536504"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3" name="Connector recte 42"/>
              <p:cNvCxnSpPr/>
              <p:nvPr/>
            </p:nvCxnSpPr>
            <p:spPr>
              <a:xfrm>
                <a:off x="4427984" y="2924944"/>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or recte 43"/>
              <p:cNvCxnSpPr/>
              <p:nvPr/>
            </p:nvCxnSpPr>
            <p:spPr>
              <a:xfrm>
                <a:off x="5796136" y="2924944"/>
                <a:ext cx="0" cy="50405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 25"/>
            <p:cNvGrpSpPr/>
            <p:nvPr/>
          </p:nvGrpSpPr>
          <p:grpSpPr>
            <a:xfrm>
              <a:off x="2051720" y="1263986"/>
              <a:ext cx="3816424" cy="3173126"/>
              <a:chOff x="2051720" y="1263986"/>
              <a:chExt cx="3816424" cy="3173126"/>
            </a:xfrm>
          </p:grpSpPr>
          <p:cxnSp>
            <p:nvCxnSpPr>
              <p:cNvPr id="33" name="Connector recte 32"/>
              <p:cNvCxnSpPr/>
              <p:nvPr/>
            </p:nvCxnSpPr>
            <p:spPr>
              <a:xfrm>
                <a:off x="4427984" y="2780928"/>
                <a:ext cx="144016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34" name="QuadreDeText 33"/>
              <p:cNvSpPr txBox="1"/>
              <p:nvPr/>
            </p:nvSpPr>
            <p:spPr>
              <a:xfrm>
                <a:off x="4716016" y="2329135"/>
                <a:ext cx="72008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a-ES" dirty="0" smtClean="0"/>
                  <a:t>GENE</a:t>
                </a:r>
                <a:endParaRPr lang="es-ES" dirty="0"/>
              </a:p>
            </p:txBody>
          </p:sp>
          <p:sp>
            <p:nvSpPr>
              <p:cNvPr id="35" name="Oval 34"/>
              <p:cNvSpPr/>
              <p:nvPr/>
            </p:nvSpPr>
            <p:spPr>
              <a:xfrm>
                <a:off x="2051720" y="1772816"/>
                <a:ext cx="223224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smtClean="0"/>
                  <a:t>TRANSCRIPTION FACTOR</a:t>
                </a:r>
                <a:endParaRPr lang="es-ES" sz="1200" dirty="0"/>
              </a:p>
            </p:txBody>
          </p:sp>
          <p:sp>
            <p:nvSpPr>
              <p:cNvPr id="36" name="Oval 35"/>
              <p:cNvSpPr/>
              <p:nvPr/>
            </p:nvSpPr>
            <p:spPr>
              <a:xfrm>
                <a:off x="4283968" y="3933056"/>
                <a:ext cx="151216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PROTEIN</a:t>
                </a:r>
                <a:endParaRPr lang="es-ES" dirty="0"/>
              </a:p>
            </p:txBody>
          </p:sp>
          <p:sp>
            <p:nvSpPr>
              <p:cNvPr id="37" name="Fletxa corbada cap avall 36"/>
              <p:cNvSpPr/>
              <p:nvPr/>
            </p:nvSpPr>
            <p:spPr>
              <a:xfrm rot="1176434">
                <a:off x="3620433" y="1263986"/>
                <a:ext cx="1800200" cy="648072"/>
              </a:xfrm>
              <a:prstGeom prst="curvedDownArrow">
                <a:avLst>
                  <a:gd name="adj1" fmla="val 11224"/>
                  <a:gd name="adj2" fmla="val 47506"/>
                  <a:gd name="adj3" fmla="val 249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8" name="Fletxa cap avall 37"/>
              <p:cNvSpPr/>
              <p:nvPr/>
            </p:nvSpPr>
            <p:spPr>
              <a:xfrm>
                <a:off x="5004048" y="3284984"/>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QuadreDeText 38"/>
              <p:cNvSpPr txBox="1"/>
              <p:nvPr/>
            </p:nvSpPr>
            <p:spPr>
              <a:xfrm>
                <a:off x="2699792" y="2833191"/>
                <a:ext cx="1872208" cy="307777"/>
              </a:xfrm>
              <a:prstGeom prst="rect">
                <a:avLst/>
              </a:prstGeom>
              <a:noFill/>
            </p:spPr>
            <p:txBody>
              <a:bodyPr wrap="square" rtlCol="0">
                <a:spAutoFit/>
              </a:bodyPr>
              <a:lstStyle/>
              <a:p>
                <a:r>
                  <a:rPr lang="ca-ES" dirty="0" smtClean="0"/>
                  <a:t>ATCGTACT</a:t>
                </a:r>
                <a:endParaRPr lang="es-ES" dirty="0"/>
              </a:p>
            </p:txBody>
          </p:sp>
          <p:sp>
            <p:nvSpPr>
              <p:cNvPr id="40" name="QuadreDeText 39"/>
              <p:cNvSpPr txBox="1"/>
              <p:nvPr/>
            </p:nvSpPr>
            <p:spPr>
              <a:xfrm>
                <a:off x="2195736" y="3697287"/>
                <a:ext cx="144016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ca-ES" dirty="0" smtClean="0"/>
                  <a:t>BINDING SITE</a:t>
                </a:r>
                <a:endParaRPr lang="es-ES" dirty="0"/>
              </a:p>
            </p:txBody>
          </p:sp>
          <p:sp>
            <p:nvSpPr>
              <p:cNvPr id="41" name="Fletxa cap amunt 40"/>
              <p:cNvSpPr/>
              <p:nvPr/>
            </p:nvSpPr>
            <p:spPr>
              <a:xfrm>
                <a:off x="3059832" y="3212976"/>
                <a:ext cx="45719"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2" name="Shape 322"/>
          <p:cNvGrpSpPr/>
          <p:nvPr/>
        </p:nvGrpSpPr>
        <p:grpSpPr>
          <a:xfrm>
            <a:off x="1455325" y="903350"/>
            <a:ext cx="6175799" cy="5689000"/>
            <a:chOff x="1455325" y="903350"/>
            <a:chExt cx="6175799" cy="5689000"/>
          </a:xfrm>
        </p:grpSpPr>
        <p:pic>
          <p:nvPicPr>
            <p:cNvPr id="323" name="Shape 323"/>
            <p:cNvPicPr preferRelativeResize="0"/>
            <p:nvPr/>
          </p:nvPicPr>
          <p:blipFill>
            <a:blip r:embed="rId3">
              <a:alphaModFix/>
            </a:blip>
            <a:stretch>
              <a:fillRect/>
            </a:stretch>
          </p:blipFill>
          <p:spPr>
            <a:xfrm>
              <a:off x="1455325" y="903350"/>
              <a:ext cx="6175799" cy="5689000"/>
            </a:xfrm>
            <a:prstGeom prst="rect">
              <a:avLst/>
            </a:prstGeom>
            <a:noFill/>
            <a:ln>
              <a:noFill/>
            </a:ln>
          </p:spPr>
        </p:pic>
        <p:sp>
          <p:nvSpPr>
            <p:cNvPr id="324" name="Shape 324"/>
            <p:cNvSpPr txBox="1"/>
            <p:nvPr/>
          </p:nvSpPr>
          <p:spPr>
            <a:xfrm>
              <a:off x="3688050" y="2017675"/>
              <a:ext cx="667926" cy="351899"/>
            </a:xfrm>
            <a:prstGeom prst="rect">
              <a:avLst/>
            </a:prstGeom>
            <a:noFill/>
            <a:ln>
              <a:noFill/>
            </a:ln>
          </p:spPr>
          <p:txBody>
            <a:bodyPr lIns="91425" tIns="91425" rIns="91425" bIns="91425" anchor="t" anchorCtr="0">
              <a:noAutofit/>
            </a:bodyPr>
            <a:lstStyle/>
            <a:p>
              <a:pPr>
                <a:spcBef>
                  <a:spcPts val="0"/>
                </a:spcBef>
                <a:buNone/>
              </a:pPr>
              <a:r>
                <a:rPr lang="en-GB" b="1" dirty="0">
                  <a:solidFill>
                    <a:srgbClr val="FFFFFF"/>
                  </a:solidFill>
                </a:rPr>
                <a:t>ARG</a:t>
              </a:r>
            </a:p>
          </p:txBody>
        </p:sp>
        <p:sp>
          <p:nvSpPr>
            <p:cNvPr id="325" name="Shape 325"/>
            <p:cNvSpPr txBox="1"/>
            <p:nvPr/>
          </p:nvSpPr>
          <p:spPr>
            <a:xfrm>
              <a:off x="5056250" y="3215950"/>
              <a:ext cx="570600" cy="3518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ASN</a:t>
              </a:r>
            </a:p>
          </p:txBody>
        </p:sp>
        <p:sp>
          <p:nvSpPr>
            <p:cNvPr id="326" name="Shape 326"/>
            <p:cNvSpPr txBox="1"/>
            <p:nvPr/>
          </p:nvSpPr>
          <p:spPr>
            <a:xfrm>
              <a:off x="5749750" y="2903800"/>
              <a:ext cx="570600" cy="3518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FFFFF"/>
                  </a:solidFill>
                </a:rPr>
                <a:t>THR</a:t>
              </a:r>
            </a:p>
          </p:txBody>
        </p:sp>
        <p:sp>
          <p:nvSpPr>
            <p:cNvPr id="327" name="Shape 327"/>
            <p:cNvSpPr txBox="1"/>
            <p:nvPr/>
          </p:nvSpPr>
          <p:spPr>
            <a:xfrm>
              <a:off x="5567425" y="1243475"/>
              <a:ext cx="1354799" cy="668700"/>
            </a:xfrm>
            <a:prstGeom prst="rect">
              <a:avLst/>
            </a:prstGeom>
            <a:noFill/>
            <a:ln>
              <a:noFill/>
            </a:ln>
          </p:spPr>
          <p:txBody>
            <a:bodyPr lIns="91425" tIns="91425" rIns="91425" bIns="91425" anchor="t" anchorCtr="0">
              <a:noAutofit/>
            </a:bodyPr>
            <a:lstStyle/>
            <a:p>
              <a:pPr rtl="0">
                <a:spcBef>
                  <a:spcPts val="0"/>
                </a:spcBef>
                <a:buNone/>
              </a:pPr>
              <a:r>
                <a:rPr lang="en-GB">
                  <a:solidFill>
                    <a:srgbClr val="FF9900"/>
                  </a:solidFill>
                </a:rPr>
                <a:t>MyoD (1MDY)</a:t>
              </a:r>
            </a:p>
            <a:p>
              <a:pPr>
                <a:spcBef>
                  <a:spcPts val="0"/>
                </a:spcBef>
                <a:buNone/>
              </a:pPr>
              <a:r>
                <a:rPr lang="en-GB">
                  <a:solidFill>
                    <a:srgbClr val="00FF00"/>
                  </a:solidFill>
                </a:rPr>
                <a:t>Max (1NLW)</a:t>
              </a:r>
            </a:p>
          </p:txBody>
        </p:sp>
      </p:grpSp>
      <p:sp>
        <p:nvSpPr>
          <p:cNvPr id="328" name="Shape 328"/>
          <p:cNvSpPr txBox="1">
            <a:spLocks noGrp="1"/>
          </p:cNvSpPr>
          <p:nvPr>
            <p:ph type="title"/>
          </p:nvPr>
        </p:nvSpPr>
        <p:spPr>
          <a:xfrm>
            <a:off x="457200" y="120725"/>
            <a:ext cx="8229600" cy="990599"/>
          </a:xfrm>
          <a:prstGeom prst="rect">
            <a:avLst/>
          </a:prstGeom>
        </p:spPr>
        <p:txBody>
          <a:bodyPr lIns="91425" tIns="91425" rIns="91425" bIns="91425" anchor="ctr" anchorCtr="0">
            <a:noAutofit/>
          </a:bodyPr>
          <a:lstStyle/>
          <a:p>
            <a:pPr>
              <a:spcBef>
                <a:spcPts val="0"/>
              </a:spcBef>
              <a:buNone/>
            </a:pPr>
            <a:r>
              <a:rPr lang="en-GB" sz="3000"/>
              <a:t>Arg stabilization</a:t>
            </a:r>
          </a:p>
        </p:txBody>
      </p:sp>
      <p:grpSp>
        <p:nvGrpSpPr>
          <p:cNvPr id="329" name="Shape 329"/>
          <p:cNvGrpSpPr/>
          <p:nvPr/>
        </p:nvGrpSpPr>
        <p:grpSpPr>
          <a:xfrm>
            <a:off x="1144142" y="5229772"/>
            <a:ext cx="6663019" cy="1438768"/>
            <a:chOff x="383250" y="5429250"/>
            <a:chExt cx="6362700" cy="1123950"/>
          </a:xfrm>
        </p:grpSpPr>
        <p:pic>
          <p:nvPicPr>
            <p:cNvPr id="330" name="Shape 330"/>
            <p:cNvPicPr preferRelativeResize="0"/>
            <p:nvPr/>
          </p:nvPicPr>
          <p:blipFill>
            <a:blip r:embed="rId4">
              <a:alphaModFix/>
            </a:blip>
            <a:stretch>
              <a:fillRect/>
            </a:stretch>
          </p:blipFill>
          <p:spPr>
            <a:xfrm>
              <a:off x="383250" y="5429250"/>
              <a:ext cx="6362700" cy="1123950"/>
            </a:xfrm>
            <a:prstGeom prst="rect">
              <a:avLst/>
            </a:prstGeom>
            <a:noFill/>
            <a:ln>
              <a:noFill/>
            </a:ln>
          </p:spPr>
        </p:pic>
        <p:sp>
          <p:nvSpPr>
            <p:cNvPr id="331" name="Shape 331"/>
            <p:cNvSpPr/>
            <p:nvPr/>
          </p:nvSpPr>
          <p:spPr>
            <a:xfrm>
              <a:off x="2440975" y="5504375"/>
              <a:ext cx="145500" cy="3518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32" name="Shape 332"/>
            <p:cNvSpPr/>
            <p:nvPr/>
          </p:nvSpPr>
          <p:spPr>
            <a:xfrm>
              <a:off x="2763850" y="5504375"/>
              <a:ext cx="145500" cy="3518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MyoD / E-box specific interaction</a:t>
            </a:r>
          </a:p>
        </p:txBody>
      </p:sp>
      <p:grpSp>
        <p:nvGrpSpPr>
          <p:cNvPr id="339" name="Shape 339"/>
          <p:cNvGrpSpPr/>
          <p:nvPr/>
        </p:nvGrpSpPr>
        <p:grpSpPr>
          <a:xfrm>
            <a:off x="457200" y="2206775"/>
            <a:ext cx="8229600" cy="2365543"/>
            <a:chOff x="457200" y="2206775"/>
            <a:chExt cx="8229600" cy="2365543"/>
          </a:xfrm>
        </p:grpSpPr>
        <p:pic>
          <p:nvPicPr>
            <p:cNvPr id="340" name="Shape 340"/>
            <p:cNvPicPr preferRelativeResize="0"/>
            <p:nvPr/>
          </p:nvPicPr>
          <p:blipFill>
            <a:blip r:embed="rId3">
              <a:alphaModFix/>
            </a:blip>
            <a:stretch>
              <a:fillRect/>
            </a:stretch>
          </p:blipFill>
          <p:spPr>
            <a:xfrm>
              <a:off x="457200" y="2206775"/>
              <a:ext cx="8229600" cy="2365543"/>
            </a:xfrm>
            <a:prstGeom prst="rect">
              <a:avLst/>
            </a:prstGeom>
            <a:noFill/>
            <a:ln>
              <a:noFill/>
            </a:ln>
          </p:spPr>
        </p:pic>
        <p:sp>
          <p:nvSpPr>
            <p:cNvPr id="341" name="Shape 341"/>
            <p:cNvSpPr/>
            <p:nvPr/>
          </p:nvSpPr>
          <p:spPr>
            <a:xfrm>
              <a:off x="3926500"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2" name="Shape 342"/>
            <p:cNvSpPr/>
            <p:nvPr/>
          </p:nvSpPr>
          <p:spPr>
            <a:xfrm>
              <a:off x="35876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3" name="Shape 343"/>
            <p:cNvSpPr/>
            <p:nvPr/>
          </p:nvSpPr>
          <p:spPr>
            <a:xfrm>
              <a:off x="313327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4" name="Shape 344"/>
            <p:cNvSpPr/>
            <p:nvPr/>
          </p:nvSpPr>
          <p:spPr>
            <a:xfrm>
              <a:off x="4265325" y="2206775"/>
              <a:ext cx="153599" cy="892500"/>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457200"/>
            <a:ext cx="8229600" cy="990599"/>
          </a:xfrm>
          <a:prstGeom prst="rect">
            <a:avLst/>
          </a:prstGeom>
        </p:spPr>
        <p:txBody>
          <a:bodyPr lIns="91425" tIns="91425" rIns="91425" bIns="91425" anchor="ctr" anchorCtr="0">
            <a:noAutofit/>
          </a:bodyPr>
          <a:lstStyle/>
          <a:p>
            <a:pPr>
              <a:spcBef>
                <a:spcPts val="0"/>
              </a:spcBef>
              <a:buNone/>
            </a:pPr>
            <a:r>
              <a:rPr lang="en-GB" sz="3000"/>
              <a:t>DISPLAR prediction</a:t>
            </a:r>
          </a:p>
        </p:txBody>
      </p:sp>
      <p:grpSp>
        <p:nvGrpSpPr>
          <p:cNvPr id="351" name="Shape 351"/>
          <p:cNvGrpSpPr/>
          <p:nvPr/>
        </p:nvGrpSpPr>
        <p:grpSpPr>
          <a:xfrm>
            <a:off x="4688775" y="1451925"/>
            <a:ext cx="3523116" cy="4377375"/>
            <a:chOff x="4688775" y="1451925"/>
            <a:chExt cx="3523116" cy="4377375"/>
          </a:xfrm>
        </p:grpSpPr>
        <p:pic>
          <p:nvPicPr>
            <p:cNvPr id="352" name="Shape 352"/>
            <p:cNvPicPr preferRelativeResize="0"/>
            <p:nvPr/>
          </p:nvPicPr>
          <p:blipFill>
            <a:blip r:embed="rId3">
              <a:alphaModFix/>
            </a:blip>
            <a:stretch>
              <a:fillRect/>
            </a:stretch>
          </p:blipFill>
          <p:spPr>
            <a:xfrm>
              <a:off x="4688775" y="1451925"/>
              <a:ext cx="3523116" cy="4377375"/>
            </a:xfrm>
            <a:prstGeom prst="rect">
              <a:avLst/>
            </a:prstGeom>
            <a:noFill/>
            <a:ln>
              <a:noFill/>
            </a:ln>
          </p:spPr>
        </p:pic>
        <p:sp>
          <p:nvSpPr>
            <p:cNvPr id="353" name="Shape 353"/>
            <p:cNvSpPr txBox="1"/>
            <p:nvPr/>
          </p:nvSpPr>
          <p:spPr>
            <a:xfrm>
              <a:off x="4799400" y="5417400"/>
              <a:ext cx="2272199" cy="361199"/>
            </a:xfrm>
            <a:prstGeom prst="rect">
              <a:avLst/>
            </a:prstGeom>
            <a:noFill/>
            <a:ln>
              <a:noFill/>
            </a:ln>
          </p:spPr>
          <p:txBody>
            <a:bodyPr lIns="91425" tIns="91425" rIns="91425" bIns="91425" anchor="t" anchorCtr="0">
              <a:noAutofit/>
            </a:bodyPr>
            <a:lstStyle/>
            <a:p>
              <a:pPr>
                <a:spcBef>
                  <a:spcPts val="0"/>
                </a:spcBef>
                <a:buNone/>
              </a:pPr>
              <a:r>
                <a:rPr lang="en-GB" sz="1100">
                  <a:solidFill>
                    <a:srgbClr val="FFFF00"/>
                  </a:solidFill>
                </a:rPr>
                <a:t>DISPLAR predicted residues</a:t>
              </a:r>
            </a:p>
          </p:txBody>
        </p:sp>
      </p:grpSp>
      <p:grpSp>
        <p:nvGrpSpPr>
          <p:cNvPr id="354" name="Shape 354"/>
          <p:cNvGrpSpPr/>
          <p:nvPr/>
        </p:nvGrpSpPr>
        <p:grpSpPr>
          <a:xfrm>
            <a:off x="700575" y="1451924"/>
            <a:ext cx="3584378" cy="4428525"/>
            <a:chOff x="700575" y="1451924"/>
            <a:chExt cx="3584378" cy="4428525"/>
          </a:xfrm>
        </p:grpSpPr>
        <p:pic>
          <p:nvPicPr>
            <p:cNvPr id="355" name="Shape 355"/>
            <p:cNvPicPr preferRelativeResize="0"/>
            <p:nvPr/>
          </p:nvPicPr>
          <p:blipFill>
            <a:blip r:embed="rId4">
              <a:alphaModFix/>
            </a:blip>
            <a:stretch>
              <a:fillRect/>
            </a:stretch>
          </p:blipFill>
          <p:spPr>
            <a:xfrm>
              <a:off x="700575" y="1451924"/>
              <a:ext cx="3584378" cy="4377375"/>
            </a:xfrm>
            <a:prstGeom prst="rect">
              <a:avLst/>
            </a:prstGeom>
            <a:noFill/>
            <a:ln>
              <a:noFill/>
            </a:ln>
          </p:spPr>
        </p:pic>
        <p:sp>
          <p:nvSpPr>
            <p:cNvPr id="356" name="Shape 356"/>
            <p:cNvSpPr txBox="1"/>
            <p:nvPr/>
          </p:nvSpPr>
          <p:spPr>
            <a:xfrm>
              <a:off x="929175" y="5315550"/>
              <a:ext cx="2632199" cy="564899"/>
            </a:xfrm>
            <a:prstGeom prst="rect">
              <a:avLst/>
            </a:prstGeom>
            <a:noFill/>
            <a:ln>
              <a:noFill/>
            </a:ln>
          </p:spPr>
          <p:txBody>
            <a:bodyPr lIns="91425" tIns="91425" rIns="91425" bIns="91425" anchor="t" anchorCtr="0">
              <a:noAutofit/>
            </a:bodyPr>
            <a:lstStyle/>
            <a:p>
              <a:pPr rtl="0">
                <a:spcBef>
                  <a:spcPts val="0"/>
                </a:spcBef>
                <a:buNone/>
              </a:pPr>
              <a:r>
                <a:rPr lang="en-GB" sz="1100">
                  <a:solidFill>
                    <a:srgbClr val="FF0000"/>
                  </a:solidFill>
                </a:rPr>
                <a:t>Contacts with bases</a:t>
              </a:r>
            </a:p>
            <a:p>
              <a:pPr>
                <a:spcBef>
                  <a:spcPts val="0"/>
                </a:spcBef>
                <a:buNone/>
              </a:pPr>
              <a:r>
                <a:rPr lang="en-GB" sz="1100">
                  <a:solidFill>
                    <a:srgbClr val="0000FF"/>
                  </a:solidFill>
                </a:rPr>
                <a:t>Phosphate contacts</a:t>
              </a:r>
            </a:p>
          </p:txBody>
        </p:sp>
      </p:gr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Helix-turn-helix motif</a:t>
            </a:r>
          </a:p>
        </p:txBody>
      </p:sp>
      <p:sp>
        <p:nvSpPr>
          <p:cNvPr id="363" name="Shape 363"/>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lnSpc>
                <a:spcPct val="140000"/>
              </a:lnSpc>
              <a:spcBef>
                <a:spcPts val="0"/>
              </a:spcBef>
              <a:buClr>
                <a:schemeClr val="accent1"/>
              </a:buClr>
              <a:buSzPct val="82976"/>
              <a:buFont typeface="Arial"/>
              <a:buChar char="•"/>
            </a:pPr>
            <a:r>
              <a:rPr lang="en-GB" sz="2050" b="0" i="0" u="none" strike="noStrike" cap="none" baseline="0" dirty="0">
                <a:solidFill>
                  <a:schemeClr val="dk1"/>
                </a:solidFill>
                <a:latin typeface="Arial"/>
                <a:ea typeface="Arial"/>
                <a:cs typeface="Arial"/>
                <a:sym typeface="Arial"/>
              </a:rPr>
              <a:t>HTH motifs are found in all known DNA binding proteins that regulate gene expression. </a:t>
            </a:r>
          </a:p>
          <a:p>
            <a:pPr marL="182880" marR="0" lvl="0" indent="-182880" algn="l" rtl="0">
              <a:lnSpc>
                <a:spcPct val="140000"/>
              </a:lnSpc>
              <a:spcBef>
                <a:spcPts val="410"/>
              </a:spcBef>
              <a:buClr>
                <a:schemeClr val="accent1"/>
              </a:buClr>
              <a:buSzPct val="82976"/>
              <a:buFont typeface="Arial"/>
              <a:buChar char="•"/>
            </a:pPr>
            <a:r>
              <a:rPr lang="en-GB" sz="2050" b="0" i="0" u="none" strike="noStrike" cap="none" baseline="0" dirty="0">
                <a:solidFill>
                  <a:schemeClr val="dk1"/>
                </a:solidFill>
                <a:latin typeface="Arial"/>
                <a:ea typeface="Arial"/>
                <a:cs typeface="Arial"/>
                <a:sym typeface="Arial"/>
              </a:rPr>
              <a:t>Characterised by 2 alpha helices joined by a turn. </a:t>
            </a:r>
          </a:p>
          <a:p>
            <a:pPr lvl="1" indent="-190500">
              <a:lnSpc>
                <a:spcPct val="140000"/>
              </a:lnSpc>
              <a:spcBef>
                <a:spcPts val="340"/>
              </a:spcBef>
              <a:buSzPct val="85000"/>
            </a:pPr>
            <a:r>
              <a:rPr lang="en-GB" sz="1700" dirty="0">
                <a:solidFill>
                  <a:schemeClr val="dk1"/>
                </a:solidFill>
              </a:rPr>
              <a:t>Variable number of residues in the turn. </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smtClean="0">
                <a:solidFill>
                  <a:schemeClr val="dk1"/>
                </a:solidFill>
                <a:latin typeface="Arial"/>
                <a:ea typeface="Arial"/>
                <a:cs typeface="Arial"/>
                <a:sym typeface="Arial"/>
              </a:rPr>
              <a:t>2</a:t>
            </a:r>
            <a:r>
              <a:rPr lang="en-GB" sz="1700" b="0" i="0" u="none" strike="noStrike" cap="none" baseline="30000" dirty="0" smtClean="0">
                <a:solidFill>
                  <a:schemeClr val="dk1"/>
                </a:solidFill>
                <a:latin typeface="Arial"/>
                <a:ea typeface="Arial"/>
                <a:cs typeface="Arial"/>
                <a:sym typeface="Arial"/>
              </a:rPr>
              <a:t>nd</a:t>
            </a:r>
            <a:r>
              <a:rPr lang="en-GB" sz="1700" b="0" i="0" u="none" strike="noStrike" cap="none" baseline="0" dirty="0" smtClean="0">
                <a:solidFill>
                  <a:schemeClr val="dk1"/>
                </a:solidFill>
                <a:latin typeface="Arial"/>
                <a:ea typeface="Arial"/>
                <a:cs typeface="Arial"/>
                <a:sym typeface="Arial"/>
              </a:rPr>
              <a:t> </a:t>
            </a:r>
            <a:r>
              <a:rPr lang="en-GB" sz="1700" b="0" i="0" u="none" strike="noStrike" cap="none" baseline="0" dirty="0">
                <a:solidFill>
                  <a:schemeClr val="dk1"/>
                </a:solidFill>
                <a:latin typeface="Arial"/>
                <a:ea typeface="Arial"/>
                <a:cs typeface="Arial"/>
                <a:sym typeface="Arial"/>
              </a:rPr>
              <a:t>helix (recognition helix) penetrates into the major groove of the DNA. </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smtClean="0">
                <a:solidFill>
                  <a:schemeClr val="dk1"/>
                </a:solidFill>
                <a:latin typeface="Arial"/>
                <a:ea typeface="Arial"/>
                <a:cs typeface="Arial"/>
                <a:sym typeface="Arial"/>
              </a:rPr>
              <a:t>Amino </a:t>
            </a:r>
            <a:r>
              <a:rPr lang="en-GB" sz="1700" b="0" i="0" u="none" strike="noStrike" cap="none" baseline="0" dirty="0">
                <a:solidFill>
                  <a:schemeClr val="dk1"/>
                </a:solidFill>
                <a:latin typeface="Arial"/>
                <a:ea typeface="Arial"/>
                <a:cs typeface="Arial"/>
                <a:sym typeface="Arial"/>
              </a:rPr>
              <a:t>acid side chains → important in recognising specific DNA sequence</a:t>
            </a:r>
          </a:p>
          <a:p>
            <a:pPr marL="182880" marR="0" lvl="0" indent="-182880" algn="l" rtl="0">
              <a:lnSpc>
                <a:spcPct val="140000"/>
              </a:lnSpc>
              <a:spcBef>
                <a:spcPts val="410"/>
              </a:spcBef>
              <a:buClr>
                <a:schemeClr val="accent1"/>
              </a:buClr>
              <a:buSzPct val="82976"/>
              <a:buFont typeface="Arial"/>
              <a:buChar char="•"/>
            </a:pPr>
            <a:r>
              <a:rPr lang="en-GB" sz="2050" b="0" i="0" u="none" strike="noStrike" cap="none" baseline="0" dirty="0">
                <a:solidFill>
                  <a:schemeClr val="dk1"/>
                </a:solidFill>
                <a:latin typeface="Arial"/>
                <a:ea typeface="Arial"/>
                <a:cs typeface="Arial"/>
                <a:sym typeface="Arial"/>
              </a:rPr>
              <a:t>Wide structural diversity:</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a:solidFill>
                  <a:schemeClr val="dk1"/>
                </a:solidFill>
                <a:latin typeface="Arial"/>
                <a:ea typeface="Arial"/>
                <a:cs typeface="Arial"/>
                <a:sym typeface="Arial"/>
              </a:rPr>
              <a:t>Di-helical (</a:t>
            </a:r>
            <a:r>
              <a:rPr lang="en-GB" sz="1700" b="0" i="0" u="none" strike="noStrike" cap="none" baseline="0" dirty="0" err="1">
                <a:solidFill>
                  <a:schemeClr val="dk1"/>
                </a:solidFill>
                <a:latin typeface="Arial"/>
                <a:ea typeface="Arial"/>
                <a:cs typeface="Arial"/>
                <a:sym typeface="Arial"/>
              </a:rPr>
              <a:t>Homeodomain</a:t>
            </a:r>
            <a:r>
              <a:rPr lang="en-GB" sz="1700" b="0" i="0" u="none" strike="noStrike" cap="none" baseline="0" dirty="0">
                <a:solidFill>
                  <a:schemeClr val="dk1"/>
                </a:solidFill>
                <a:latin typeface="Arial"/>
                <a:ea typeface="Arial"/>
                <a:cs typeface="Arial"/>
                <a:sym typeface="Arial"/>
              </a:rPr>
              <a:t>)</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a:solidFill>
                  <a:schemeClr val="dk1"/>
                </a:solidFill>
                <a:latin typeface="Arial"/>
                <a:ea typeface="Arial"/>
                <a:cs typeface="Arial"/>
                <a:sym typeface="Arial"/>
              </a:rPr>
              <a:t>Tri-helical (</a:t>
            </a:r>
            <a:r>
              <a:rPr lang="en-GB" sz="1700" b="0" i="0" u="none" strike="noStrike" cap="none" baseline="0" dirty="0" err="1">
                <a:solidFill>
                  <a:schemeClr val="dk1"/>
                </a:solidFill>
                <a:latin typeface="Arial"/>
                <a:ea typeface="Arial"/>
                <a:cs typeface="Arial"/>
                <a:sym typeface="Arial"/>
              </a:rPr>
              <a:t>Myb</a:t>
            </a:r>
            <a:r>
              <a:rPr lang="en-GB" sz="1700" b="0" i="0" u="none" strike="noStrike" cap="none" baseline="0" dirty="0">
                <a:solidFill>
                  <a:schemeClr val="dk1"/>
                </a:solidFill>
                <a:latin typeface="Arial"/>
                <a:ea typeface="Arial"/>
                <a:cs typeface="Arial"/>
                <a:sym typeface="Arial"/>
              </a:rPr>
              <a:t>) </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a:solidFill>
                  <a:schemeClr val="dk1"/>
                </a:solidFill>
                <a:latin typeface="Arial"/>
                <a:ea typeface="Arial"/>
                <a:cs typeface="Arial"/>
                <a:sym typeface="Arial"/>
              </a:rPr>
              <a:t>Tetra-helical (</a:t>
            </a:r>
            <a:r>
              <a:rPr lang="en-GB" sz="1700" b="0" i="0" u="none" strike="noStrike" cap="none" baseline="0" dirty="0" err="1">
                <a:solidFill>
                  <a:schemeClr val="dk1"/>
                </a:solidFill>
                <a:latin typeface="Arial"/>
                <a:ea typeface="Arial"/>
                <a:cs typeface="Arial"/>
                <a:sym typeface="Arial"/>
              </a:rPr>
              <a:t>LuxR</a:t>
            </a:r>
            <a:r>
              <a:rPr lang="en-GB" sz="1700" b="0" i="0" u="none" strike="noStrike" cap="none" baseline="0" dirty="0">
                <a:solidFill>
                  <a:schemeClr val="dk1"/>
                </a:solidFill>
                <a:latin typeface="Arial"/>
                <a:ea typeface="Arial"/>
                <a:cs typeface="Arial"/>
                <a:sym typeface="Arial"/>
              </a:rPr>
              <a:t>-type)</a:t>
            </a:r>
          </a:p>
          <a:p>
            <a:pPr marL="457200" marR="0" lvl="1" indent="-190500" algn="l" rtl="0">
              <a:lnSpc>
                <a:spcPct val="140000"/>
              </a:lnSpc>
              <a:spcBef>
                <a:spcPts val="340"/>
              </a:spcBef>
              <a:buClr>
                <a:schemeClr val="accent1"/>
              </a:buClr>
              <a:buSzPct val="85000"/>
              <a:buFont typeface="Arial"/>
              <a:buChar char="•"/>
            </a:pPr>
            <a:r>
              <a:rPr lang="en-GB" sz="1700" b="0" i="0" u="none" strike="noStrike" cap="none" baseline="0" dirty="0">
                <a:solidFill>
                  <a:schemeClr val="dk1"/>
                </a:solidFill>
                <a:latin typeface="Arial"/>
                <a:ea typeface="Arial"/>
                <a:cs typeface="Arial"/>
                <a:sym typeface="Arial"/>
              </a:rPr>
              <a:t>Winged helix-turn-helix (ETS)</a:t>
            </a:r>
          </a:p>
          <a:p>
            <a:pPr marL="457200" marR="0" lvl="1" indent="-98742" algn="l" rtl="0">
              <a:lnSpc>
                <a:spcPct val="140000"/>
              </a:lnSpc>
              <a:spcBef>
                <a:spcPts val="340"/>
              </a:spcBef>
              <a:buClr>
                <a:schemeClr val="accent1"/>
              </a:buClr>
              <a:buFont typeface="Arial"/>
              <a:buNone/>
            </a:pPr>
            <a:endParaRPr sz="1700" b="0" i="0" u="none" strike="noStrike" cap="none" baseline="0" dirty="0">
              <a:solidFill>
                <a:schemeClr val="dk1"/>
              </a:solidFill>
              <a:latin typeface="Arial"/>
              <a:ea typeface="Arial"/>
              <a:cs typeface="Arial"/>
              <a:sym typeface="Arial"/>
            </a:endParaRPr>
          </a:p>
        </p:txBody>
      </p:sp>
      <p:pic>
        <p:nvPicPr>
          <p:cNvPr id="364" name="Shape 364"/>
          <p:cNvPicPr preferRelativeResize="0"/>
          <p:nvPr/>
        </p:nvPicPr>
        <p:blipFill rotWithShape="1">
          <a:blip r:embed="rId3">
            <a:alphaModFix/>
          </a:blip>
          <a:srcRect/>
          <a:stretch/>
        </p:blipFill>
        <p:spPr>
          <a:xfrm>
            <a:off x="5035176" y="4259296"/>
            <a:ext cx="3314700" cy="2138400"/>
          </a:xfrm>
          <a:prstGeom prst="rect">
            <a:avLst/>
          </a:prstGeom>
          <a:noFill/>
          <a:ln>
            <a:noFill/>
          </a:ln>
        </p:spPr>
      </p:pic>
      <p:sp>
        <p:nvSpPr>
          <p:cNvPr id="365" name="Shape 365"/>
          <p:cNvSpPr txBox="1"/>
          <p:nvPr/>
        </p:nvSpPr>
        <p:spPr>
          <a:xfrm>
            <a:off x="4801625" y="6321500"/>
            <a:ext cx="3979200" cy="460200"/>
          </a:xfrm>
          <a:prstGeom prst="rect">
            <a:avLst/>
          </a:prstGeom>
          <a:noFill/>
          <a:ln>
            <a:noFill/>
          </a:ln>
        </p:spPr>
        <p:txBody>
          <a:bodyPr lIns="91425" tIns="91425" rIns="91425" bIns="91425" anchor="t" anchorCtr="0">
            <a:noAutofit/>
          </a:bodyPr>
          <a:lstStyle/>
          <a:p>
            <a:pPr>
              <a:spcBef>
                <a:spcPts val="0"/>
              </a:spcBef>
              <a:buNone/>
            </a:pPr>
            <a:r>
              <a:rPr lang="en-GB" sz="900">
                <a:solidFill>
                  <a:schemeClr val="dk1"/>
                </a:solidFill>
              </a:rPr>
              <a:t>Alberts B, Johnson  A, Lewis J, et al. Molecular  Biology of the Cell. 4th ed. New York: Garland Science; 2002.</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4000" dirty="0" err="1">
                <a:solidFill>
                  <a:schemeClr val="dk2"/>
                </a:solidFill>
              </a:rPr>
              <a:t>Homeodomain</a:t>
            </a:r>
            <a:r>
              <a:rPr lang="en-GB" sz="4000" dirty="0">
                <a:solidFill>
                  <a:schemeClr val="dk2"/>
                </a:solidFill>
              </a:rPr>
              <a:t> proteins</a:t>
            </a:r>
          </a:p>
        </p:txBody>
      </p:sp>
      <p:sp>
        <p:nvSpPr>
          <p:cNvPr id="372" name="Shape 372"/>
          <p:cNvSpPr txBox="1">
            <a:spLocks noGrp="1"/>
          </p:cNvSpPr>
          <p:nvPr>
            <p:ph type="body" idx="1"/>
          </p:nvPr>
        </p:nvSpPr>
        <p:spPr>
          <a:xfrm>
            <a:off x="457200" y="1600200"/>
            <a:ext cx="3819600" cy="3396299"/>
          </a:xfrm>
          <a:prstGeom prst="rect">
            <a:avLst/>
          </a:prstGeom>
        </p:spPr>
        <p:txBody>
          <a:bodyPr lIns="91425" tIns="91425" rIns="91425" bIns="91425" anchor="t" anchorCtr="0">
            <a:noAutofit/>
          </a:bodyPr>
          <a:lstStyle/>
          <a:p>
            <a:pPr marL="457200" indent="-317500">
              <a:lnSpc>
                <a:spcPct val="150000"/>
              </a:lnSpc>
              <a:spcBef>
                <a:spcPts val="0"/>
              </a:spcBef>
              <a:buSzPct val="100000"/>
            </a:pPr>
            <a:r>
              <a:rPr lang="en-GB" dirty="0"/>
              <a:t>Comprise a large </a:t>
            </a:r>
            <a:r>
              <a:rPr lang="en-GB" dirty="0" err="1"/>
              <a:t>superfamily</a:t>
            </a:r>
            <a:r>
              <a:rPr lang="en-GB" dirty="0"/>
              <a:t> of eukaryotic DNA-binding proteins. </a:t>
            </a:r>
          </a:p>
          <a:p>
            <a:pPr marL="457200" indent="-317500">
              <a:lnSpc>
                <a:spcPct val="150000"/>
              </a:lnSpc>
              <a:spcBef>
                <a:spcPts val="0"/>
              </a:spcBef>
              <a:buSzPct val="100000"/>
            </a:pPr>
            <a:r>
              <a:rPr lang="en-GB" dirty="0"/>
              <a:t>Regulate transcription of developmental genes. </a:t>
            </a:r>
          </a:p>
          <a:p>
            <a:pPr marL="457200" indent="-317500">
              <a:lnSpc>
                <a:spcPct val="150000"/>
              </a:lnSpc>
              <a:spcBef>
                <a:spcPts val="0"/>
              </a:spcBef>
              <a:buSzPct val="100000"/>
            </a:pPr>
            <a:r>
              <a:rPr lang="en-GB" dirty="0"/>
              <a:t>Common features: 60 amino acid helix- turn-helix DNA binding domain. </a:t>
            </a:r>
          </a:p>
          <a:p>
            <a:pPr marL="457200" indent="-317500">
              <a:lnSpc>
                <a:spcPct val="150000"/>
              </a:lnSpc>
              <a:spcBef>
                <a:spcPts val="0"/>
              </a:spcBef>
              <a:buSzPct val="100000"/>
            </a:pPr>
            <a:r>
              <a:rPr lang="en-GB" dirty="0" err="1"/>
              <a:t>Homeobox</a:t>
            </a:r>
            <a:r>
              <a:rPr lang="en-GB" dirty="0"/>
              <a:t> = DNA sequence that encodes the </a:t>
            </a:r>
            <a:r>
              <a:rPr lang="en-GB" dirty="0" err="1"/>
              <a:t>homeodomain</a:t>
            </a:r>
            <a:r>
              <a:rPr lang="en-GB" dirty="0"/>
              <a:t> → Contains </a:t>
            </a:r>
            <a:r>
              <a:rPr lang="en-GB" dirty="0" err="1"/>
              <a:t>Hox</a:t>
            </a:r>
            <a:r>
              <a:rPr lang="en-GB" dirty="0"/>
              <a:t> genes </a:t>
            </a:r>
          </a:p>
          <a:p>
            <a:pPr rtl="0">
              <a:spcBef>
                <a:spcPts val="0"/>
              </a:spcBef>
              <a:buNone/>
            </a:pPr>
            <a:endParaRPr dirty="0"/>
          </a:p>
          <a:p>
            <a:pPr rtl="0">
              <a:spcBef>
                <a:spcPts val="0"/>
              </a:spcBef>
              <a:buNone/>
            </a:pPr>
            <a:endParaRPr dirty="0"/>
          </a:p>
          <a:p>
            <a:pPr rtl="0">
              <a:spcBef>
                <a:spcPts val="0"/>
              </a:spcBef>
              <a:buNone/>
            </a:pPr>
            <a:endParaRPr dirty="0"/>
          </a:p>
          <a:p>
            <a:pPr rtl="0">
              <a:spcBef>
                <a:spcPts val="0"/>
              </a:spcBef>
              <a:buNone/>
            </a:pPr>
            <a:endParaRPr dirty="0"/>
          </a:p>
          <a:p>
            <a:pPr marL="0" indent="0" rtl="0">
              <a:spcBef>
                <a:spcPts val="0"/>
              </a:spcBef>
              <a:buNone/>
            </a:pPr>
            <a:endParaRPr dirty="0"/>
          </a:p>
        </p:txBody>
      </p:sp>
      <p:pic>
        <p:nvPicPr>
          <p:cNvPr id="373" name="Shape 373"/>
          <p:cNvPicPr preferRelativeResize="0"/>
          <p:nvPr/>
        </p:nvPicPr>
        <p:blipFill>
          <a:blip r:embed="rId3">
            <a:alphaModFix/>
          </a:blip>
          <a:stretch>
            <a:fillRect/>
          </a:stretch>
        </p:blipFill>
        <p:spPr>
          <a:xfrm>
            <a:off x="4459850" y="2939150"/>
            <a:ext cx="4433750" cy="3187075"/>
          </a:xfrm>
          <a:prstGeom prst="rect">
            <a:avLst/>
          </a:prstGeom>
          <a:noFill/>
          <a:ln>
            <a:noFill/>
          </a:ln>
        </p:spPr>
      </p:pic>
      <p:sp>
        <p:nvSpPr>
          <p:cNvPr id="374" name="Shape 374"/>
          <p:cNvSpPr txBox="1"/>
          <p:nvPr/>
        </p:nvSpPr>
        <p:spPr>
          <a:xfrm>
            <a:off x="457200" y="4985775"/>
            <a:ext cx="3819600" cy="1578299"/>
          </a:xfrm>
          <a:prstGeom prst="rect">
            <a:avLst/>
          </a:prstGeom>
          <a:noFill/>
          <a:ln>
            <a:noFill/>
          </a:ln>
        </p:spPr>
        <p:txBody>
          <a:bodyPr lIns="91425" tIns="91425" rIns="91425" bIns="91425" anchor="t" anchorCtr="0">
            <a:noAutofit/>
          </a:bodyPr>
          <a:lstStyle/>
          <a:p>
            <a:pPr rtl="0">
              <a:lnSpc>
                <a:spcPct val="150000"/>
              </a:lnSpc>
              <a:spcBef>
                <a:spcPts val="0"/>
              </a:spcBef>
              <a:buNone/>
            </a:pPr>
            <a:r>
              <a:rPr lang="en-GB" b="1"/>
              <a:t>HoxB1-Pbx1: </a:t>
            </a:r>
          </a:p>
          <a:p>
            <a:pPr lvl="0">
              <a:lnSpc>
                <a:spcPct val="150000"/>
              </a:lnSpc>
              <a:spcBef>
                <a:spcPts val="0"/>
              </a:spcBef>
              <a:buNone/>
            </a:pPr>
            <a:r>
              <a:rPr lang="en-GB"/>
              <a:t>Pbx1 is implicated as a Hox cofactor and binds DNA cooperatively with Hox proteins. </a:t>
            </a:r>
          </a:p>
        </p:txBody>
      </p:sp>
      <p:sp>
        <p:nvSpPr>
          <p:cNvPr id="375" name="Shape 375"/>
          <p:cNvSpPr txBox="1"/>
          <p:nvPr/>
        </p:nvSpPr>
        <p:spPr>
          <a:xfrm>
            <a:off x="4746175" y="5421075"/>
            <a:ext cx="1241100" cy="707699"/>
          </a:xfrm>
          <a:prstGeom prst="rect">
            <a:avLst/>
          </a:prstGeom>
          <a:noFill/>
          <a:ln>
            <a:noFill/>
          </a:ln>
        </p:spPr>
        <p:txBody>
          <a:bodyPr lIns="91425" tIns="91425" rIns="91425" bIns="91425" anchor="t" anchorCtr="0">
            <a:noAutofit/>
          </a:bodyPr>
          <a:lstStyle/>
          <a:p>
            <a:pPr rtl="0">
              <a:spcBef>
                <a:spcPts val="0"/>
              </a:spcBef>
              <a:buNone/>
            </a:pPr>
            <a:r>
              <a:rPr lang="en-GB">
                <a:solidFill>
                  <a:srgbClr val="00FFFF"/>
                </a:solidFill>
              </a:rPr>
              <a:t>HoxB1</a:t>
            </a:r>
          </a:p>
          <a:p>
            <a:pPr>
              <a:spcBef>
                <a:spcPts val="0"/>
              </a:spcBef>
              <a:buNone/>
            </a:pPr>
            <a:r>
              <a:rPr lang="en-GB">
                <a:solidFill>
                  <a:srgbClr val="0000FF"/>
                </a:solidFill>
              </a:rPr>
              <a:t>Pbx1</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dirty="0">
                <a:solidFill>
                  <a:schemeClr val="dk2"/>
                </a:solidFill>
              </a:rPr>
              <a:t>SCOP classification</a:t>
            </a:r>
          </a:p>
        </p:txBody>
      </p:sp>
      <p:graphicFrame>
        <p:nvGraphicFramePr>
          <p:cNvPr id="382" name="Shape 382"/>
          <p:cNvGraphicFramePr/>
          <p:nvPr/>
        </p:nvGraphicFramePr>
        <p:xfrm>
          <a:off x="457200" y="2627008"/>
          <a:ext cx="8125050" cy="2674200"/>
        </p:xfrm>
        <a:graphic>
          <a:graphicData uri="http://schemas.openxmlformats.org/drawingml/2006/table">
            <a:tbl>
              <a:tblPr>
                <a:tableStyleId>{3C2FFA5D-87B4-456A-9821-1D502468CF0F}</a:tableStyleId>
              </a:tblPr>
              <a:tblGrid>
                <a:gridCol w="4062525"/>
                <a:gridCol w="4062525"/>
              </a:tblGrid>
              <a:tr h="668550">
                <a:tc>
                  <a:txBody>
                    <a:bodyPr/>
                    <a:lstStyle/>
                    <a:p>
                      <a:pPr>
                        <a:spcBef>
                          <a:spcPts val="0"/>
                        </a:spcBef>
                        <a:buNone/>
                      </a:pPr>
                      <a:r>
                        <a:rPr lang="en-GB" b="1" dirty="0"/>
                        <a:t>Class</a:t>
                      </a:r>
                    </a:p>
                  </a:txBody>
                  <a:tcPr marL="91425" marR="91425" marT="91425" marB="91425"/>
                </a:tc>
                <a:tc>
                  <a:txBody>
                    <a:bodyPr/>
                    <a:lstStyle/>
                    <a:p>
                      <a:pPr>
                        <a:spcBef>
                          <a:spcPts val="0"/>
                        </a:spcBef>
                        <a:buNone/>
                      </a:pPr>
                      <a:r>
                        <a:rPr lang="en-GB"/>
                        <a:t>All alpha  proteins</a:t>
                      </a:r>
                    </a:p>
                  </a:txBody>
                  <a:tcPr marL="91425" marR="91425" marT="91425" marB="91425"/>
                </a:tc>
              </a:tr>
              <a:tr h="668550">
                <a:tc>
                  <a:txBody>
                    <a:bodyPr/>
                    <a:lstStyle/>
                    <a:p>
                      <a:pPr>
                        <a:spcBef>
                          <a:spcPts val="0"/>
                        </a:spcBef>
                        <a:buNone/>
                      </a:pPr>
                      <a:r>
                        <a:rPr lang="en-GB" b="1" dirty="0"/>
                        <a:t>Fold</a:t>
                      </a:r>
                    </a:p>
                  </a:txBody>
                  <a:tcPr marL="91425" marR="91425" marT="91425" marB="91425"/>
                </a:tc>
                <a:tc>
                  <a:txBody>
                    <a:bodyPr/>
                    <a:lstStyle/>
                    <a:p>
                      <a:pPr>
                        <a:spcBef>
                          <a:spcPts val="0"/>
                        </a:spcBef>
                        <a:buNone/>
                      </a:pPr>
                      <a:r>
                        <a:rPr lang="en-GB"/>
                        <a:t>DNA/RNA binding  3 helical bundle</a:t>
                      </a:r>
                    </a:p>
                  </a:txBody>
                  <a:tcPr marL="91425" marR="91425" marT="91425" marB="91425"/>
                </a:tc>
              </a:tr>
              <a:tr h="668550">
                <a:tc>
                  <a:txBody>
                    <a:bodyPr/>
                    <a:lstStyle/>
                    <a:p>
                      <a:pPr>
                        <a:spcBef>
                          <a:spcPts val="0"/>
                        </a:spcBef>
                        <a:buNone/>
                      </a:pPr>
                      <a:r>
                        <a:rPr lang="en-GB" b="1" dirty="0" err="1"/>
                        <a:t>Superfamily</a:t>
                      </a:r>
                      <a:endParaRPr lang="en-GB" b="1" dirty="0"/>
                    </a:p>
                  </a:txBody>
                  <a:tcPr marL="91425" marR="91425" marT="91425" marB="91425"/>
                </a:tc>
                <a:tc>
                  <a:txBody>
                    <a:bodyPr/>
                    <a:lstStyle/>
                    <a:p>
                      <a:pPr>
                        <a:spcBef>
                          <a:spcPts val="0"/>
                        </a:spcBef>
                        <a:buNone/>
                      </a:pPr>
                      <a:r>
                        <a:rPr lang="en-GB"/>
                        <a:t>Homeodomain-like</a:t>
                      </a:r>
                    </a:p>
                  </a:txBody>
                  <a:tcPr marL="91425" marR="91425" marT="91425" marB="91425"/>
                </a:tc>
              </a:tr>
              <a:tr h="668550">
                <a:tc>
                  <a:txBody>
                    <a:bodyPr/>
                    <a:lstStyle/>
                    <a:p>
                      <a:pPr>
                        <a:spcBef>
                          <a:spcPts val="0"/>
                        </a:spcBef>
                        <a:buNone/>
                      </a:pPr>
                      <a:r>
                        <a:rPr lang="en-GB" b="1" dirty="0"/>
                        <a:t>Family</a:t>
                      </a:r>
                    </a:p>
                  </a:txBody>
                  <a:tcPr marL="91425" marR="91425" marT="91425" marB="91425"/>
                </a:tc>
                <a:tc>
                  <a:txBody>
                    <a:bodyPr/>
                    <a:lstStyle/>
                    <a:p>
                      <a:pPr>
                        <a:spcBef>
                          <a:spcPts val="0"/>
                        </a:spcBef>
                        <a:buNone/>
                      </a:pPr>
                      <a:r>
                        <a:rPr lang="en-GB" dirty="0" err="1"/>
                        <a:t>Homeodomain</a:t>
                      </a:r>
                      <a:endParaRPr lang="en-GB" dirty="0"/>
                    </a:p>
                  </a:txBody>
                  <a:tcPr marL="91425" marR="91425" marT="91425" marB="91425"/>
                </a:tc>
              </a:tr>
            </a:tbl>
          </a:graphicData>
        </a:graphic>
      </p:graphicFrame>
      <p:pic>
        <p:nvPicPr>
          <p:cNvPr id="4" name="Picture 2" descr="http://scop.mrc-lmb.cam.ac.uk/scop/I/scop_logo_small.gif"/>
          <p:cNvPicPr>
            <a:picLocks noChangeAspect="1" noChangeArrowheads="1"/>
          </p:cNvPicPr>
          <p:nvPr/>
        </p:nvPicPr>
        <p:blipFill>
          <a:blip r:embed="rId3"/>
          <a:srcRect/>
          <a:stretch>
            <a:fillRect/>
          </a:stretch>
        </p:blipFill>
        <p:spPr bwMode="auto">
          <a:xfrm>
            <a:off x="5580112" y="698773"/>
            <a:ext cx="3095625" cy="1362075"/>
          </a:xfrm>
          <a:prstGeom prst="rect">
            <a:avLst/>
          </a:prstGeom>
          <a:noFill/>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3000" dirty="0"/>
              <a:t>Multiple Sequence Alignment</a:t>
            </a:r>
          </a:p>
        </p:txBody>
      </p:sp>
      <p:pic>
        <p:nvPicPr>
          <p:cNvPr id="389" name="Shape 389"/>
          <p:cNvPicPr preferRelativeResize="0"/>
          <p:nvPr/>
        </p:nvPicPr>
        <p:blipFill>
          <a:blip r:embed="rId3">
            <a:alphaModFix/>
          </a:blip>
          <a:stretch>
            <a:fillRect/>
          </a:stretch>
        </p:blipFill>
        <p:spPr>
          <a:xfrm>
            <a:off x="639550" y="2359200"/>
            <a:ext cx="8102150" cy="2143675"/>
          </a:xfrm>
          <a:prstGeom prst="rect">
            <a:avLst/>
          </a:prstGeom>
          <a:noFill/>
          <a:ln>
            <a:noFill/>
          </a:ln>
        </p:spPr>
      </p:pic>
      <p:sp>
        <p:nvSpPr>
          <p:cNvPr id="390" name="Shape 390"/>
          <p:cNvSpPr/>
          <p:nvPr/>
        </p:nvSpPr>
        <p:spPr>
          <a:xfrm>
            <a:off x="8204825" y="2496500"/>
            <a:ext cx="150899" cy="9050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91" name="Shape 391"/>
          <p:cNvSpPr/>
          <p:nvPr/>
        </p:nvSpPr>
        <p:spPr>
          <a:xfrm>
            <a:off x="2288600" y="3512275"/>
            <a:ext cx="150899" cy="990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92" name="Shape 392"/>
          <p:cNvSpPr txBox="1"/>
          <p:nvPr/>
        </p:nvSpPr>
        <p:spPr>
          <a:xfrm>
            <a:off x="457200" y="4963875"/>
            <a:ext cx="7848599" cy="1102799"/>
          </a:xfrm>
          <a:prstGeom prst="rect">
            <a:avLst/>
          </a:prstGeom>
          <a:noFill/>
          <a:ln>
            <a:noFill/>
          </a:ln>
        </p:spPr>
        <p:txBody>
          <a:bodyPr lIns="91425" tIns="91425" rIns="91425" bIns="91425" anchor="t" anchorCtr="0">
            <a:noAutofit/>
          </a:bodyPr>
          <a:lstStyle/>
          <a:p>
            <a:pPr rtl="0">
              <a:lnSpc>
                <a:spcPct val="150000"/>
              </a:lnSpc>
              <a:spcBef>
                <a:spcPts val="0"/>
              </a:spcBef>
              <a:buNone/>
            </a:pPr>
            <a:endParaRPr>
              <a:solidFill>
                <a:srgbClr val="FF0000"/>
              </a:solidFill>
            </a:endParaRPr>
          </a:p>
          <a:p>
            <a:pPr lvl="0" rtl="0">
              <a:lnSpc>
                <a:spcPct val="112500"/>
              </a:lnSpc>
              <a:spcBef>
                <a:spcPts val="1100"/>
              </a:spcBef>
              <a:spcAft>
                <a:spcPts val="1100"/>
              </a:spcAft>
              <a:buClr>
                <a:schemeClr val="dk1"/>
              </a:buClr>
              <a:buFont typeface="Arial"/>
              <a:buNone/>
            </a:pPr>
            <a:endParaRPr sz="1200" b="1">
              <a:solidFill>
                <a:schemeClr val="dk1"/>
              </a:solidFill>
            </a:endParaRPr>
          </a:p>
          <a:p>
            <a:pPr>
              <a:lnSpc>
                <a:spcPct val="150000"/>
              </a:lnSpc>
              <a:spcBef>
                <a:spcPts val="0"/>
              </a:spcBef>
              <a:buNone/>
            </a:pPr>
            <a:endParaRPr>
              <a:solidFill>
                <a:srgbClr val="FF0000"/>
              </a:solidFill>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solidFill>
                  <a:schemeClr val="dk1"/>
                </a:solidFill>
              </a:rPr>
              <a:t>Structural Alignment</a:t>
            </a:r>
          </a:p>
        </p:txBody>
      </p:sp>
      <p:sp>
        <p:nvSpPr>
          <p:cNvPr id="398" name="Shape 398"/>
          <p:cNvSpPr txBox="1">
            <a:spLocks noGrp="1"/>
          </p:cNvSpPr>
          <p:nvPr>
            <p:ph type="body" idx="1"/>
          </p:nvPr>
        </p:nvSpPr>
        <p:spPr>
          <a:xfrm>
            <a:off x="457200" y="1600200"/>
            <a:ext cx="8229600" cy="4876799"/>
          </a:xfrm>
          <a:prstGeom prst="rect">
            <a:avLst/>
          </a:prstGeom>
        </p:spPr>
        <p:txBody>
          <a:bodyPr lIns="91425" tIns="91425" rIns="91425" bIns="91425" anchor="t" anchorCtr="0">
            <a:noAutofit/>
          </a:bodyPr>
          <a:lstStyle/>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rtl="0">
              <a:spcBef>
                <a:spcPts val="0"/>
              </a:spcBef>
              <a:buNone/>
            </a:pPr>
            <a:endParaRPr>
              <a:solidFill>
                <a:schemeClr val="dk1"/>
              </a:solidFill>
            </a:endParaRPr>
          </a:p>
          <a:p>
            <a:pPr marL="0" indent="0" rtl="0">
              <a:spcBef>
                <a:spcPts val="0"/>
              </a:spcBef>
              <a:buNone/>
            </a:pPr>
            <a:endParaRPr>
              <a:solidFill>
                <a:schemeClr val="dk1"/>
              </a:solidFill>
            </a:endParaRPr>
          </a:p>
          <a:p>
            <a:pPr>
              <a:spcBef>
                <a:spcPts val="0"/>
              </a:spcBef>
              <a:buNone/>
            </a:pPr>
            <a:endParaRPr/>
          </a:p>
        </p:txBody>
      </p:sp>
      <p:pic>
        <p:nvPicPr>
          <p:cNvPr id="399" name="Shape 399"/>
          <p:cNvPicPr preferRelativeResize="0"/>
          <p:nvPr/>
        </p:nvPicPr>
        <p:blipFill rotWithShape="1">
          <a:blip r:embed="rId3">
            <a:alphaModFix/>
          </a:blip>
          <a:srcRect l="833"/>
          <a:stretch/>
        </p:blipFill>
        <p:spPr>
          <a:xfrm>
            <a:off x="355950" y="2270325"/>
            <a:ext cx="8683699" cy="2599175"/>
          </a:xfrm>
          <a:prstGeom prst="rect">
            <a:avLst/>
          </a:prstGeom>
          <a:noFill/>
          <a:ln>
            <a:noFill/>
          </a:ln>
        </p:spPr>
      </p:pic>
      <p:sp>
        <p:nvSpPr>
          <p:cNvPr id="400" name="Shape 400"/>
          <p:cNvSpPr/>
          <p:nvPr/>
        </p:nvSpPr>
        <p:spPr>
          <a:xfrm>
            <a:off x="8155650" y="2451525"/>
            <a:ext cx="150899" cy="9050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01" name="Shape 401"/>
          <p:cNvSpPr/>
          <p:nvPr/>
        </p:nvSpPr>
        <p:spPr>
          <a:xfrm>
            <a:off x="1702650" y="3586050"/>
            <a:ext cx="150899" cy="9050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02" name="Shape 402"/>
          <p:cNvSpPr txBox="1"/>
          <p:nvPr/>
        </p:nvSpPr>
        <p:spPr>
          <a:xfrm>
            <a:off x="410850" y="5858300"/>
            <a:ext cx="8322300" cy="7323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0000"/>
                </a:solidFill>
              </a:rPr>
              <a:t>Trp (W) and Asn (N) are conserved  DNA contacts  between  Homeodomain - DNA complexes</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188640"/>
            <a:ext cx="8229600" cy="990599"/>
          </a:xfrm>
          <a:prstGeom prst="rect">
            <a:avLst/>
          </a:prstGeom>
        </p:spPr>
        <p:txBody>
          <a:bodyPr lIns="91425" tIns="91425" rIns="91425" bIns="91425" anchor="ctr" anchorCtr="0">
            <a:noAutofit/>
          </a:bodyPr>
          <a:lstStyle/>
          <a:p>
            <a:pPr>
              <a:spcBef>
                <a:spcPts val="0"/>
              </a:spcBef>
              <a:buNone/>
            </a:pPr>
            <a:r>
              <a:rPr lang="en-GB" sz="3000" dirty="0">
                <a:solidFill>
                  <a:schemeClr val="dk1"/>
                </a:solidFill>
              </a:rPr>
              <a:t>Superimposition</a:t>
            </a:r>
          </a:p>
        </p:txBody>
      </p:sp>
      <p:pic>
        <p:nvPicPr>
          <p:cNvPr id="409" name="Shape 409"/>
          <p:cNvPicPr preferRelativeResize="0"/>
          <p:nvPr/>
        </p:nvPicPr>
        <p:blipFill>
          <a:blip r:embed="rId3">
            <a:alphaModFix/>
          </a:blip>
          <a:stretch>
            <a:fillRect/>
          </a:stretch>
        </p:blipFill>
        <p:spPr>
          <a:xfrm>
            <a:off x="804724" y="980729"/>
            <a:ext cx="7367675" cy="5740422"/>
          </a:xfrm>
          <a:prstGeom prst="rect">
            <a:avLst/>
          </a:prstGeom>
          <a:noFill/>
          <a:ln>
            <a:noFill/>
          </a:ln>
        </p:spPr>
      </p:pic>
      <p:sp>
        <p:nvSpPr>
          <p:cNvPr id="410" name="Shape 410"/>
          <p:cNvSpPr txBox="1"/>
          <p:nvPr/>
        </p:nvSpPr>
        <p:spPr>
          <a:xfrm>
            <a:off x="5290150" y="1725750"/>
            <a:ext cx="2255999" cy="13083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GB">
                <a:solidFill>
                  <a:srgbClr val="FF0000"/>
                </a:solidFill>
              </a:rPr>
              <a:t>Pax6  (2CUE)</a:t>
            </a:r>
          </a:p>
          <a:p>
            <a:pPr lvl="0" rtl="0">
              <a:spcBef>
                <a:spcPts val="0"/>
              </a:spcBef>
              <a:buClr>
                <a:schemeClr val="dk1"/>
              </a:buClr>
              <a:buSzPct val="78571"/>
              <a:buFont typeface="Arial"/>
              <a:buNone/>
            </a:pPr>
            <a:r>
              <a:rPr lang="en-GB">
                <a:solidFill>
                  <a:srgbClr val="0000FF"/>
                </a:solidFill>
              </a:rPr>
              <a:t>Pbx1 (1B72)</a:t>
            </a:r>
          </a:p>
          <a:p>
            <a:pPr lvl="0" rtl="0">
              <a:spcBef>
                <a:spcPts val="0"/>
              </a:spcBef>
              <a:buClr>
                <a:schemeClr val="dk1"/>
              </a:buClr>
              <a:buSzPct val="78571"/>
              <a:buFont typeface="Arial"/>
              <a:buNone/>
            </a:pPr>
            <a:r>
              <a:rPr lang="en-GB">
                <a:solidFill>
                  <a:srgbClr val="FFFF00"/>
                </a:solidFill>
              </a:rPr>
              <a:t>Goosecoid (2DMU)</a:t>
            </a:r>
          </a:p>
          <a:p>
            <a:pPr lvl="0">
              <a:spcBef>
                <a:spcPts val="0"/>
              </a:spcBef>
              <a:buClr>
                <a:schemeClr val="dk1"/>
              </a:buClr>
              <a:buSzPct val="78571"/>
              <a:buFont typeface="Arial"/>
              <a:buNone/>
            </a:pPr>
            <a:r>
              <a:rPr lang="en-GB">
                <a:solidFill>
                  <a:srgbClr val="00FF00"/>
                </a:solidFill>
              </a:rPr>
              <a:t>Engrailed (3HDD)</a:t>
            </a:r>
          </a:p>
        </p:txBody>
      </p:sp>
      <p:sp>
        <p:nvSpPr>
          <p:cNvPr id="411" name="Shape 411"/>
          <p:cNvSpPr txBox="1"/>
          <p:nvPr/>
        </p:nvSpPr>
        <p:spPr>
          <a:xfrm>
            <a:off x="868550" y="1421225"/>
            <a:ext cx="1988999" cy="733199"/>
          </a:xfrm>
          <a:prstGeom prst="rect">
            <a:avLst/>
          </a:prstGeom>
          <a:noFill/>
          <a:ln>
            <a:noFill/>
          </a:ln>
        </p:spPr>
        <p:txBody>
          <a:bodyPr lIns="91425" tIns="91425" rIns="91425" bIns="91425" anchor="t" anchorCtr="0">
            <a:noAutofit/>
          </a:bodyPr>
          <a:lstStyle/>
          <a:p>
            <a:pPr>
              <a:spcBef>
                <a:spcPts val="0"/>
              </a:spcBef>
              <a:buNone/>
            </a:pPr>
            <a:r>
              <a:rPr lang="en-GB" dirty="0" err="1">
                <a:solidFill>
                  <a:srgbClr val="F3F3F3"/>
                </a:solidFill>
              </a:rPr>
              <a:t>Sc</a:t>
            </a:r>
            <a:r>
              <a:rPr lang="en-GB" dirty="0">
                <a:solidFill>
                  <a:srgbClr val="F3F3F3"/>
                </a:solidFill>
              </a:rPr>
              <a:t> 5.5   </a:t>
            </a:r>
            <a:r>
              <a:rPr lang="en-GB" dirty="0" smtClean="0">
                <a:solidFill>
                  <a:srgbClr val="F3F3F3"/>
                </a:solidFill>
              </a:rPr>
              <a:t>RMSD  </a:t>
            </a:r>
            <a:r>
              <a:rPr lang="en-GB" dirty="0">
                <a:solidFill>
                  <a:srgbClr val="F3F3F3"/>
                </a:solidFill>
              </a:rPr>
              <a:t>0,85</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188640"/>
            <a:ext cx="8229600" cy="990599"/>
          </a:xfrm>
          <a:prstGeom prst="rect">
            <a:avLst/>
          </a:prstGeom>
        </p:spPr>
        <p:txBody>
          <a:bodyPr lIns="91425" tIns="91425" rIns="91425" bIns="91425" anchor="ctr" anchorCtr="0">
            <a:noAutofit/>
          </a:bodyPr>
          <a:lstStyle/>
          <a:p>
            <a:pPr>
              <a:spcBef>
                <a:spcPts val="0"/>
              </a:spcBef>
              <a:buNone/>
            </a:pPr>
            <a:r>
              <a:rPr lang="en-GB" sz="3000" dirty="0">
                <a:solidFill>
                  <a:schemeClr val="dk1"/>
                </a:solidFill>
              </a:rPr>
              <a:t>Structure of Pbx1: Four-Helix </a:t>
            </a:r>
            <a:r>
              <a:rPr lang="en-GB" sz="3000" dirty="0" err="1">
                <a:solidFill>
                  <a:schemeClr val="dk1"/>
                </a:solidFill>
              </a:rPr>
              <a:t>homeodomain</a:t>
            </a:r>
            <a:r>
              <a:rPr lang="en-GB" sz="3000" dirty="0">
                <a:solidFill>
                  <a:schemeClr val="dk1"/>
                </a:solidFill>
              </a:rPr>
              <a:t> </a:t>
            </a:r>
          </a:p>
        </p:txBody>
      </p:sp>
      <p:pic>
        <p:nvPicPr>
          <p:cNvPr id="418" name="Shape 418"/>
          <p:cNvPicPr preferRelativeResize="0"/>
          <p:nvPr/>
        </p:nvPicPr>
        <p:blipFill>
          <a:blip r:embed="rId3">
            <a:alphaModFix/>
          </a:blip>
          <a:stretch>
            <a:fillRect/>
          </a:stretch>
        </p:blipFill>
        <p:spPr>
          <a:xfrm>
            <a:off x="727825" y="1052736"/>
            <a:ext cx="7732607" cy="5491264"/>
          </a:xfrm>
          <a:prstGeom prst="rect">
            <a:avLst/>
          </a:prstGeom>
          <a:noFill/>
          <a:ln>
            <a:noFill/>
          </a:ln>
        </p:spPr>
      </p:pic>
      <p:sp>
        <p:nvSpPr>
          <p:cNvPr id="419" name="Shape 419"/>
          <p:cNvSpPr txBox="1"/>
          <p:nvPr/>
        </p:nvSpPr>
        <p:spPr>
          <a:xfrm>
            <a:off x="6715025" y="5006425"/>
            <a:ext cx="1987799" cy="1271700"/>
          </a:xfrm>
          <a:prstGeom prst="rect">
            <a:avLst/>
          </a:prstGeom>
          <a:noFill/>
          <a:ln>
            <a:noFill/>
          </a:ln>
        </p:spPr>
        <p:txBody>
          <a:bodyPr lIns="91425" tIns="91425" rIns="91425" bIns="91425" anchor="t" anchorCtr="0">
            <a:noAutofit/>
          </a:bodyPr>
          <a:lstStyle/>
          <a:p>
            <a:pPr rtl="0">
              <a:spcBef>
                <a:spcPts val="0"/>
              </a:spcBef>
              <a:buNone/>
            </a:pPr>
            <a:r>
              <a:rPr lang="en-GB">
                <a:solidFill>
                  <a:srgbClr val="00FF00"/>
                </a:solidFill>
              </a:rPr>
              <a:t>Helix 1</a:t>
            </a:r>
          </a:p>
          <a:p>
            <a:pPr rtl="0">
              <a:spcBef>
                <a:spcPts val="0"/>
              </a:spcBef>
              <a:buNone/>
            </a:pPr>
            <a:r>
              <a:rPr lang="en-GB">
                <a:solidFill>
                  <a:srgbClr val="00FFFF"/>
                </a:solidFill>
              </a:rPr>
              <a:t>Helix 2</a:t>
            </a:r>
          </a:p>
          <a:p>
            <a:pPr rtl="0">
              <a:spcBef>
                <a:spcPts val="0"/>
              </a:spcBef>
              <a:buNone/>
            </a:pPr>
            <a:r>
              <a:rPr lang="en-GB">
                <a:solidFill>
                  <a:srgbClr val="4A86E8"/>
                </a:solidFill>
              </a:rPr>
              <a:t>Helix 3</a:t>
            </a:r>
          </a:p>
          <a:p>
            <a:pPr rtl="0">
              <a:spcBef>
                <a:spcPts val="0"/>
              </a:spcBef>
              <a:buNone/>
            </a:pPr>
            <a:r>
              <a:rPr lang="en-GB">
                <a:solidFill>
                  <a:srgbClr val="FF9900"/>
                </a:solidFill>
              </a:rPr>
              <a:t>3</a:t>
            </a:r>
            <a:r>
              <a:rPr lang="en-GB" sz="600">
                <a:solidFill>
                  <a:srgbClr val="FF9900"/>
                </a:solidFill>
              </a:rPr>
              <a:t>10</a:t>
            </a:r>
            <a:r>
              <a:rPr lang="en-GB">
                <a:solidFill>
                  <a:srgbClr val="FF9900"/>
                </a:solidFill>
              </a:rPr>
              <a:t> Helix</a:t>
            </a:r>
          </a:p>
          <a:p>
            <a:pPr>
              <a:spcBef>
                <a:spcPts val="0"/>
              </a:spcBef>
              <a:buNone/>
            </a:pPr>
            <a:r>
              <a:rPr lang="en-GB">
                <a:solidFill>
                  <a:srgbClr val="0000FF"/>
                </a:solidFill>
              </a:rPr>
              <a:t>Helix 4</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Introduction</a:t>
            </a:r>
          </a:p>
        </p:txBody>
      </p:sp>
      <p:sp>
        <p:nvSpPr>
          <p:cNvPr id="120" name="Shape 120"/>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lnSpc>
                <a:spcPct val="150000"/>
              </a:lnSpc>
              <a:spcBef>
                <a:spcPts val="0"/>
              </a:spcBef>
              <a:buClr>
                <a:schemeClr val="accent1"/>
              </a:buClr>
              <a:buSzPct val="85000"/>
              <a:buFont typeface="Arial"/>
              <a:buChar char="•"/>
            </a:pPr>
            <a:r>
              <a:rPr lang="en-GB" sz="2400" b="0" i="0" u="none" strike="noStrike" cap="none" baseline="0">
                <a:solidFill>
                  <a:schemeClr val="dk1"/>
                </a:solidFill>
                <a:latin typeface="Arial"/>
                <a:ea typeface="Arial"/>
                <a:cs typeface="Arial"/>
                <a:sym typeface="Arial"/>
              </a:rPr>
              <a:t>A typical TF has multiple functional domains:</a:t>
            </a:r>
          </a:p>
          <a:p>
            <a:pPr marL="457200" marR="0" lvl="1" indent="-190500" algn="l" rtl="0">
              <a:lnSpc>
                <a:spcPct val="150000"/>
              </a:lnSpc>
              <a:spcBef>
                <a:spcPts val="400"/>
              </a:spcBef>
              <a:buClr>
                <a:schemeClr val="accent1"/>
              </a:buClr>
              <a:buSzPct val="85000"/>
              <a:buFont typeface="Arial"/>
              <a:buChar char="•"/>
            </a:pPr>
            <a:r>
              <a:rPr lang="en-GB" sz="2000" b="0" i="0" u="sng" strike="noStrike" cap="none" baseline="0">
                <a:solidFill>
                  <a:schemeClr val="dk1"/>
                </a:solidFill>
                <a:latin typeface="Arial"/>
                <a:ea typeface="Arial"/>
                <a:cs typeface="Arial"/>
                <a:sym typeface="Arial"/>
              </a:rPr>
              <a:t>DNA binding domain</a:t>
            </a:r>
            <a:r>
              <a:rPr lang="en-GB" sz="2000" b="0" i="0" u="none" strike="noStrike" cap="none" baseline="0">
                <a:solidFill>
                  <a:schemeClr val="dk1"/>
                </a:solidFill>
                <a:latin typeface="Arial"/>
                <a:ea typeface="Arial"/>
                <a:cs typeface="Arial"/>
                <a:sym typeface="Arial"/>
              </a:rPr>
              <a:t>: necessary to recognize and bind to the DNA strand. </a:t>
            </a:r>
          </a:p>
          <a:p>
            <a:pPr marL="457200" marR="0" lvl="1" indent="-190500" algn="l" rtl="0">
              <a:lnSpc>
                <a:spcPct val="150000"/>
              </a:lnSpc>
              <a:spcBef>
                <a:spcPts val="400"/>
              </a:spcBef>
              <a:buClr>
                <a:schemeClr val="accent1"/>
              </a:buClr>
              <a:buSzPct val="85000"/>
              <a:buFont typeface="Arial"/>
              <a:buChar char="•"/>
            </a:pPr>
            <a:r>
              <a:rPr lang="en-GB" sz="2000" b="0" i="0" u="sng" strike="noStrike" cap="none" baseline="0">
                <a:solidFill>
                  <a:schemeClr val="dk1"/>
                </a:solidFill>
                <a:latin typeface="Arial"/>
                <a:ea typeface="Arial"/>
                <a:cs typeface="Arial"/>
                <a:sym typeface="Arial"/>
              </a:rPr>
              <a:t>Trans-activating domain:</a:t>
            </a:r>
            <a:r>
              <a:rPr lang="en-GB" sz="2000" b="0" i="0" u="none" strike="noStrike" cap="none" baseline="0">
                <a:solidFill>
                  <a:schemeClr val="dk1"/>
                </a:solidFill>
                <a:latin typeface="Arial"/>
                <a:ea typeface="Arial"/>
                <a:cs typeface="Arial"/>
                <a:sym typeface="Arial"/>
              </a:rPr>
              <a:t> interacts with other proteins. </a:t>
            </a:r>
          </a:p>
          <a:p>
            <a:pPr marL="457200" marR="0" lvl="1" indent="-190500" algn="l" rtl="0">
              <a:lnSpc>
                <a:spcPct val="150000"/>
              </a:lnSpc>
              <a:spcBef>
                <a:spcPts val="400"/>
              </a:spcBef>
              <a:buClr>
                <a:schemeClr val="accent1"/>
              </a:buClr>
              <a:buSzPct val="85000"/>
              <a:buFont typeface="Arial"/>
              <a:buChar char="•"/>
            </a:pPr>
            <a:r>
              <a:rPr lang="en-GB" sz="2000" b="0" i="0" u="sng" strike="noStrike" cap="none" baseline="0">
                <a:solidFill>
                  <a:schemeClr val="dk1"/>
                </a:solidFill>
                <a:latin typeface="Arial"/>
                <a:ea typeface="Arial"/>
                <a:cs typeface="Arial"/>
                <a:sym typeface="Arial"/>
              </a:rPr>
              <a:t>Signal sensing domain</a:t>
            </a:r>
            <a:r>
              <a:rPr lang="en-GB" sz="2000" b="0" i="0" u="none" strike="noStrike" cap="none" baseline="0">
                <a:solidFill>
                  <a:schemeClr val="dk1"/>
                </a:solidFill>
                <a:latin typeface="Arial"/>
                <a:ea typeface="Arial"/>
                <a:cs typeface="Arial"/>
                <a:sym typeface="Arial"/>
              </a:rPr>
              <a:t>: transmits an external signal to the rest of the complex. </a:t>
            </a:r>
          </a:p>
        </p:txBody>
      </p:sp>
      <p:sp>
        <p:nvSpPr>
          <p:cNvPr id="121" name="Shape 121"/>
          <p:cNvSpPr txBox="1"/>
          <p:nvPr/>
        </p:nvSpPr>
        <p:spPr>
          <a:xfrm>
            <a:off x="776939" y="5363882"/>
            <a:ext cx="7730567" cy="369332"/>
          </a:xfrm>
          <a:prstGeom prst="rect">
            <a:avLst/>
          </a:prstGeom>
          <a:solidFill>
            <a:schemeClr val="lt1"/>
          </a:solidFill>
          <a:ln w="26425" cap="flat">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GB" sz="1800" b="0" i="0" u="none" strike="noStrike" cap="none" baseline="0">
                <a:solidFill>
                  <a:schemeClr val="dk1"/>
                </a:solidFill>
                <a:latin typeface="Arial"/>
                <a:ea typeface="Arial"/>
                <a:cs typeface="Arial"/>
                <a:sym typeface="Arial"/>
              </a:rPr>
              <a:t>Most common classification based on their DNA binding structural motifs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04800" y="228600"/>
            <a:ext cx="8229600" cy="990599"/>
          </a:xfrm>
          <a:prstGeom prst="rect">
            <a:avLst/>
          </a:prstGeom>
        </p:spPr>
        <p:txBody>
          <a:bodyPr lIns="91425" tIns="91425" rIns="91425" bIns="91425" anchor="ctr" anchorCtr="0">
            <a:noAutofit/>
          </a:bodyPr>
          <a:lstStyle/>
          <a:p>
            <a:pPr>
              <a:spcBef>
                <a:spcPts val="0"/>
              </a:spcBef>
              <a:buNone/>
            </a:pPr>
            <a:r>
              <a:rPr lang="en-GB" sz="3000">
                <a:solidFill>
                  <a:schemeClr val="dk1"/>
                </a:solidFill>
              </a:rPr>
              <a:t>Structure of HoxB1</a:t>
            </a:r>
          </a:p>
        </p:txBody>
      </p:sp>
      <p:grpSp>
        <p:nvGrpSpPr>
          <p:cNvPr id="426" name="Shape 426"/>
          <p:cNvGrpSpPr/>
          <p:nvPr/>
        </p:nvGrpSpPr>
        <p:grpSpPr>
          <a:xfrm>
            <a:off x="818" y="933212"/>
            <a:ext cx="8919886" cy="5256768"/>
            <a:chOff x="76200" y="1390475"/>
            <a:chExt cx="8940450" cy="5667674"/>
          </a:xfrm>
        </p:grpSpPr>
        <p:pic>
          <p:nvPicPr>
            <p:cNvPr id="427" name="Shape 427"/>
            <p:cNvPicPr preferRelativeResize="0"/>
            <p:nvPr/>
          </p:nvPicPr>
          <p:blipFill>
            <a:blip r:embed="rId3">
              <a:alphaModFix/>
            </a:blip>
            <a:stretch>
              <a:fillRect/>
            </a:stretch>
          </p:blipFill>
          <p:spPr>
            <a:xfrm>
              <a:off x="76200" y="1390475"/>
              <a:ext cx="8761674" cy="5667674"/>
            </a:xfrm>
            <a:prstGeom prst="rect">
              <a:avLst/>
            </a:prstGeom>
            <a:noFill/>
            <a:ln>
              <a:noFill/>
            </a:ln>
          </p:spPr>
        </p:pic>
        <p:sp>
          <p:nvSpPr>
            <p:cNvPr id="428" name="Shape 428"/>
            <p:cNvSpPr txBox="1"/>
            <p:nvPr/>
          </p:nvSpPr>
          <p:spPr>
            <a:xfrm>
              <a:off x="186950" y="1524000"/>
              <a:ext cx="2767500" cy="1213799"/>
            </a:xfrm>
            <a:prstGeom prst="rect">
              <a:avLst/>
            </a:prstGeom>
            <a:noFill/>
            <a:ln>
              <a:noFill/>
            </a:ln>
          </p:spPr>
          <p:txBody>
            <a:bodyPr lIns="91425" tIns="91425" rIns="91425" bIns="91425" anchor="t" anchorCtr="0">
              <a:noAutofit/>
            </a:bodyPr>
            <a:lstStyle/>
            <a:p>
              <a:pPr rtl="0">
                <a:spcBef>
                  <a:spcPts val="0"/>
                </a:spcBef>
                <a:buNone/>
              </a:pPr>
              <a:r>
                <a:rPr lang="en-GB">
                  <a:solidFill>
                    <a:srgbClr val="FF9900"/>
                  </a:solidFill>
                </a:rPr>
                <a:t>3</a:t>
              </a:r>
              <a:r>
                <a:rPr lang="en-GB" sz="1000">
                  <a:solidFill>
                    <a:srgbClr val="FF9900"/>
                  </a:solidFill>
                </a:rPr>
                <a:t>10</a:t>
              </a:r>
              <a:r>
                <a:rPr lang="en-GB">
                  <a:solidFill>
                    <a:srgbClr val="FF9900"/>
                  </a:solidFill>
                </a:rPr>
                <a:t> Helix</a:t>
              </a:r>
            </a:p>
            <a:p>
              <a:pPr rtl="0">
                <a:spcBef>
                  <a:spcPts val="0"/>
                </a:spcBef>
                <a:buNone/>
              </a:pPr>
              <a:r>
                <a:rPr lang="en-GB">
                  <a:solidFill>
                    <a:srgbClr val="00FF00"/>
                  </a:solidFill>
                </a:rPr>
                <a:t>Helix 1</a:t>
              </a:r>
            </a:p>
            <a:p>
              <a:pPr rtl="0">
                <a:spcBef>
                  <a:spcPts val="0"/>
                </a:spcBef>
                <a:buNone/>
              </a:pPr>
              <a:r>
                <a:rPr lang="en-GB">
                  <a:solidFill>
                    <a:srgbClr val="6AA84F"/>
                  </a:solidFill>
                </a:rPr>
                <a:t>Helix 2</a:t>
              </a:r>
            </a:p>
            <a:p>
              <a:pPr rtl="0">
                <a:spcBef>
                  <a:spcPts val="0"/>
                </a:spcBef>
                <a:buNone/>
              </a:pPr>
              <a:r>
                <a:rPr lang="en-GB">
                  <a:solidFill>
                    <a:srgbClr val="6D9EEB"/>
                  </a:solidFill>
                </a:rPr>
                <a:t>Helix 3</a:t>
              </a:r>
            </a:p>
            <a:p>
              <a:pPr>
                <a:spcBef>
                  <a:spcPts val="0"/>
                </a:spcBef>
                <a:buNone/>
              </a:pPr>
              <a:endParaRPr>
                <a:solidFill>
                  <a:srgbClr val="76A5AF"/>
                </a:solidFill>
              </a:endParaRPr>
            </a:p>
          </p:txBody>
        </p:sp>
        <p:sp>
          <p:nvSpPr>
            <p:cNvPr id="429" name="Shape 429"/>
            <p:cNvSpPr txBox="1"/>
            <p:nvPr/>
          </p:nvSpPr>
          <p:spPr>
            <a:xfrm>
              <a:off x="4568000" y="3022175"/>
              <a:ext cx="2661900" cy="417300"/>
            </a:xfrm>
            <a:prstGeom prst="rect">
              <a:avLst/>
            </a:prstGeom>
            <a:solidFill>
              <a:srgbClr val="FFFFFF"/>
            </a:solidFill>
            <a:ln>
              <a:noFill/>
            </a:ln>
          </p:spPr>
          <p:txBody>
            <a:bodyPr lIns="91425" tIns="91425" rIns="91425" bIns="91425" anchor="t" anchorCtr="0">
              <a:noAutofit/>
            </a:bodyPr>
            <a:lstStyle/>
            <a:p>
              <a:pPr>
                <a:spcBef>
                  <a:spcPts val="0"/>
                </a:spcBef>
                <a:buNone/>
              </a:pPr>
              <a:r>
                <a:rPr lang="en-GB"/>
                <a:t>KRNPPKTAKVSEPGLGSPSG</a:t>
              </a:r>
            </a:p>
          </p:txBody>
        </p:sp>
        <p:sp>
          <p:nvSpPr>
            <p:cNvPr id="430" name="Shape 430"/>
            <p:cNvSpPr txBox="1"/>
            <p:nvPr/>
          </p:nvSpPr>
          <p:spPr>
            <a:xfrm>
              <a:off x="5757750" y="3960975"/>
              <a:ext cx="3258900" cy="490499"/>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GB"/>
                <a:t>Hexapeptide sequence: TFDWMK</a:t>
              </a:r>
            </a:p>
          </p:txBody>
        </p:sp>
      </p:grpSp>
      <p:pic>
        <p:nvPicPr>
          <p:cNvPr id="431" name="Shape 431"/>
          <p:cNvPicPr preferRelativeResize="0"/>
          <p:nvPr/>
        </p:nvPicPr>
        <p:blipFill>
          <a:blip r:embed="rId4">
            <a:alphaModFix/>
          </a:blip>
          <a:stretch>
            <a:fillRect/>
          </a:stretch>
        </p:blipFill>
        <p:spPr>
          <a:xfrm>
            <a:off x="3038725" y="6345025"/>
            <a:ext cx="5715000" cy="342900"/>
          </a:xfrm>
          <a:prstGeom prst="rect">
            <a:avLst/>
          </a:prstGeom>
          <a:noFill/>
          <a:ln>
            <a:noFill/>
          </a:ln>
        </p:spPr>
      </p:pic>
      <p:sp>
        <p:nvSpPr>
          <p:cNvPr id="432" name="Shape 432"/>
          <p:cNvSpPr txBox="1"/>
          <p:nvPr/>
        </p:nvSpPr>
        <p:spPr>
          <a:xfrm>
            <a:off x="214675" y="6345150"/>
            <a:ext cx="2528400" cy="342899"/>
          </a:xfrm>
          <a:prstGeom prst="rect">
            <a:avLst/>
          </a:prstGeom>
          <a:noFill/>
          <a:ln>
            <a:noFill/>
          </a:ln>
        </p:spPr>
        <p:txBody>
          <a:bodyPr lIns="91425" tIns="91425" rIns="91425" bIns="91425" anchor="t" anchorCtr="0">
            <a:noAutofit/>
          </a:bodyPr>
          <a:lstStyle/>
          <a:p>
            <a:pPr>
              <a:spcBef>
                <a:spcPts val="0"/>
              </a:spcBef>
              <a:buNone/>
            </a:pPr>
            <a:r>
              <a:rPr lang="en-GB"/>
              <a:t>No loop residues  crystallized </a:t>
            </a:r>
          </a:p>
        </p:txBody>
      </p:sp>
      <p:sp>
        <p:nvSpPr>
          <p:cNvPr id="433" name="Shape 433"/>
          <p:cNvSpPr/>
          <p:nvPr/>
        </p:nvSpPr>
        <p:spPr>
          <a:xfrm>
            <a:off x="5045100" y="6297425"/>
            <a:ext cx="310199" cy="390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28600"/>
            <a:ext cx="8229600" cy="990599"/>
          </a:xfrm>
          <a:prstGeom prst="rect">
            <a:avLst/>
          </a:prstGeom>
        </p:spPr>
        <p:txBody>
          <a:bodyPr lIns="91425" tIns="91425" rIns="91425" bIns="91425" anchor="ctr" anchorCtr="0">
            <a:noAutofit/>
          </a:bodyPr>
          <a:lstStyle/>
          <a:p>
            <a:pPr>
              <a:spcBef>
                <a:spcPts val="0"/>
              </a:spcBef>
              <a:buNone/>
            </a:pPr>
            <a:r>
              <a:rPr lang="en-GB" sz="3000"/>
              <a:t>HoxB1 - Pbx1 Heterodimer</a:t>
            </a:r>
          </a:p>
        </p:txBody>
      </p:sp>
      <p:sp>
        <p:nvSpPr>
          <p:cNvPr id="440" name="Shape 440"/>
          <p:cNvSpPr txBox="1">
            <a:spLocks noGrp="1"/>
          </p:cNvSpPr>
          <p:nvPr>
            <p:ph type="body" idx="1"/>
          </p:nvPr>
        </p:nvSpPr>
        <p:spPr>
          <a:xfrm>
            <a:off x="51150" y="1924975"/>
            <a:ext cx="2024399" cy="2574299"/>
          </a:xfrm>
          <a:prstGeom prst="rect">
            <a:avLst/>
          </a:prstGeom>
          <a:ln w="9525" cap="flat">
            <a:solidFill>
              <a:srgbClr val="9900FF"/>
            </a:solidFill>
            <a:prstDash val="solid"/>
            <a:round/>
            <a:headEnd type="none" w="med" len="med"/>
            <a:tailEnd type="none" w="med" len="med"/>
          </a:ln>
        </p:spPr>
        <p:txBody>
          <a:bodyPr lIns="91425" tIns="91425" rIns="91425" bIns="91425" anchor="t" anchorCtr="0">
            <a:noAutofit/>
          </a:bodyPr>
          <a:lstStyle/>
          <a:p>
            <a:pPr marL="0" indent="0" rtl="0">
              <a:lnSpc>
                <a:spcPct val="150000"/>
              </a:lnSpc>
              <a:spcBef>
                <a:spcPts val="0"/>
              </a:spcBef>
              <a:buNone/>
            </a:pPr>
            <a:r>
              <a:rPr lang="en-GB"/>
              <a:t>The hexapeptide   binds in to Pbx1. </a:t>
            </a:r>
          </a:p>
          <a:p>
            <a:pPr marL="0" indent="0" rtl="0">
              <a:lnSpc>
                <a:spcPct val="150000"/>
              </a:lnSpc>
              <a:spcBef>
                <a:spcPts val="0"/>
              </a:spcBef>
              <a:buNone/>
            </a:pPr>
            <a:r>
              <a:rPr lang="en-GB">
                <a:solidFill>
                  <a:schemeClr val="dk1"/>
                </a:solidFill>
              </a:rPr>
              <a:t>Contacts are important for cooperative  binding.</a:t>
            </a:r>
          </a:p>
          <a:p>
            <a:pPr marL="0" indent="0" rtl="0">
              <a:lnSpc>
                <a:spcPct val="150000"/>
              </a:lnSpc>
              <a:spcBef>
                <a:spcPts val="0"/>
              </a:spcBef>
              <a:buNone/>
            </a:pPr>
            <a:r>
              <a:rPr lang="en-GB"/>
              <a:t>Fundamental residues: </a:t>
            </a:r>
            <a:r>
              <a:rPr lang="en-GB">
                <a:solidFill>
                  <a:srgbClr val="FF0000"/>
                </a:solidFill>
              </a:rPr>
              <a:t>W</a:t>
            </a:r>
            <a:r>
              <a:rPr lang="en-GB"/>
              <a:t> and </a:t>
            </a:r>
            <a:r>
              <a:rPr lang="en-GB">
                <a:solidFill>
                  <a:srgbClr val="FF0000"/>
                </a:solidFill>
              </a:rPr>
              <a:t>M</a:t>
            </a:r>
          </a:p>
          <a:p>
            <a:pPr marL="0" lvl="0" indent="0">
              <a:lnSpc>
                <a:spcPct val="150000"/>
              </a:lnSpc>
              <a:spcBef>
                <a:spcPts val="0"/>
              </a:spcBef>
              <a:buNone/>
            </a:pPr>
            <a:endParaRPr/>
          </a:p>
        </p:txBody>
      </p:sp>
      <p:sp>
        <p:nvSpPr>
          <p:cNvPr id="441" name="Shape 441"/>
          <p:cNvSpPr txBox="1"/>
          <p:nvPr/>
        </p:nvSpPr>
        <p:spPr>
          <a:xfrm rot="-1782" flipH="1">
            <a:off x="5571958" y="5130553"/>
            <a:ext cx="578700" cy="374399"/>
          </a:xfrm>
          <a:prstGeom prst="rect">
            <a:avLst/>
          </a:prstGeom>
          <a:noFill/>
          <a:ln>
            <a:noFill/>
          </a:ln>
        </p:spPr>
        <p:txBody>
          <a:bodyPr lIns="91425" tIns="91425" rIns="91425" bIns="91425" anchor="t" anchorCtr="0">
            <a:noAutofit/>
          </a:bodyPr>
          <a:lstStyle/>
          <a:p>
            <a:pPr lvl="0" rtl="0">
              <a:spcBef>
                <a:spcPts val="0"/>
              </a:spcBef>
              <a:buNone/>
            </a:pPr>
            <a:r>
              <a:rPr lang="en-GB">
                <a:solidFill>
                  <a:srgbClr val="F3F3F3"/>
                </a:solidFill>
              </a:rPr>
              <a:t>TRP</a:t>
            </a:r>
          </a:p>
        </p:txBody>
      </p:sp>
      <p:sp>
        <p:nvSpPr>
          <p:cNvPr id="442" name="Shape 442"/>
          <p:cNvSpPr/>
          <p:nvPr/>
        </p:nvSpPr>
        <p:spPr>
          <a:xfrm>
            <a:off x="6603175" y="4499200"/>
            <a:ext cx="578700" cy="631200"/>
          </a:xfrm>
          <a:prstGeom prst="ellipse">
            <a:avLst/>
          </a:prstGeom>
          <a:noFill/>
          <a:ln w="19050" cap="flat">
            <a:solidFill>
              <a:srgbClr val="F3F3F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43" name="Shape 443"/>
          <p:cNvSpPr/>
          <p:nvPr/>
        </p:nvSpPr>
        <p:spPr>
          <a:xfrm rot="10800000" flipH="1">
            <a:off x="7181875" y="3547024"/>
            <a:ext cx="578700" cy="716700"/>
          </a:xfrm>
          <a:prstGeom prst="ellipse">
            <a:avLst/>
          </a:prstGeom>
          <a:noFill/>
          <a:ln w="19050" cap="flat">
            <a:solidFill>
              <a:srgbClr val="F3F3F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444" name="Shape 444"/>
          <p:cNvPicPr preferRelativeResize="0"/>
          <p:nvPr/>
        </p:nvPicPr>
        <p:blipFill>
          <a:blip r:embed="rId3">
            <a:alphaModFix/>
          </a:blip>
          <a:stretch>
            <a:fillRect/>
          </a:stretch>
        </p:blipFill>
        <p:spPr>
          <a:xfrm>
            <a:off x="2231800" y="1082600"/>
            <a:ext cx="6454999" cy="5555475"/>
          </a:xfrm>
          <a:prstGeom prst="rect">
            <a:avLst/>
          </a:prstGeom>
          <a:noFill/>
          <a:ln>
            <a:noFill/>
          </a:ln>
        </p:spPr>
      </p:pic>
      <p:sp>
        <p:nvSpPr>
          <p:cNvPr id="445" name="Shape 445"/>
          <p:cNvSpPr txBox="1"/>
          <p:nvPr/>
        </p:nvSpPr>
        <p:spPr>
          <a:xfrm>
            <a:off x="7392875" y="6126725"/>
            <a:ext cx="1140899" cy="374699"/>
          </a:xfrm>
          <a:prstGeom prst="rect">
            <a:avLst/>
          </a:prstGeom>
          <a:solidFill>
            <a:srgbClr val="FFFFFF"/>
          </a:solidFill>
          <a:ln>
            <a:noFill/>
          </a:ln>
        </p:spPr>
        <p:txBody>
          <a:bodyPr lIns="91425" tIns="91425" rIns="91425" bIns="91425" anchor="t" anchorCtr="0">
            <a:noAutofit/>
          </a:bodyPr>
          <a:lstStyle/>
          <a:p>
            <a:pPr marL="0" lvl="0" indent="0" rtl="0">
              <a:spcBef>
                <a:spcPts val="0"/>
              </a:spcBef>
              <a:buNone/>
            </a:pPr>
            <a:r>
              <a:rPr lang="en-GB"/>
              <a:t>TFD</a:t>
            </a:r>
            <a:r>
              <a:rPr lang="en-GB">
                <a:solidFill>
                  <a:srgbClr val="FF0000"/>
                </a:solidFill>
              </a:rPr>
              <a:t>WM</a:t>
            </a:r>
            <a:r>
              <a:rPr lang="en-GB"/>
              <a:t>K</a:t>
            </a: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76200" y="304800"/>
            <a:ext cx="8229600" cy="990599"/>
          </a:xfrm>
          <a:prstGeom prst="rect">
            <a:avLst/>
          </a:prstGeom>
        </p:spPr>
        <p:txBody>
          <a:bodyPr lIns="91425" tIns="91425" rIns="91425" bIns="91425" anchor="ctr" anchorCtr="0">
            <a:noAutofit/>
          </a:bodyPr>
          <a:lstStyle/>
          <a:p>
            <a:pPr>
              <a:spcBef>
                <a:spcPts val="0"/>
              </a:spcBef>
              <a:buNone/>
            </a:pPr>
            <a:r>
              <a:rPr lang="en-GB" sz="3000">
                <a:solidFill>
                  <a:schemeClr val="dk1"/>
                </a:solidFill>
              </a:rPr>
              <a:t>The role of Trp: Hydrophobic pocket</a:t>
            </a:r>
          </a:p>
        </p:txBody>
      </p:sp>
      <p:grpSp>
        <p:nvGrpSpPr>
          <p:cNvPr id="452" name="Shape 452"/>
          <p:cNvGrpSpPr/>
          <p:nvPr/>
        </p:nvGrpSpPr>
        <p:grpSpPr>
          <a:xfrm>
            <a:off x="369446" y="1067113"/>
            <a:ext cx="7266839" cy="5554339"/>
            <a:chOff x="76200" y="1371600"/>
            <a:chExt cx="6362700" cy="5257800"/>
          </a:xfrm>
        </p:grpSpPr>
        <p:pic>
          <p:nvPicPr>
            <p:cNvPr id="453" name="Shape 453"/>
            <p:cNvPicPr preferRelativeResize="0"/>
            <p:nvPr/>
          </p:nvPicPr>
          <p:blipFill>
            <a:blip r:embed="rId3">
              <a:alphaModFix/>
            </a:blip>
            <a:stretch>
              <a:fillRect/>
            </a:stretch>
          </p:blipFill>
          <p:spPr>
            <a:xfrm>
              <a:off x="76200" y="1371600"/>
              <a:ext cx="6362700" cy="5257800"/>
            </a:xfrm>
            <a:prstGeom prst="rect">
              <a:avLst/>
            </a:prstGeom>
            <a:noFill/>
            <a:ln>
              <a:noFill/>
            </a:ln>
          </p:spPr>
        </p:pic>
        <p:sp>
          <p:nvSpPr>
            <p:cNvPr id="454" name="Shape 454"/>
            <p:cNvSpPr txBox="1"/>
            <p:nvPr/>
          </p:nvSpPr>
          <p:spPr>
            <a:xfrm>
              <a:off x="2175500" y="5307500"/>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TYR</a:t>
              </a:r>
            </a:p>
          </p:txBody>
        </p:sp>
        <p:sp>
          <p:nvSpPr>
            <p:cNvPr id="455" name="Shape 455"/>
            <p:cNvSpPr txBox="1"/>
            <p:nvPr/>
          </p:nvSpPr>
          <p:spPr>
            <a:xfrm>
              <a:off x="1865675" y="4563000"/>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PRO</a:t>
              </a:r>
            </a:p>
          </p:txBody>
        </p:sp>
        <p:sp>
          <p:nvSpPr>
            <p:cNvPr id="456" name="Shape 456"/>
            <p:cNvSpPr txBox="1"/>
            <p:nvPr/>
          </p:nvSpPr>
          <p:spPr>
            <a:xfrm>
              <a:off x="776925" y="2888475"/>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PHE</a:t>
              </a:r>
            </a:p>
          </p:txBody>
        </p:sp>
        <p:sp>
          <p:nvSpPr>
            <p:cNvPr id="457" name="Shape 457"/>
            <p:cNvSpPr txBox="1"/>
            <p:nvPr/>
          </p:nvSpPr>
          <p:spPr>
            <a:xfrm>
              <a:off x="2057125" y="3491125"/>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LEU</a:t>
              </a:r>
            </a:p>
          </p:txBody>
        </p:sp>
        <p:sp>
          <p:nvSpPr>
            <p:cNvPr id="458" name="Shape 458"/>
            <p:cNvSpPr txBox="1"/>
            <p:nvPr/>
          </p:nvSpPr>
          <p:spPr>
            <a:xfrm>
              <a:off x="3489725" y="2459775"/>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TYR</a:t>
              </a:r>
            </a:p>
          </p:txBody>
        </p:sp>
        <p:sp>
          <p:nvSpPr>
            <p:cNvPr id="459" name="Shape 459"/>
            <p:cNvSpPr txBox="1"/>
            <p:nvPr/>
          </p:nvSpPr>
          <p:spPr>
            <a:xfrm>
              <a:off x="3765725" y="3192750"/>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ARG</a:t>
              </a:r>
            </a:p>
          </p:txBody>
        </p:sp>
        <p:sp>
          <p:nvSpPr>
            <p:cNvPr id="460" name="Shape 460"/>
            <p:cNvSpPr txBox="1"/>
            <p:nvPr/>
          </p:nvSpPr>
          <p:spPr>
            <a:xfrm>
              <a:off x="4431325" y="3919825"/>
              <a:ext cx="721800" cy="4287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LYS</a:t>
              </a:r>
            </a:p>
          </p:txBody>
        </p:sp>
        <p:sp>
          <p:nvSpPr>
            <p:cNvPr id="461" name="Shape 461"/>
            <p:cNvSpPr txBox="1"/>
            <p:nvPr/>
          </p:nvSpPr>
          <p:spPr>
            <a:xfrm>
              <a:off x="3358575" y="4697825"/>
              <a:ext cx="721800" cy="485099"/>
            </a:xfrm>
            <a:prstGeom prst="rect">
              <a:avLst/>
            </a:prstGeom>
            <a:noFill/>
            <a:ln>
              <a:noFill/>
            </a:ln>
          </p:spPr>
          <p:txBody>
            <a:bodyPr lIns="91425" tIns="91425" rIns="91425" bIns="91425" anchor="t" anchorCtr="0">
              <a:noAutofit/>
            </a:bodyPr>
            <a:lstStyle/>
            <a:p>
              <a:pPr>
                <a:spcBef>
                  <a:spcPts val="0"/>
                </a:spcBef>
                <a:buNone/>
              </a:pPr>
              <a:r>
                <a:rPr lang="en-GB">
                  <a:solidFill>
                    <a:srgbClr val="F3F3F3"/>
                  </a:solidFill>
                </a:rPr>
                <a:t>TRP</a:t>
              </a:r>
            </a:p>
          </p:txBody>
        </p:sp>
      </p:gr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endParaRPr/>
          </a:p>
        </p:txBody>
      </p:sp>
      <p:sp>
        <p:nvSpPr>
          <p:cNvPr id="468" name="Shape 468"/>
          <p:cNvSpPr txBox="1">
            <a:spLocks noGrp="1"/>
          </p:cNvSpPr>
          <p:nvPr>
            <p:ph type="body" idx="1"/>
          </p:nvPr>
        </p:nvSpPr>
        <p:spPr>
          <a:xfrm>
            <a:off x="457200" y="1600200"/>
            <a:ext cx="8229600" cy="4876799"/>
          </a:xfrm>
          <a:prstGeom prst="rect">
            <a:avLst/>
          </a:prstGeom>
        </p:spPr>
        <p:txBody>
          <a:bodyPr lIns="91425" tIns="91425" rIns="91425" bIns="91425" anchor="t" anchorCtr="0">
            <a:noAutofit/>
          </a:bodyPr>
          <a:lstStyle/>
          <a:p>
            <a:pPr>
              <a:spcBef>
                <a:spcPts val="0"/>
              </a:spcBef>
              <a:buNone/>
            </a:pPr>
            <a:endParaRPr/>
          </a:p>
        </p:txBody>
      </p:sp>
      <p:grpSp>
        <p:nvGrpSpPr>
          <p:cNvPr id="469" name="Shape 469"/>
          <p:cNvGrpSpPr/>
          <p:nvPr/>
        </p:nvGrpSpPr>
        <p:grpSpPr>
          <a:xfrm>
            <a:off x="0" y="0"/>
            <a:ext cx="9410700" cy="6896100"/>
            <a:chOff x="0" y="0"/>
            <a:chExt cx="9410700" cy="6896100"/>
          </a:xfrm>
        </p:grpSpPr>
        <p:pic>
          <p:nvPicPr>
            <p:cNvPr id="470" name="Shape 470"/>
            <p:cNvPicPr preferRelativeResize="0"/>
            <p:nvPr/>
          </p:nvPicPr>
          <p:blipFill>
            <a:blip r:embed="rId3">
              <a:alphaModFix/>
            </a:blip>
            <a:stretch>
              <a:fillRect/>
            </a:stretch>
          </p:blipFill>
          <p:spPr>
            <a:xfrm>
              <a:off x="0" y="0"/>
              <a:ext cx="9410700" cy="6896100"/>
            </a:xfrm>
            <a:prstGeom prst="rect">
              <a:avLst/>
            </a:prstGeom>
            <a:noFill/>
            <a:ln>
              <a:noFill/>
            </a:ln>
          </p:spPr>
        </p:pic>
        <p:sp>
          <p:nvSpPr>
            <p:cNvPr id="471" name="Shape 471"/>
            <p:cNvSpPr txBox="1"/>
            <p:nvPr/>
          </p:nvSpPr>
          <p:spPr>
            <a:xfrm>
              <a:off x="4308800" y="3705225"/>
              <a:ext cx="360900" cy="304499"/>
            </a:xfrm>
            <a:prstGeom prst="rect">
              <a:avLst/>
            </a:prstGeom>
            <a:noFill/>
            <a:ln>
              <a:noFill/>
            </a:ln>
          </p:spPr>
          <p:txBody>
            <a:bodyPr lIns="91425" tIns="91425" rIns="91425" bIns="91425" anchor="t" anchorCtr="0">
              <a:noAutofit/>
            </a:bodyPr>
            <a:lstStyle/>
            <a:p>
              <a:pPr>
                <a:spcBef>
                  <a:spcPts val="0"/>
                </a:spcBef>
                <a:buNone/>
              </a:pPr>
              <a:r>
                <a:rPr lang="en-GB">
                  <a:solidFill>
                    <a:srgbClr val="FFFFFF"/>
                  </a:solidFill>
                </a:rPr>
                <a:t>O</a:t>
              </a:r>
            </a:p>
          </p:txBody>
        </p:sp>
        <p:sp>
          <p:nvSpPr>
            <p:cNvPr id="472" name="Shape 472"/>
            <p:cNvSpPr txBox="1"/>
            <p:nvPr/>
          </p:nvSpPr>
          <p:spPr>
            <a:xfrm>
              <a:off x="4543950" y="4317325"/>
              <a:ext cx="360900" cy="304499"/>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N</a:t>
              </a:r>
            </a:p>
          </p:txBody>
        </p:sp>
      </p:gr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188640"/>
            <a:ext cx="8229600" cy="990599"/>
          </a:xfrm>
          <a:prstGeom prst="rect">
            <a:avLst/>
          </a:prstGeom>
        </p:spPr>
        <p:txBody>
          <a:bodyPr lIns="91425" tIns="91425" rIns="91425" bIns="91425" anchor="ctr" anchorCtr="0">
            <a:noAutofit/>
          </a:bodyPr>
          <a:lstStyle/>
          <a:p>
            <a:pPr lvl="0" rtl="0">
              <a:spcBef>
                <a:spcPts val="0"/>
              </a:spcBef>
              <a:buClr>
                <a:schemeClr val="dk1"/>
              </a:buClr>
              <a:buSzPct val="36666"/>
              <a:buFont typeface="Arial"/>
              <a:buNone/>
            </a:pPr>
            <a:r>
              <a:rPr lang="en-GB" sz="3000" dirty="0">
                <a:solidFill>
                  <a:schemeClr val="dk1"/>
                </a:solidFill>
              </a:rPr>
              <a:t>Hydrophobic contacts of Met</a:t>
            </a:r>
          </a:p>
          <a:p>
            <a:pPr>
              <a:spcBef>
                <a:spcPts val="0"/>
              </a:spcBef>
              <a:buNone/>
            </a:pPr>
            <a:endParaRPr dirty="0"/>
          </a:p>
        </p:txBody>
      </p:sp>
      <p:pic>
        <p:nvPicPr>
          <p:cNvPr id="479" name="Shape 479"/>
          <p:cNvPicPr preferRelativeResize="0"/>
          <p:nvPr/>
        </p:nvPicPr>
        <p:blipFill>
          <a:blip r:embed="rId3">
            <a:alphaModFix/>
          </a:blip>
          <a:stretch>
            <a:fillRect/>
          </a:stretch>
        </p:blipFill>
        <p:spPr>
          <a:xfrm>
            <a:off x="381675" y="908720"/>
            <a:ext cx="8078757" cy="5766479"/>
          </a:xfrm>
          <a:prstGeom prst="rect">
            <a:avLst/>
          </a:prstGeom>
          <a:noFill/>
          <a:ln>
            <a:noFill/>
          </a:ln>
        </p:spPr>
      </p:pic>
      <p:sp>
        <p:nvSpPr>
          <p:cNvPr id="480" name="Shape 480"/>
          <p:cNvSpPr txBox="1"/>
          <p:nvPr/>
        </p:nvSpPr>
        <p:spPr>
          <a:xfrm>
            <a:off x="4988921" y="5499312"/>
            <a:ext cx="824400" cy="5124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MET</a:t>
            </a:r>
          </a:p>
        </p:txBody>
      </p:sp>
      <p:sp>
        <p:nvSpPr>
          <p:cNvPr id="481" name="Shape 481"/>
          <p:cNvSpPr txBox="1"/>
          <p:nvPr/>
        </p:nvSpPr>
        <p:spPr>
          <a:xfrm>
            <a:off x="3137572" y="4986912"/>
            <a:ext cx="824400" cy="5124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LYS</a:t>
            </a:r>
          </a:p>
        </p:txBody>
      </p:sp>
      <p:sp>
        <p:nvSpPr>
          <p:cNvPr id="482" name="Shape 482"/>
          <p:cNvSpPr txBox="1"/>
          <p:nvPr/>
        </p:nvSpPr>
        <p:spPr>
          <a:xfrm>
            <a:off x="2455097" y="3549937"/>
            <a:ext cx="824400" cy="5124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ILE</a:t>
            </a:r>
          </a:p>
        </p:txBody>
      </p:sp>
      <p:sp>
        <p:nvSpPr>
          <p:cNvPr id="483" name="Shape 483"/>
          <p:cNvSpPr txBox="1"/>
          <p:nvPr/>
        </p:nvSpPr>
        <p:spPr>
          <a:xfrm>
            <a:off x="4098371" y="3750012"/>
            <a:ext cx="824400" cy="5124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TYR</a:t>
            </a:r>
          </a:p>
        </p:txBody>
      </p:sp>
      <p:sp>
        <p:nvSpPr>
          <p:cNvPr id="484" name="Shape 484"/>
          <p:cNvSpPr txBox="1"/>
          <p:nvPr/>
        </p:nvSpPr>
        <p:spPr>
          <a:xfrm>
            <a:off x="5479246" y="2948262"/>
            <a:ext cx="824400" cy="512400"/>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LEU</a:t>
            </a: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endParaRPr/>
          </a:p>
        </p:txBody>
      </p:sp>
      <p:sp>
        <p:nvSpPr>
          <p:cNvPr id="491" name="Shape 491"/>
          <p:cNvSpPr txBox="1">
            <a:spLocks noGrp="1"/>
          </p:cNvSpPr>
          <p:nvPr>
            <p:ph type="body" idx="1"/>
          </p:nvPr>
        </p:nvSpPr>
        <p:spPr>
          <a:xfrm>
            <a:off x="457200" y="1600200"/>
            <a:ext cx="8229600" cy="4876799"/>
          </a:xfrm>
          <a:prstGeom prst="rect">
            <a:avLst/>
          </a:prstGeom>
        </p:spPr>
        <p:txBody>
          <a:bodyPr lIns="91425" tIns="91425" rIns="91425" bIns="91425" anchor="t" anchorCtr="0">
            <a:noAutofit/>
          </a:bodyPr>
          <a:lstStyle/>
          <a:p>
            <a:pPr>
              <a:spcBef>
                <a:spcPts val="0"/>
              </a:spcBef>
              <a:buNone/>
            </a:pPr>
            <a:endParaRPr/>
          </a:p>
        </p:txBody>
      </p:sp>
      <p:grpSp>
        <p:nvGrpSpPr>
          <p:cNvPr id="492" name="Shape 492"/>
          <p:cNvGrpSpPr/>
          <p:nvPr/>
        </p:nvGrpSpPr>
        <p:grpSpPr>
          <a:xfrm>
            <a:off x="-102404" y="-74225"/>
            <a:ext cx="9246403" cy="6932224"/>
            <a:chOff x="-102404" y="-74225"/>
            <a:chExt cx="9246403" cy="6932224"/>
          </a:xfrm>
        </p:grpSpPr>
        <p:pic>
          <p:nvPicPr>
            <p:cNvPr id="493" name="Shape 493"/>
            <p:cNvPicPr preferRelativeResize="0"/>
            <p:nvPr/>
          </p:nvPicPr>
          <p:blipFill>
            <a:blip r:embed="rId3">
              <a:alphaModFix/>
            </a:blip>
            <a:stretch>
              <a:fillRect/>
            </a:stretch>
          </p:blipFill>
          <p:spPr>
            <a:xfrm>
              <a:off x="-102404" y="-74225"/>
              <a:ext cx="9246403" cy="6932224"/>
            </a:xfrm>
            <a:prstGeom prst="rect">
              <a:avLst/>
            </a:prstGeom>
            <a:noFill/>
            <a:ln>
              <a:noFill/>
            </a:ln>
          </p:spPr>
        </p:pic>
        <p:sp>
          <p:nvSpPr>
            <p:cNvPr id="494" name="Shape 494"/>
            <p:cNvSpPr txBox="1"/>
            <p:nvPr/>
          </p:nvSpPr>
          <p:spPr>
            <a:xfrm>
              <a:off x="5632050" y="5328275"/>
              <a:ext cx="3180599" cy="1414500"/>
            </a:xfrm>
            <a:prstGeom prst="rect">
              <a:avLst/>
            </a:prstGeom>
            <a:noFill/>
            <a:ln>
              <a:noFill/>
            </a:ln>
          </p:spPr>
          <p:txBody>
            <a:bodyPr lIns="91425" tIns="91425" rIns="91425" bIns="91425" anchor="t" anchorCtr="0">
              <a:noAutofit/>
            </a:bodyPr>
            <a:lstStyle/>
            <a:p>
              <a:pPr lvl="0" rtl="0">
                <a:spcBef>
                  <a:spcPts val="0"/>
                </a:spcBef>
                <a:buNone/>
              </a:pPr>
              <a:r>
                <a:rPr lang="en-GB" sz="1800">
                  <a:solidFill>
                    <a:srgbClr val="C27BA0"/>
                  </a:solidFill>
                </a:rPr>
                <a:t>HoxB1</a:t>
              </a:r>
            </a:p>
            <a:p>
              <a:pPr lvl="0" rtl="0">
                <a:spcBef>
                  <a:spcPts val="0"/>
                </a:spcBef>
                <a:buNone/>
              </a:pPr>
              <a:r>
                <a:rPr lang="en-GB" sz="1800">
                  <a:solidFill>
                    <a:srgbClr val="00FFFF"/>
                  </a:solidFill>
                </a:rPr>
                <a:t>Pbx1</a:t>
              </a:r>
            </a:p>
            <a:p>
              <a:pPr lvl="0" rtl="0">
                <a:spcBef>
                  <a:spcPts val="0"/>
                </a:spcBef>
                <a:buNone/>
              </a:pPr>
              <a:r>
                <a:rPr lang="en-GB" sz="1800">
                  <a:solidFill>
                    <a:srgbClr val="FCE5CD"/>
                  </a:solidFill>
                </a:rPr>
                <a:t>DNA</a:t>
              </a:r>
            </a:p>
            <a:p>
              <a:pPr lvl="0" rtl="0">
                <a:spcBef>
                  <a:spcPts val="0"/>
                </a:spcBef>
                <a:buNone/>
              </a:pPr>
              <a:r>
                <a:rPr lang="en-GB" sz="1800">
                  <a:solidFill>
                    <a:srgbClr val="00FF00"/>
                  </a:solidFill>
                </a:rPr>
                <a:t>Trp </a:t>
              </a:r>
              <a:r>
                <a:rPr lang="en-GB" sz="1800">
                  <a:solidFill>
                    <a:srgbClr val="0000FF"/>
                  </a:solidFill>
                </a:rPr>
                <a:t>Met</a:t>
              </a:r>
            </a:p>
            <a:p>
              <a:pPr lvl="0" rtl="0">
                <a:spcBef>
                  <a:spcPts val="0"/>
                </a:spcBef>
                <a:buNone/>
              </a:pPr>
              <a:r>
                <a:rPr lang="en-GB" sz="1800">
                  <a:solidFill>
                    <a:srgbClr val="FFFF00"/>
                  </a:solidFill>
                </a:rPr>
                <a:t>Hydrophobic region</a:t>
              </a:r>
            </a:p>
          </p:txBody>
        </p:sp>
      </p:gr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solidFill>
                  <a:schemeClr val="dk1"/>
                </a:solidFill>
              </a:rPr>
              <a:t>Homeodomain DNA complexes</a:t>
            </a:r>
          </a:p>
        </p:txBody>
      </p:sp>
      <p:sp>
        <p:nvSpPr>
          <p:cNvPr id="501" name="Shape 501"/>
          <p:cNvSpPr txBox="1">
            <a:spLocks noGrp="1"/>
          </p:cNvSpPr>
          <p:nvPr>
            <p:ph type="body" idx="1"/>
          </p:nvPr>
        </p:nvSpPr>
        <p:spPr>
          <a:xfrm>
            <a:off x="457200" y="1447800"/>
            <a:ext cx="3935400" cy="625199"/>
          </a:xfrm>
          <a:prstGeom prst="rect">
            <a:avLst/>
          </a:prstGeom>
          <a:ln>
            <a:noFill/>
          </a:ln>
        </p:spPr>
        <p:txBody>
          <a:bodyPr lIns="91425" tIns="91425" rIns="91425" bIns="91425" anchor="t" anchorCtr="0">
            <a:noAutofit/>
          </a:bodyPr>
          <a:lstStyle/>
          <a:p>
            <a:pPr marL="0" indent="0" rtl="0">
              <a:lnSpc>
                <a:spcPct val="150000"/>
              </a:lnSpc>
              <a:spcBef>
                <a:spcPts val="0"/>
              </a:spcBef>
              <a:buNone/>
            </a:pPr>
            <a:r>
              <a:rPr lang="en-GB" dirty="0" err="1"/>
              <a:t>Heterodimer</a:t>
            </a:r>
            <a:r>
              <a:rPr lang="en-GB" dirty="0"/>
              <a:t> binding  sequence </a:t>
            </a:r>
          </a:p>
          <a:p>
            <a:pPr marL="457200" indent="-228600" algn="just" rtl="0">
              <a:spcBef>
                <a:spcPts val="0"/>
              </a:spcBef>
              <a:buNone/>
            </a:pPr>
            <a:endParaRPr sz="1800" dirty="0">
              <a:solidFill>
                <a:schemeClr val="dk1"/>
              </a:solidFill>
            </a:endParaRPr>
          </a:p>
          <a:p>
            <a:pPr marL="457200" lvl="0" indent="-228600" algn="just" rtl="0">
              <a:spcBef>
                <a:spcPts val="0"/>
              </a:spcBef>
              <a:buNone/>
            </a:pPr>
            <a:r>
              <a:rPr lang="en-GB" sz="1800" dirty="0">
                <a:solidFill>
                  <a:schemeClr val="dk1"/>
                </a:solidFill>
              </a:rPr>
              <a:t>5’- A T G A T </a:t>
            </a:r>
            <a:r>
              <a:rPr lang="en-GB" sz="1800" dirty="0" err="1">
                <a:solidFill>
                  <a:schemeClr val="dk1"/>
                </a:solidFill>
              </a:rPr>
              <a:t>T</a:t>
            </a:r>
            <a:r>
              <a:rPr lang="en-GB" sz="1800" dirty="0">
                <a:solidFill>
                  <a:schemeClr val="dk1"/>
                </a:solidFill>
              </a:rPr>
              <a:t> G A T C G  - 3’</a:t>
            </a:r>
          </a:p>
          <a:p>
            <a:pPr marL="457200" lvl="0" indent="-228600" algn="just" rtl="0">
              <a:spcBef>
                <a:spcPts val="0"/>
              </a:spcBef>
              <a:buNone/>
            </a:pPr>
            <a:r>
              <a:rPr lang="en-GB" sz="1800" dirty="0">
                <a:solidFill>
                  <a:schemeClr val="dk1"/>
                </a:solidFill>
              </a:rPr>
              <a:t>3’- T </a:t>
            </a:r>
            <a:r>
              <a:rPr lang="en-GB" sz="1800" dirty="0">
                <a:solidFill>
                  <a:srgbClr val="FF0000"/>
                </a:solidFill>
              </a:rPr>
              <a:t>A C T A </a:t>
            </a:r>
            <a:r>
              <a:rPr lang="en-GB" sz="1800" dirty="0" err="1">
                <a:solidFill>
                  <a:srgbClr val="FF0000"/>
                </a:solidFill>
              </a:rPr>
              <a:t>A</a:t>
            </a:r>
            <a:r>
              <a:rPr lang="en-GB" sz="1800" dirty="0">
                <a:solidFill>
                  <a:srgbClr val="FF0000"/>
                </a:solidFill>
              </a:rPr>
              <a:t> C T A</a:t>
            </a:r>
            <a:r>
              <a:rPr lang="en-GB" sz="1800" dirty="0">
                <a:solidFill>
                  <a:schemeClr val="dk1"/>
                </a:solidFill>
              </a:rPr>
              <a:t> G C -  5’</a:t>
            </a:r>
          </a:p>
          <a:p>
            <a:pPr marL="0" lvl="0" indent="0" rtl="0">
              <a:lnSpc>
                <a:spcPct val="150000"/>
              </a:lnSpc>
              <a:spcBef>
                <a:spcPts val="0"/>
              </a:spcBef>
              <a:buNone/>
            </a:pPr>
            <a:endParaRPr dirty="0"/>
          </a:p>
          <a:p>
            <a:pPr marL="0" lvl="0" indent="0" rtl="0">
              <a:lnSpc>
                <a:spcPct val="150000"/>
              </a:lnSpc>
              <a:spcBef>
                <a:spcPts val="0"/>
              </a:spcBef>
              <a:buNone/>
            </a:pPr>
            <a:endParaRPr dirty="0"/>
          </a:p>
        </p:txBody>
      </p:sp>
      <p:pic>
        <p:nvPicPr>
          <p:cNvPr id="502" name="Shape 502"/>
          <p:cNvPicPr preferRelativeResize="0"/>
          <p:nvPr/>
        </p:nvPicPr>
        <p:blipFill rotWithShape="1">
          <a:blip r:embed="rId3">
            <a:alphaModFix/>
          </a:blip>
          <a:srcRect t="8600"/>
          <a:stretch/>
        </p:blipFill>
        <p:spPr>
          <a:xfrm>
            <a:off x="208475" y="3718100"/>
            <a:ext cx="5480199" cy="2738724"/>
          </a:xfrm>
          <a:prstGeom prst="rect">
            <a:avLst/>
          </a:prstGeom>
          <a:noFill/>
          <a:ln>
            <a:noFill/>
          </a:ln>
        </p:spPr>
      </p:pic>
      <p:sp>
        <p:nvSpPr>
          <p:cNvPr id="503" name="Shape 503"/>
          <p:cNvSpPr/>
          <p:nvPr/>
        </p:nvSpPr>
        <p:spPr>
          <a:xfrm>
            <a:off x="2339752" y="2132856"/>
            <a:ext cx="246599" cy="625199"/>
          </a:xfrm>
          <a:prstGeom prst="rect">
            <a:avLst/>
          </a:prstGeom>
          <a:noFill/>
          <a:ln w="19050" cap="flat">
            <a:solidFill>
              <a:srgbClr val="FF99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4" name="Shape 504"/>
          <p:cNvSpPr txBox="1"/>
          <p:nvPr/>
        </p:nvSpPr>
        <p:spPr>
          <a:xfrm>
            <a:off x="5443825" y="2194100"/>
            <a:ext cx="3440100" cy="750899"/>
          </a:xfrm>
          <a:prstGeom prst="rect">
            <a:avLst/>
          </a:prstGeom>
          <a:noFill/>
          <a:ln>
            <a:noFill/>
          </a:ln>
        </p:spPr>
        <p:txBody>
          <a:bodyPr lIns="91425" tIns="91425" rIns="91425" bIns="91425" anchor="t" anchorCtr="0">
            <a:noAutofit/>
          </a:bodyPr>
          <a:lstStyle/>
          <a:p>
            <a:pPr>
              <a:lnSpc>
                <a:spcPct val="150000"/>
              </a:lnSpc>
              <a:spcBef>
                <a:spcPts val="0"/>
              </a:spcBef>
              <a:buNone/>
            </a:pPr>
            <a:r>
              <a:rPr lang="en-GB"/>
              <a:t>Base preference at position 7 of the binding  site. HoxB1 prefers a G. </a:t>
            </a:r>
          </a:p>
        </p:txBody>
      </p:sp>
      <p:sp>
        <p:nvSpPr>
          <p:cNvPr id="505" name="Shape 505"/>
          <p:cNvSpPr txBox="1"/>
          <p:nvPr/>
        </p:nvSpPr>
        <p:spPr>
          <a:xfrm>
            <a:off x="2129125" y="1772816"/>
            <a:ext cx="571500" cy="360900"/>
          </a:xfrm>
          <a:prstGeom prst="rect">
            <a:avLst/>
          </a:prstGeom>
          <a:noFill/>
          <a:ln>
            <a:noFill/>
          </a:ln>
        </p:spPr>
        <p:txBody>
          <a:bodyPr lIns="91425" tIns="91425" rIns="91425" bIns="91425" anchor="t" anchorCtr="0">
            <a:noAutofit/>
          </a:bodyPr>
          <a:lstStyle/>
          <a:p>
            <a:pPr>
              <a:spcBef>
                <a:spcPts val="0"/>
              </a:spcBef>
              <a:buNone/>
            </a:pPr>
            <a:r>
              <a:rPr lang="en-GB" dirty="0"/>
              <a:t>    7</a:t>
            </a:r>
          </a:p>
        </p:txBody>
      </p:sp>
      <p:sp>
        <p:nvSpPr>
          <p:cNvPr id="506" name="Shape 506"/>
          <p:cNvSpPr/>
          <p:nvPr/>
        </p:nvSpPr>
        <p:spPr>
          <a:xfrm>
            <a:off x="4164100" y="2495500"/>
            <a:ext cx="1187700" cy="180599"/>
          </a:xfrm>
          <a:prstGeom prst="lef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7" name="Shape 507"/>
          <p:cNvSpPr txBox="1"/>
          <p:nvPr/>
        </p:nvSpPr>
        <p:spPr>
          <a:xfrm>
            <a:off x="5901025" y="3868250"/>
            <a:ext cx="2935800" cy="1725600"/>
          </a:xfrm>
          <a:prstGeom prst="rect">
            <a:avLst/>
          </a:prstGeom>
          <a:noFill/>
          <a:ln>
            <a:noFill/>
          </a:ln>
        </p:spPr>
        <p:txBody>
          <a:bodyPr lIns="91425" tIns="91425" rIns="91425" bIns="91425" anchor="t" anchorCtr="0">
            <a:noAutofit/>
          </a:bodyPr>
          <a:lstStyle/>
          <a:p>
            <a:pPr>
              <a:lnSpc>
                <a:spcPct val="150000"/>
              </a:lnSpc>
              <a:spcBef>
                <a:spcPts val="0"/>
              </a:spcBef>
              <a:buNone/>
            </a:pPr>
            <a:r>
              <a:rPr lang="en-GB"/>
              <a:t>Greater role in determining the DNA binding site of the heterodimer.  </a:t>
            </a:r>
          </a:p>
        </p:txBody>
      </p:sp>
      <p:sp>
        <p:nvSpPr>
          <p:cNvPr id="508" name="Shape 508"/>
          <p:cNvSpPr/>
          <p:nvPr/>
        </p:nvSpPr>
        <p:spPr>
          <a:xfrm rot="5400000">
            <a:off x="6502850" y="3255499"/>
            <a:ext cx="831299" cy="2103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509" name="Shape 509"/>
          <p:cNvPicPr preferRelativeResize="0"/>
          <p:nvPr/>
        </p:nvPicPr>
        <p:blipFill>
          <a:blip r:embed="rId4">
            <a:alphaModFix/>
          </a:blip>
          <a:stretch>
            <a:fillRect/>
          </a:stretch>
        </p:blipFill>
        <p:spPr>
          <a:xfrm>
            <a:off x="6212703" y="5007111"/>
            <a:ext cx="2312449" cy="1662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solidFill>
                  <a:schemeClr val="dk1"/>
                </a:solidFill>
              </a:rPr>
              <a:t>Homeodomain DNA complexes</a:t>
            </a:r>
          </a:p>
        </p:txBody>
      </p:sp>
      <p:sp>
        <p:nvSpPr>
          <p:cNvPr id="516" name="Shape 516"/>
          <p:cNvSpPr txBox="1">
            <a:spLocks noGrp="1"/>
          </p:cNvSpPr>
          <p:nvPr>
            <p:ph type="body" idx="1"/>
          </p:nvPr>
        </p:nvSpPr>
        <p:spPr>
          <a:xfrm>
            <a:off x="457200" y="1295400"/>
            <a:ext cx="8229600" cy="1174499"/>
          </a:xfrm>
          <a:prstGeom prst="rect">
            <a:avLst/>
          </a:prstGeom>
        </p:spPr>
        <p:txBody>
          <a:bodyPr lIns="91425" tIns="91425" rIns="91425" bIns="91425" anchor="t" anchorCtr="0">
            <a:noAutofit/>
          </a:bodyPr>
          <a:lstStyle/>
          <a:p>
            <a:pPr marL="457200" lvl="0" indent="-317500" rtl="0">
              <a:lnSpc>
                <a:spcPct val="150000"/>
              </a:lnSpc>
              <a:spcBef>
                <a:spcPts val="0"/>
              </a:spcBef>
              <a:buClr>
                <a:schemeClr val="accent1"/>
              </a:buClr>
              <a:buSzPct val="100000"/>
              <a:buFont typeface="Arial"/>
              <a:buChar char="•"/>
            </a:pPr>
            <a:r>
              <a:rPr lang="en-GB">
                <a:solidFill>
                  <a:schemeClr val="dk1"/>
                </a:solidFill>
              </a:rPr>
              <a:t>Each homeodomain forms a set of conserved DNA contacts that have been observed in other Homeodomain - DNA complexes. </a:t>
            </a:r>
          </a:p>
          <a:p>
            <a:pPr marL="914400" lvl="1" indent="-317500">
              <a:lnSpc>
                <a:spcPct val="150000"/>
              </a:lnSpc>
              <a:spcBef>
                <a:spcPts val="0"/>
              </a:spcBef>
              <a:buClr>
                <a:schemeClr val="accent1"/>
              </a:buClr>
              <a:buSzPct val="100000"/>
              <a:buFont typeface="Arial"/>
              <a:buChar char="•"/>
            </a:pPr>
            <a:r>
              <a:rPr lang="en-GB">
                <a:solidFill>
                  <a:schemeClr val="dk1"/>
                </a:solidFill>
              </a:rPr>
              <a:t>Hydrogen bond between Adenine base and Asn.</a:t>
            </a:r>
          </a:p>
        </p:txBody>
      </p:sp>
      <p:grpSp>
        <p:nvGrpSpPr>
          <p:cNvPr id="517" name="Shape 517"/>
          <p:cNvGrpSpPr/>
          <p:nvPr/>
        </p:nvGrpSpPr>
        <p:grpSpPr>
          <a:xfrm>
            <a:off x="72542" y="2657369"/>
            <a:ext cx="4571466" cy="4055253"/>
            <a:chOff x="112799" y="2949300"/>
            <a:chExt cx="4492399" cy="3777600"/>
          </a:xfrm>
        </p:grpSpPr>
        <p:pic>
          <p:nvPicPr>
            <p:cNvPr id="518" name="Shape 518"/>
            <p:cNvPicPr preferRelativeResize="0"/>
            <p:nvPr/>
          </p:nvPicPr>
          <p:blipFill>
            <a:blip r:embed="rId3">
              <a:alphaModFix/>
            </a:blip>
            <a:stretch>
              <a:fillRect/>
            </a:stretch>
          </p:blipFill>
          <p:spPr>
            <a:xfrm>
              <a:off x="112799" y="2949300"/>
              <a:ext cx="4492399" cy="3777600"/>
            </a:xfrm>
            <a:prstGeom prst="rect">
              <a:avLst/>
            </a:prstGeom>
            <a:noFill/>
            <a:ln>
              <a:noFill/>
            </a:ln>
          </p:spPr>
        </p:pic>
        <p:sp>
          <p:nvSpPr>
            <p:cNvPr id="519" name="Shape 519"/>
            <p:cNvSpPr txBox="1"/>
            <p:nvPr/>
          </p:nvSpPr>
          <p:spPr>
            <a:xfrm>
              <a:off x="3429000" y="4320075"/>
              <a:ext cx="1015200" cy="360900"/>
            </a:xfrm>
            <a:prstGeom prst="rect">
              <a:avLst/>
            </a:prstGeom>
            <a:noFill/>
            <a:ln>
              <a:noFill/>
            </a:ln>
          </p:spPr>
          <p:txBody>
            <a:bodyPr lIns="91425" tIns="91425" rIns="91425" bIns="91425" anchor="t" anchorCtr="0">
              <a:noAutofit/>
            </a:bodyPr>
            <a:lstStyle/>
            <a:p>
              <a:pPr>
                <a:spcBef>
                  <a:spcPts val="0"/>
                </a:spcBef>
                <a:buNone/>
              </a:pPr>
              <a:r>
                <a:rPr lang="en-GB">
                  <a:solidFill>
                    <a:srgbClr val="FFFFFF"/>
                  </a:solidFill>
                </a:rPr>
                <a:t>Pbx1</a:t>
              </a:r>
            </a:p>
          </p:txBody>
        </p:sp>
        <p:sp>
          <p:nvSpPr>
            <p:cNvPr id="520" name="Shape 520"/>
            <p:cNvSpPr txBox="1"/>
            <p:nvPr/>
          </p:nvSpPr>
          <p:spPr>
            <a:xfrm>
              <a:off x="2413800" y="4517575"/>
              <a:ext cx="1015200" cy="360900"/>
            </a:xfrm>
            <a:prstGeom prst="rect">
              <a:avLst/>
            </a:prstGeom>
            <a:noFill/>
            <a:ln>
              <a:noFill/>
            </a:ln>
          </p:spPr>
          <p:txBody>
            <a:bodyPr lIns="91425" tIns="91425" rIns="91425" bIns="91425" anchor="t" anchorCtr="0">
              <a:noAutofit/>
            </a:bodyPr>
            <a:lstStyle/>
            <a:p>
              <a:pPr lvl="0" rtl="0">
                <a:spcBef>
                  <a:spcPts val="0"/>
                </a:spcBef>
                <a:buNone/>
              </a:pPr>
              <a:r>
                <a:rPr lang="en-GB" dirty="0" smtClean="0">
                  <a:solidFill>
                    <a:srgbClr val="FFFFFF"/>
                  </a:solidFill>
                </a:rPr>
                <a:t>Asn-286</a:t>
              </a:r>
              <a:endParaRPr lang="en-GB" dirty="0">
                <a:solidFill>
                  <a:srgbClr val="FFFFFF"/>
                </a:solidFill>
              </a:endParaRPr>
            </a:p>
          </p:txBody>
        </p:sp>
        <p:sp>
          <p:nvSpPr>
            <p:cNvPr id="521" name="Shape 521"/>
            <p:cNvSpPr txBox="1"/>
            <p:nvPr/>
          </p:nvSpPr>
          <p:spPr>
            <a:xfrm>
              <a:off x="2515625" y="5944600"/>
              <a:ext cx="1015200" cy="3609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A</a:t>
              </a:r>
            </a:p>
          </p:txBody>
        </p:sp>
      </p:grpSp>
      <p:grpSp>
        <p:nvGrpSpPr>
          <p:cNvPr id="522" name="Shape 522"/>
          <p:cNvGrpSpPr/>
          <p:nvPr/>
        </p:nvGrpSpPr>
        <p:grpSpPr>
          <a:xfrm>
            <a:off x="4694394" y="2642053"/>
            <a:ext cx="4342102" cy="4129862"/>
            <a:chOff x="4760000" y="2809300"/>
            <a:chExt cx="4466724" cy="4099525"/>
          </a:xfrm>
        </p:grpSpPr>
        <p:pic>
          <p:nvPicPr>
            <p:cNvPr id="523" name="Shape 523"/>
            <p:cNvPicPr preferRelativeResize="0"/>
            <p:nvPr/>
          </p:nvPicPr>
          <p:blipFill>
            <a:blip r:embed="rId4">
              <a:alphaModFix/>
            </a:blip>
            <a:stretch>
              <a:fillRect/>
            </a:stretch>
          </p:blipFill>
          <p:spPr>
            <a:xfrm>
              <a:off x="4760000" y="2809300"/>
              <a:ext cx="4466724" cy="4099525"/>
            </a:xfrm>
            <a:prstGeom prst="rect">
              <a:avLst/>
            </a:prstGeom>
            <a:noFill/>
            <a:ln>
              <a:noFill/>
            </a:ln>
          </p:spPr>
        </p:pic>
        <p:sp>
          <p:nvSpPr>
            <p:cNvPr id="524" name="Shape 524"/>
            <p:cNvSpPr txBox="1"/>
            <p:nvPr/>
          </p:nvSpPr>
          <p:spPr>
            <a:xfrm>
              <a:off x="5584519" y="4919237"/>
              <a:ext cx="1033199" cy="387299"/>
            </a:xfrm>
            <a:prstGeom prst="rect">
              <a:avLst/>
            </a:prstGeom>
            <a:noFill/>
            <a:ln>
              <a:noFill/>
            </a:ln>
          </p:spPr>
          <p:txBody>
            <a:bodyPr lIns="91425" tIns="91425" rIns="91425" bIns="91425" anchor="t" anchorCtr="0">
              <a:noAutofit/>
            </a:bodyPr>
            <a:lstStyle/>
            <a:p>
              <a:pPr lvl="0" rtl="0">
                <a:spcBef>
                  <a:spcPts val="0"/>
                </a:spcBef>
                <a:buNone/>
              </a:pPr>
              <a:r>
                <a:rPr lang="en-GB" dirty="0" err="1" smtClean="0">
                  <a:solidFill>
                    <a:srgbClr val="FFFFFF"/>
                  </a:solidFill>
                </a:rPr>
                <a:t>Asn</a:t>
              </a:r>
              <a:endParaRPr lang="en-GB" dirty="0">
                <a:solidFill>
                  <a:srgbClr val="FFFFFF"/>
                </a:solidFill>
              </a:endParaRPr>
            </a:p>
          </p:txBody>
        </p:sp>
        <p:sp>
          <p:nvSpPr>
            <p:cNvPr id="525" name="Shape 525"/>
            <p:cNvSpPr txBox="1"/>
            <p:nvPr/>
          </p:nvSpPr>
          <p:spPr>
            <a:xfrm>
              <a:off x="5584537" y="6521521"/>
              <a:ext cx="1033199" cy="387299"/>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HoxB1</a:t>
              </a:r>
            </a:p>
          </p:txBody>
        </p:sp>
        <p:sp>
          <p:nvSpPr>
            <p:cNvPr id="526" name="Shape 526"/>
            <p:cNvSpPr txBox="1"/>
            <p:nvPr/>
          </p:nvSpPr>
          <p:spPr>
            <a:xfrm>
              <a:off x="6441362" y="3653311"/>
              <a:ext cx="1033199" cy="387299"/>
            </a:xfrm>
            <a:prstGeom prst="rect">
              <a:avLst/>
            </a:prstGeom>
            <a:noFill/>
            <a:ln>
              <a:noFill/>
            </a:ln>
          </p:spPr>
          <p:txBody>
            <a:bodyPr lIns="91425" tIns="91425" rIns="91425" bIns="91425" anchor="t" anchorCtr="0">
              <a:noAutofit/>
            </a:bodyPr>
            <a:lstStyle/>
            <a:p>
              <a:pPr lvl="0" rtl="0">
                <a:spcBef>
                  <a:spcPts val="0"/>
                </a:spcBef>
                <a:buNone/>
              </a:pPr>
              <a:r>
                <a:rPr lang="en-GB">
                  <a:solidFill>
                    <a:srgbClr val="FFFFFF"/>
                  </a:solidFill>
                </a:rPr>
                <a:t>A</a:t>
              </a:r>
            </a:p>
          </p:txBody>
        </p:sp>
      </p:gr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lvl="0" rtl="0">
              <a:spcBef>
                <a:spcPts val="0"/>
              </a:spcBef>
              <a:buNone/>
            </a:pPr>
            <a:r>
              <a:rPr lang="en-GB" sz="3000">
                <a:solidFill>
                  <a:schemeClr val="dk1"/>
                </a:solidFill>
              </a:rPr>
              <a:t>Structural Alignment</a:t>
            </a:r>
          </a:p>
        </p:txBody>
      </p:sp>
      <p:sp>
        <p:nvSpPr>
          <p:cNvPr id="533" name="Shape 533"/>
          <p:cNvSpPr txBox="1">
            <a:spLocks noGrp="1"/>
          </p:cNvSpPr>
          <p:nvPr>
            <p:ph type="body" idx="1"/>
          </p:nvPr>
        </p:nvSpPr>
        <p:spPr>
          <a:xfrm>
            <a:off x="457200" y="1600200"/>
            <a:ext cx="8229600" cy="3783899"/>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marL="0" lvl="0" indent="0" rtl="0">
              <a:spcBef>
                <a:spcPts val="0"/>
              </a:spcBef>
              <a:buNone/>
            </a:pPr>
            <a:endParaRPr>
              <a:solidFill>
                <a:schemeClr val="dk1"/>
              </a:solidFill>
            </a:endParaRPr>
          </a:p>
          <a:p>
            <a:pPr marL="129540" lvl="0" indent="0" rtl="0">
              <a:spcBef>
                <a:spcPts val="0"/>
              </a:spcBef>
              <a:buNone/>
            </a:pPr>
            <a:endParaRPr/>
          </a:p>
        </p:txBody>
      </p:sp>
      <p:pic>
        <p:nvPicPr>
          <p:cNvPr id="534" name="Shape 534"/>
          <p:cNvPicPr preferRelativeResize="0"/>
          <p:nvPr/>
        </p:nvPicPr>
        <p:blipFill rotWithShape="1">
          <a:blip r:embed="rId3">
            <a:alphaModFix/>
          </a:blip>
          <a:srcRect l="833"/>
          <a:stretch/>
        </p:blipFill>
        <p:spPr>
          <a:xfrm>
            <a:off x="355950" y="2270325"/>
            <a:ext cx="8683699" cy="2599175"/>
          </a:xfrm>
          <a:prstGeom prst="rect">
            <a:avLst/>
          </a:prstGeom>
          <a:noFill/>
          <a:ln>
            <a:noFill/>
          </a:ln>
        </p:spPr>
      </p:pic>
      <p:sp>
        <p:nvSpPr>
          <p:cNvPr id="535" name="Shape 535"/>
          <p:cNvSpPr/>
          <p:nvPr/>
        </p:nvSpPr>
        <p:spPr>
          <a:xfrm>
            <a:off x="1702650" y="3586050"/>
            <a:ext cx="150899" cy="9050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36" name="Shape 536"/>
          <p:cNvSpPr txBox="1"/>
          <p:nvPr/>
        </p:nvSpPr>
        <p:spPr>
          <a:xfrm>
            <a:off x="389700" y="4764150"/>
            <a:ext cx="8364599" cy="480900"/>
          </a:xfrm>
          <a:prstGeom prst="rect">
            <a:avLst/>
          </a:prstGeom>
          <a:noFill/>
          <a:ln>
            <a:noFill/>
          </a:ln>
        </p:spPr>
        <p:txBody>
          <a:bodyPr lIns="91425" tIns="91425" rIns="91425" bIns="91425" anchor="t" anchorCtr="0">
            <a:noAutofit/>
          </a:bodyPr>
          <a:lstStyle/>
          <a:p>
            <a:pPr lvl="0" rtl="0">
              <a:spcBef>
                <a:spcPts val="0"/>
              </a:spcBef>
              <a:buNone/>
            </a:pPr>
            <a:r>
              <a:rPr lang="en-GB">
                <a:solidFill>
                  <a:srgbClr val="FF0000"/>
                </a:solidFill>
              </a:rPr>
              <a:t>Asn (N) is a conserved DNA contact between Homeodomain - DNA complexes</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404665"/>
            <a:ext cx="8435280" cy="936104"/>
          </a:xfrm>
          <a:prstGeom prst="rect">
            <a:avLst/>
          </a:prstGeom>
        </p:spPr>
        <p:txBody>
          <a:bodyPr lIns="91425" tIns="91425" rIns="91425" bIns="91425" anchor="ctr" anchorCtr="0">
            <a:noAutofit/>
          </a:bodyPr>
          <a:lstStyle/>
          <a:p>
            <a:pPr>
              <a:spcBef>
                <a:spcPts val="0"/>
              </a:spcBef>
              <a:buNone/>
            </a:pPr>
            <a:r>
              <a:rPr lang="en-GB" sz="3000" dirty="0">
                <a:solidFill>
                  <a:schemeClr val="dk1"/>
                </a:solidFill>
              </a:rPr>
              <a:t>DNA contacts formed by Pbx1: Hydrogen bonds</a:t>
            </a:r>
          </a:p>
        </p:txBody>
      </p:sp>
      <p:grpSp>
        <p:nvGrpSpPr>
          <p:cNvPr id="543" name="Shape 543"/>
          <p:cNvGrpSpPr/>
          <p:nvPr/>
        </p:nvGrpSpPr>
        <p:grpSpPr>
          <a:xfrm>
            <a:off x="1" y="1196752"/>
            <a:ext cx="9144000" cy="5661247"/>
            <a:chOff x="128587" y="1416677"/>
            <a:chExt cx="8886825" cy="5333999"/>
          </a:xfrm>
        </p:grpSpPr>
        <p:pic>
          <p:nvPicPr>
            <p:cNvPr id="544" name="Shape 544"/>
            <p:cNvPicPr preferRelativeResize="0"/>
            <p:nvPr/>
          </p:nvPicPr>
          <p:blipFill>
            <a:blip r:embed="rId3">
              <a:alphaModFix/>
            </a:blip>
            <a:stretch>
              <a:fillRect/>
            </a:stretch>
          </p:blipFill>
          <p:spPr>
            <a:xfrm>
              <a:off x="128587" y="1416677"/>
              <a:ext cx="8886825" cy="5333999"/>
            </a:xfrm>
            <a:prstGeom prst="rect">
              <a:avLst/>
            </a:prstGeom>
            <a:noFill/>
            <a:ln>
              <a:noFill/>
            </a:ln>
          </p:spPr>
        </p:pic>
        <p:sp>
          <p:nvSpPr>
            <p:cNvPr id="545" name="Shape 545"/>
            <p:cNvSpPr txBox="1"/>
            <p:nvPr/>
          </p:nvSpPr>
          <p:spPr>
            <a:xfrm>
              <a:off x="4436825" y="3995525"/>
              <a:ext cx="990000" cy="453299"/>
            </a:xfrm>
            <a:prstGeom prst="rect">
              <a:avLst/>
            </a:prstGeom>
            <a:noFill/>
            <a:ln>
              <a:noFill/>
            </a:ln>
          </p:spPr>
          <p:txBody>
            <a:bodyPr lIns="91425" tIns="91425" rIns="91425" bIns="91425" anchor="t" anchorCtr="0">
              <a:noAutofit/>
            </a:bodyPr>
            <a:lstStyle/>
            <a:p>
              <a:pPr>
                <a:spcBef>
                  <a:spcPts val="0"/>
                </a:spcBef>
                <a:buNone/>
              </a:pPr>
              <a:r>
                <a:rPr lang="en-GB" b="1">
                  <a:solidFill>
                    <a:srgbClr val="F3F3F3"/>
                  </a:solidFill>
                </a:rPr>
                <a:t>ASN</a:t>
              </a:r>
            </a:p>
          </p:txBody>
        </p:sp>
        <p:sp>
          <p:nvSpPr>
            <p:cNvPr id="546" name="Shape 546"/>
            <p:cNvSpPr txBox="1"/>
            <p:nvPr/>
          </p:nvSpPr>
          <p:spPr>
            <a:xfrm>
              <a:off x="1452425" y="3995525"/>
              <a:ext cx="718199" cy="453299"/>
            </a:xfrm>
            <a:prstGeom prst="rect">
              <a:avLst/>
            </a:prstGeom>
            <a:noFill/>
            <a:ln>
              <a:noFill/>
            </a:ln>
          </p:spPr>
          <p:txBody>
            <a:bodyPr lIns="91425" tIns="91425" rIns="91425" bIns="91425" anchor="t" anchorCtr="0">
              <a:noAutofit/>
            </a:bodyPr>
            <a:lstStyle/>
            <a:p>
              <a:pPr lvl="0" rtl="0">
                <a:spcBef>
                  <a:spcPts val="0"/>
                </a:spcBef>
                <a:buNone/>
              </a:pPr>
              <a:r>
                <a:rPr lang="en-GB" b="1">
                  <a:solidFill>
                    <a:srgbClr val="F3F3F3"/>
                  </a:solidFill>
                </a:rPr>
                <a:t>ARG</a:t>
              </a:r>
            </a:p>
          </p:txBody>
        </p:sp>
      </p:gr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18864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Classification DNA binding motifs</a:t>
            </a:r>
          </a:p>
        </p:txBody>
      </p:sp>
      <p:sp>
        <p:nvSpPr>
          <p:cNvPr id="127" name="Shape 127"/>
          <p:cNvSpPr txBox="1"/>
          <p:nvPr/>
        </p:nvSpPr>
        <p:spPr>
          <a:xfrm>
            <a:off x="6012160" y="6412275"/>
            <a:ext cx="3140274" cy="521999"/>
          </a:xfrm>
          <a:prstGeom prst="rect">
            <a:avLst/>
          </a:prstGeom>
          <a:noFill/>
          <a:ln>
            <a:noFill/>
          </a:ln>
        </p:spPr>
        <p:txBody>
          <a:bodyPr lIns="91425" tIns="91425" rIns="91425" bIns="91425" anchor="t" anchorCtr="0">
            <a:noAutofit/>
          </a:bodyPr>
          <a:lstStyle/>
          <a:p>
            <a:pPr>
              <a:spcBef>
                <a:spcPts val="0"/>
              </a:spcBef>
              <a:buNone/>
            </a:pPr>
            <a:r>
              <a:rPr lang="en-GB" sz="1100" b="1" i="1" dirty="0">
                <a:solidFill>
                  <a:schemeClr val="dk1"/>
                </a:solidFill>
              </a:rPr>
              <a:t>Principles of Cell Biology </a:t>
            </a:r>
            <a:r>
              <a:rPr lang="en-GB" sz="1100" dirty="0">
                <a:solidFill>
                  <a:schemeClr val="dk1"/>
                </a:solidFill>
              </a:rPr>
              <a:t>Brian E. </a:t>
            </a:r>
            <a:r>
              <a:rPr lang="en-GB" sz="1100" dirty="0" err="1">
                <a:solidFill>
                  <a:schemeClr val="dk1"/>
                </a:solidFill>
              </a:rPr>
              <a:t>Staveley's</a:t>
            </a:r>
            <a:r>
              <a:rPr lang="en-GB" sz="1100" dirty="0">
                <a:solidFill>
                  <a:schemeClr val="dk1"/>
                </a:solidFill>
              </a:rPr>
              <a:t>. </a:t>
            </a:r>
          </a:p>
        </p:txBody>
      </p:sp>
      <p:pic>
        <p:nvPicPr>
          <p:cNvPr id="128" name="Shape 128"/>
          <p:cNvPicPr preferRelativeResize="0">
            <a:picLocks noGrp="1"/>
          </p:cNvPicPr>
          <p:nvPr>
            <p:ph type="body" idx="1"/>
          </p:nvPr>
        </p:nvPicPr>
        <p:blipFill rotWithShape="1">
          <a:blip r:embed="rId3">
            <a:alphaModFix/>
          </a:blip>
          <a:srcRect l="-30000" r="-30000"/>
          <a:stretch/>
        </p:blipFill>
        <p:spPr>
          <a:xfrm>
            <a:off x="-739575" y="980728"/>
            <a:ext cx="9282299" cy="5500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116632"/>
            <a:ext cx="8229600" cy="990599"/>
          </a:xfrm>
          <a:prstGeom prst="rect">
            <a:avLst/>
          </a:prstGeom>
        </p:spPr>
        <p:txBody>
          <a:bodyPr lIns="91425" tIns="91425" rIns="91425" bIns="91425" anchor="ctr" anchorCtr="0">
            <a:noAutofit/>
          </a:bodyPr>
          <a:lstStyle/>
          <a:p>
            <a:pPr>
              <a:spcBef>
                <a:spcPts val="0"/>
              </a:spcBef>
              <a:buNone/>
            </a:pPr>
            <a:r>
              <a:rPr lang="en-GB" sz="3000" dirty="0">
                <a:solidFill>
                  <a:schemeClr val="dk1"/>
                </a:solidFill>
              </a:rPr>
              <a:t>DNA contacts formed by HoxB1</a:t>
            </a:r>
          </a:p>
        </p:txBody>
      </p:sp>
      <p:pic>
        <p:nvPicPr>
          <p:cNvPr id="560" name="Shape 560"/>
          <p:cNvPicPr preferRelativeResize="0"/>
          <p:nvPr/>
        </p:nvPicPr>
        <p:blipFill rotWithShape="1">
          <a:blip r:embed="rId3">
            <a:alphaModFix/>
          </a:blip>
          <a:srcRect l="10386" t="7562" r="6120" b="-9"/>
          <a:stretch/>
        </p:blipFill>
        <p:spPr>
          <a:xfrm>
            <a:off x="1248605" y="908720"/>
            <a:ext cx="6131707" cy="589690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Zinc finger</a:t>
            </a:r>
          </a:p>
        </p:txBody>
      </p:sp>
      <p:pic>
        <p:nvPicPr>
          <p:cNvPr id="567" name="Shape 567"/>
          <p:cNvPicPr preferRelativeResize="0"/>
          <p:nvPr/>
        </p:nvPicPr>
        <p:blipFill rotWithShape="1">
          <a:blip r:embed="rId3">
            <a:alphaModFix/>
          </a:blip>
          <a:srcRect/>
          <a:stretch/>
        </p:blipFill>
        <p:spPr>
          <a:xfrm>
            <a:off x="5164180" y="3016685"/>
            <a:ext cx="3748800" cy="2068499"/>
          </a:xfrm>
          <a:prstGeom prst="rect">
            <a:avLst/>
          </a:prstGeom>
          <a:noFill/>
          <a:ln>
            <a:noFill/>
          </a:ln>
        </p:spPr>
      </p:pic>
      <p:sp>
        <p:nvSpPr>
          <p:cNvPr id="568" name="Shape 568"/>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l" rtl="0">
              <a:lnSpc>
                <a:spcPct val="140000"/>
              </a:lnSpc>
              <a:spcBef>
                <a:spcPts val="0"/>
              </a:spcBef>
              <a:buClr>
                <a:schemeClr val="accent1"/>
              </a:buClr>
              <a:buSzPct val="85000"/>
              <a:buFont typeface="Arial"/>
              <a:buChar char="•"/>
            </a:pPr>
            <a:r>
              <a:rPr lang="en-GB" sz="2400" b="0" i="0" u="none" strike="noStrike" cap="none" baseline="0" dirty="0">
                <a:solidFill>
                  <a:schemeClr val="dk1"/>
                </a:solidFill>
                <a:latin typeface="Arial"/>
                <a:ea typeface="Arial"/>
                <a:cs typeface="Arial"/>
                <a:sym typeface="Arial"/>
              </a:rPr>
              <a:t>Small protein domains. Zinc plays a structural role. </a:t>
            </a:r>
          </a:p>
          <a:p>
            <a:pPr marL="182880" marR="0" lvl="0" indent="-182880" algn="l" rtl="0">
              <a:lnSpc>
                <a:spcPct val="140000"/>
              </a:lnSpc>
              <a:spcBef>
                <a:spcPts val="480"/>
              </a:spcBef>
              <a:buClr>
                <a:schemeClr val="accent1"/>
              </a:buClr>
              <a:buSzPct val="85000"/>
              <a:buFont typeface="Arial"/>
              <a:buChar char="•"/>
            </a:pPr>
            <a:r>
              <a:rPr lang="en-GB" sz="2400" b="0" i="0" u="none" strike="noStrike" cap="none" baseline="0" dirty="0">
                <a:solidFill>
                  <a:schemeClr val="dk1"/>
                </a:solidFill>
                <a:latin typeface="Arial"/>
                <a:ea typeface="Arial"/>
                <a:cs typeface="Arial"/>
                <a:sym typeface="Arial"/>
              </a:rPr>
              <a:t>Structurally diverse: present among proteins that perform a broad range of functions. </a:t>
            </a:r>
          </a:p>
          <a:p>
            <a:pPr marL="182880" marR="0" lvl="0" indent="-53339" algn="l" rtl="0">
              <a:lnSpc>
                <a:spcPct val="140000"/>
              </a:lnSpc>
              <a:spcBef>
                <a:spcPts val="480"/>
              </a:spcBef>
              <a:buClr>
                <a:schemeClr val="accent1"/>
              </a:buClr>
              <a:buFont typeface="Arial"/>
              <a:buNone/>
            </a:pPr>
            <a:endParaRPr sz="2400" b="0" i="0" u="none" strike="noStrike" cap="none" baseline="0" dirty="0">
              <a:solidFill>
                <a:schemeClr val="dk1"/>
              </a:solidFill>
              <a:latin typeface="Arial"/>
              <a:ea typeface="Arial"/>
              <a:cs typeface="Arial"/>
              <a:sym typeface="Arial"/>
            </a:endParaRPr>
          </a:p>
          <a:p>
            <a:pPr marL="182880" marR="0" lvl="0" indent="-182880" algn="l" rtl="0">
              <a:lnSpc>
                <a:spcPct val="140000"/>
              </a:lnSpc>
              <a:spcBef>
                <a:spcPts val="480"/>
              </a:spcBef>
              <a:buClr>
                <a:schemeClr val="accent1"/>
              </a:buClr>
              <a:buSzPct val="85000"/>
              <a:buFont typeface="Arial"/>
              <a:buChar char="•"/>
            </a:pPr>
            <a:r>
              <a:rPr lang="en-GB" sz="2400" b="0" i="0" u="none" strike="noStrike" cap="none" baseline="0" dirty="0">
                <a:solidFill>
                  <a:schemeClr val="dk1"/>
                </a:solidFill>
                <a:latin typeface="Arial"/>
                <a:ea typeface="Arial"/>
                <a:cs typeface="Arial"/>
                <a:sym typeface="Arial"/>
              </a:rPr>
              <a:t>Classical zinc finger: Cys</a:t>
            </a:r>
            <a:r>
              <a:rPr lang="en-GB" sz="2400" b="0" i="0" u="none" strike="noStrike" cap="none" baseline="-25000" dirty="0">
                <a:solidFill>
                  <a:schemeClr val="dk1"/>
                </a:solidFill>
                <a:latin typeface="Arial"/>
                <a:ea typeface="Arial"/>
                <a:cs typeface="Arial"/>
                <a:sym typeface="Arial"/>
              </a:rPr>
              <a:t>2</a:t>
            </a:r>
            <a:r>
              <a:rPr lang="en-GB" sz="2400" b="0" i="0" u="none" strike="noStrike" cap="none" baseline="0" dirty="0">
                <a:solidFill>
                  <a:schemeClr val="dk1"/>
                </a:solidFill>
                <a:latin typeface="Arial"/>
                <a:ea typeface="Arial"/>
                <a:cs typeface="Arial"/>
                <a:sym typeface="Arial"/>
              </a:rPr>
              <a:t>His</a:t>
            </a:r>
            <a:r>
              <a:rPr lang="en-GB" sz="2400" b="0" i="0" u="none" strike="noStrike" cap="none" baseline="-25000" dirty="0">
                <a:solidFill>
                  <a:schemeClr val="dk1"/>
                </a:solidFill>
                <a:latin typeface="Arial"/>
                <a:ea typeface="Arial"/>
                <a:cs typeface="Arial"/>
                <a:sym typeface="Arial"/>
              </a:rPr>
              <a:t>2 </a:t>
            </a:r>
          </a:p>
          <a:p>
            <a:pPr marL="457200" marR="0" lvl="1" indent="-190500" algn="l" rtl="0">
              <a:lnSpc>
                <a:spcPct val="140000"/>
              </a:lnSpc>
              <a:spcBef>
                <a:spcPts val="400"/>
              </a:spcBef>
              <a:buClr>
                <a:schemeClr val="accent1"/>
              </a:buClr>
              <a:buSzPct val="85000"/>
              <a:buFont typeface="Arial"/>
              <a:buChar char="•"/>
            </a:pPr>
            <a:r>
              <a:rPr lang="en-GB" sz="2000" b="0" i="0" u="none" strike="noStrike" cap="none" baseline="0" dirty="0">
                <a:solidFill>
                  <a:schemeClr val="dk1"/>
                </a:solidFill>
                <a:latin typeface="Arial"/>
                <a:ea typeface="Arial"/>
                <a:cs typeface="Arial"/>
                <a:sym typeface="Arial"/>
              </a:rPr>
              <a:t>Very abundant in eukaryotic genomes. </a:t>
            </a:r>
          </a:p>
          <a:p>
            <a:pPr marL="457200" marR="0" lvl="1" indent="-190500" algn="l" rtl="0">
              <a:lnSpc>
                <a:spcPct val="140000"/>
              </a:lnSpc>
              <a:spcBef>
                <a:spcPts val="400"/>
              </a:spcBef>
              <a:buClr>
                <a:schemeClr val="accent1"/>
              </a:buClr>
              <a:buSzPct val="85000"/>
              <a:buFont typeface="Arial"/>
              <a:buChar char="•"/>
            </a:pPr>
            <a:r>
              <a:rPr lang="en-GB" sz="2000" b="0" i="0" u="none" strike="noStrike" cap="none" baseline="0" dirty="0">
                <a:solidFill>
                  <a:schemeClr val="dk1"/>
                </a:solidFill>
                <a:latin typeface="Arial"/>
                <a:ea typeface="Arial"/>
                <a:cs typeface="Arial"/>
                <a:sym typeface="Arial"/>
              </a:rPr>
              <a:t>ββα </a:t>
            </a:r>
            <a:r>
              <a:rPr lang="en-GB" sz="2000" b="0" i="0" u="none" strike="noStrike" cap="none" baseline="0" dirty="0" smtClean="0">
                <a:solidFill>
                  <a:schemeClr val="dk1"/>
                </a:solidFill>
                <a:latin typeface="Arial"/>
                <a:ea typeface="Arial"/>
                <a:cs typeface="Arial"/>
                <a:sym typeface="Arial"/>
              </a:rPr>
              <a:t>framework</a:t>
            </a:r>
            <a:endParaRPr lang="en-GB" sz="2000" b="0" i="0" u="none" strike="noStrike" cap="none" baseline="0" dirty="0">
              <a:solidFill>
                <a:schemeClr val="dk1"/>
              </a:solidFill>
              <a:latin typeface="Arial"/>
              <a:ea typeface="Arial"/>
              <a:cs typeface="Arial"/>
              <a:sym typeface="Arial"/>
            </a:endParaRPr>
          </a:p>
        </p:txBody>
      </p:sp>
      <p:sp>
        <p:nvSpPr>
          <p:cNvPr id="569" name="Shape 569"/>
          <p:cNvSpPr txBox="1"/>
          <p:nvPr/>
        </p:nvSpPr>
        <p:spPr>
          <a:xfrm>
            <a:off x="5254025" y="5201048"/>
            <a:ext cx="3979200" cy="460200"/>
          </a:xfrm>
          <a:prstGeom prst="rect">
            <a:avLst/>
          </a:prstGeom>
          <a:noFill/>
          <a:ln>
            <a:noFill/>
          </a:ln>
        </p:spPr>
        <p:txBody>
          <a:bodyPr lIns="91425" tIns="91425" rIns="91425" bIns="91425" anchor="t" anchorCtr="0">
            <a:noAutofit/>
          </a:bodyPr>
          <a:lstStyle/>
          <a:p>
            <a:pPr lvl="0" rtl="0">
              <a:spcBef>
                <a:spcPts val="0"/>
              </a:spcBef>
              <a:buNone/>
            </a:pPr>
            <a:r>
              <a:rPr lang="en-GB" sz="900" dirty="0" err="1">
                <a:solidFill>
                  <a:schemeClr val="dk1"/>
                </a:solidFill>
              </a:rPr>
              <a:t>Alberts</a:t>
            </a:r>
            <a:r>
              <a:rPr lang="en-GB" sz="900" dirty="0">
                <a:solidFill>
                  <a:schemeClr val="dk1"/>
                </a:solidFill>
              </a:rPr>
              <a:t> B, Johnson  A, Lewis J, et al. Molecular  Biology of the Cell. 4th ed. New York: Garland Science; 2002.</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SCOP classification</a:t>
            </a:r>
          </a:p>
        </p:txBody>
      </p:sp>
      <p:graphicFrame>
        <p:nvGraphicFramePr>
          <p:cNvPr id="575" name="Shape 575"/>
          <p:cNvGraphicFramePr/>
          <p:nvPr/>
        </p:nvGraphicFramePr>
        <p:xfrm>
          <a:off x="861875" y="2492896"/>
          <a:ext cx="7239000" cy="2346840"/>
        </p:xfrm>
        <a:graphic>
          <a:graphicData uri="http://schemas.openxmlformats.org/drawingml/2006/table">
            <a:tbl>
              <a:tblPr>
                <a:tableStyleId>{3C2FFA5D-87B4-456A-9821-1D502468CF0F}</a:tableStyleId>
              </a:tblPr>
              <a:tblGrid>
                <a:gridCol w="3619500"/>
                <a:gridCol w="3619500"/>
              </a:tblGrid>
              <a:tr h="381000">
                <a:tc>
                  <a:txBody>
                    <a:bodyPr/>
                    <a:lstStyle/>
                    <a:p>
                      <a:pPr>
                        <a:spcBef>
                          <a:spcPts val="0"/>
                        </a:spcBef>
                        <a:buNone/>
                      </a:pPr>
                      <a:r>
                        <a:rPr lang="en-GB" b="1" dirty="0"/>
                        <a:t>Class</a:t>
                      </a:r>
                    </a:p>
                  </a:txBody>
                  <a:tcPr marL="91425" marR="91425" marT="91425" marB="91425"/>
                </a:tc>
                <a:tc>
                  <a:txBody>
                    <a:bodyPr/>
                    <a:lstStyle/>
                    <a:p>
                      <a:pPr rtl="0">
                        <a:spcBef>
                          <a:spcPts val="0"/>
                        </a:spcBef>
                        <a:buNone/>
                      </a:pPr>
                      <a:r>
                        <a:rPr lang="en-GB" dirty="0"/>
                        <a:t>Small proteins</a:t>
                      </a:r>
                    </a:p>
                    <a:p>
                      <a:pPr>
                        <a:spcBef>
                          <a:spcPts val="0"/>
                        </a:spcBef>
                        <a:buNone/>
                      </a:pPr>
                      <a:r>
                        <a:rPr lang="en-GB" sz="1000" dirty="0"/>
                        <a:t>usually dominated by metal </a:t>
                      </a:r>
                      <a:r>
                        <a:rPr lang="en-GB" sz="1000" dirty="0" err="1"/>
                        <a:t>ligand</a:t>
                      </a:r>
                      <a:r>
                        <a:rPr lang="en-GB" sz="1000" dirty="0"/>
                        <a:t>, </a:t>
                      </a:r>
                      <a:r>
                        <a:rPr lang="en-GB" sz="1000" dirty="0" err="1"/>
                        <a:t>heme</a:t>
                      </a:r>
                      <a:r>
                        <a:rPr lang="en-GB" sz="1000" dirty="0"/>
                        <a:t>, and/or disulfide bridges</a:t>
                      </a:r>
                    </a:p>
                  </a:txBody>
                  <a:tcPr marL="91425" marR="91425" marT="91425" marB="91425"/>
                </a:tc>
              </a:tr>
              <a:tr h="381000">
                <a:tc>
                  <a:txBody>
                    <a:bodyPr/>
                    <a:lstStyle/>
                    <a:p>
                      <a:pPr>
                        <a:spcBef>
                          <a:spcPts val="0"/>
                        </a:spcBef>
                        <a:buNone/>
                      </a:pPr>
                      <a:r>
                        <a:rPr lang="en-GB" b="1" dirty="0"/>
                        <a:t>Fold</a:t>
                      </a:r>
                    </a:p>
                  </a:txBody>
                  <a:tcPr marL="91425" marR="91425" marT="91425" marB="91425"/>
                </a:tc>
                <a:tc>
                  <a:txBody>
                    <a:bodyPr/>
                    <a:lstStyle/>
                    <a:p>
                      <a:pPr rtl="0">
                        <a:spcBef>
                          <a:spcPts val="0"/>
                        </a:spcBef>
                        <a:buNone/>
                      </a:pPr>
                      <a:r>
                        <a:rPr lang="en-GB" dirty="0"/>
                        <a:t>beta-beta-alpha zinc fingers</a:t>
                      </a:r>
                    </a:p>
                    <a:p>
                      <a:pPr>
                        <a:spcBef>
                          <a:spcPts val="0"/>
                        </a:spcBef>
                        <a:buNone/>
                      </a:pPr>
                      <a:r>
                        <a:rPr lang="en-GB" sz="1000" dirty="0"/>
                        <a:t>simple fold, N-terminal beta-hairpin C-terminal alpha-helical region; each part provides two zinc-coordinating residues with the observed sequences including C2H2,C2HC, CHHC</a:t>
                      </a:r>
                    </a:p>
                  </a:txBody>
                  <a:tcPr marL="91425" marR="91425" marT="91425" marB="91425"/>
                </a:tc>
              </a:tr>
              <a:tr h="381000">
                <a:tc>
                  <a:txBody>
                    <a:bodyPr/>
                    <a:lstStyle/>
                    <a:p>
                      <a:pPr>
                        <a:spcBef>
                          <a:spcPts val="0"/>
                        </a:spcBef>
                        <a:buNone/>
                      </a:pPr>
                      <a:r>
                        <a:rPr lang="en-GB" b="1" dirty="0" err="1"/>
                        <a:t>Superfamily</a:t>
                      </a:r>
                      <a:endParaRPr lang="en-GB" b="1" dirty="0"/>
                    </a:p>
                  </a:txBody>
                  <a:tcPr marL="91425" marR="91425" marT="91425" marB="91425"/>
                </a:tc>
                <a:tc>
                  <a:txBody>
                    <a:bodyPr/>
                    <a:lstStyle/>
                    <a:p>
                      <a:pPr>
                        <a:spcBef>
                          <a:spcPts val="0"/>
                        </a:spcBef>
                        <a:buNone/>
                      </a:pPr>
                      <a:r>
                        <a:rPr lang="en-GB"/>
                        <a:t>beta-beta-alpha zinc fingers</a:t>
                      </a:r>
                      <a:endParaRPr lang="en-GB">
                        <a:solidFill>
                          <a:schemeClr val="dk1"/>
                        </a:solidFill>
                      </a:endParaRPr>
                    </a:p>
                  </a:txBody>
                  <a:tcPr marL="91425" marR="91425" marT="91425" marB="91425"/>
                </a:tc>
              </a:tr>
              <a:tr h="381000">
                <a:tc>
                  <a:txBody>
                    <a:bodyPr/>
                    <a:lstStyle/>
                    <a:p>
                      <a:pPr>
                        <a:spcBef>
                          <a:spcPts val="0"/>
                        </a:spcBef>
                        <a:buNone/>
                      </a:pPr>
                      <a:r>
                        <a:rPr lang="en-GB" b="1" dirty="0"/>
                        <a:t>Family</a:t>
                      </a:r>
                    </a:p>
                  </a:txBody>
                  <a:tcPr marL="91425" marR="91425" marT="91425" marB="91425"/>
                </a:tc>
                <a:tc>
                  <a:txBody>
                    <a:bodyPr/>
                    <a:lstStyle/>
                    <a:p>
                      <a:pPr>
                        <a:spcBef>
                          <a:spcPts val="0"/>
                        </a:spcBef>
                        <a:buNone/>
                      </a:pPr>
                      <a:r>
                        <a:rPr lang="en-GB" dirty="0"/>
                        <a:t>Classic zinc finger, C2H2</a:t>
                      </a:r>
                    </a:p>
                  </a:txBody>
                  <a:tcPr marL="91425" marR="91425" marT="91425" marB="91425"/>
                </a:tc>
              </a:tr>
            </a:tbl>
          </a:graphicData>
        </a:graphic>
      </p:graphicFrame>
      <p:pic>
        <p:nvPicPr>
          <p:cNvPr id="4" name="Picture 2" descr="http://scop.mrc-lmb.cam.ac.uk/scop/I/scop_logo_small.gif"/>
          <p:cNvPicPr>
            <a:picLocks noChangeAspect="1" noChangeArrowheads="1"/>
          </p:cNvPicPr>
          <p:nvPr/>
        </p:nvPicPr>
        <p:blipFill>
          <a:blip r:embed="rId3"/>
          <a:srcRect/>
          <a:stretch>
            <a:fillRect/>
          </a:stretch>
        </p:blipFill>
        <p:spPr bwMode="auto">
          <a:xfrm>
            <a:off x="5580112" y="770781"/>
            <a:ext cx="3095625" cy="1362075"/>
          </a:xfrm>
          <a:prstGeom prst="rect">
            <a:avLst/>
          </a:prstGeom>
          <a:noFill/>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Multiple Sequence Alignment (hmmalign) </a:t>
            </a:r>
          </a:p>
        </p:txBody>
      </p:sp>
      <p:pic>
        <p:nvPicPr>
          <p:cNvPr id="582" name="Shape 582"/>
          <p:cNvPicPr preferRelativeResize="0"/>
          <p:nvPr/>
        </p:nvPicPr>
        <p:blipFill>
          <a:blip r:embed="rId3">
            <a:alphaModFix/>
          </a:blip>
          <a:stretch>
            <a:fillRect/>
          </a:stretch>
        </p:blipFill>
        <p:spPr>
          <a:xfrm>
            <a:off x="433651" y="1706875"/>
            <a:ext cx="8096000" cy="3288025"/>
          </a:xfrm>
          <a:prstGeom prst="rect">
            <a:avLst/>
          </a:prstGeom>
          <a:noFill/>
          <a:ln>
            <a:noFill/>
          </a:ln>
        </p:spPr>
      </p:pic>
      <p:sp>
        <p:nvSpPr>
          <p:cNvPr id="583" name="Shape 583"/>
          <p:cNvSpPr/>
          <p:nvPr/>
        </p:nvSpPr>
        <p:spPr>
          <a:xfrm>
            <a:off x="3417575" y="27546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4" name="Shape 584"/>
          <p:cNvSpPr/>
          <p:nvPr/>
        </p:nvSpPr>
        <p:spPr>
          <a:xfrm>
            <a:off x="3893825" y="27546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5" name="Shape 585"/>
          <p:cNvSpPr/>
          <p:nvPr/>
        </p:nvSpPr>
        <p:spPr>
          <a:xfrm>
            <a:off x="5093975" y="27546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6" name="Shape 586"/>
          <p:cNvSpPr/>
          <p:nvPr/>
        </p:nvSpPr>
        <p:spPr>
          <a:xfrm>
            <a:off x="5474975" y="27546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7" name="Shape 587"/>
          <p:cNvSpPr/>
          <p:nvPr/>
        </p:nvSpPr>
        <p:spPr>
          <a:xfrm>
            <a:off x="4255775" y="27546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8" name="Shape 588"/>
          <p:cNvSpPr/>
          <p:nvPr/>
        </p:nvSpPr>
        <p:spPr>
          <a:xfrm>
            <a:off x="3233425" y="27546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9" name="Shape 589"/>
          <p:cNvSpPr/>
          <p:nvPr/>
        </p:nvSpPr>
        <p:spPr>
          <a:xfrm>
            <a:off x="4805750" y="2754650"/>
            <a:ext cx="110400" cy="814499"/>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0" name="Shape 590"/>
          <p:cNvSpPr txBox="1"/>
          <p:nvPr/>
        </p:nvSpPr>
        <p:spPr>
          <a:xfrm>
            <a:off x="4158650" y="5804075"/>
            <a:ext cx="4371000" cy="452100"/>
          </a:xfrm>
          <a:prstGeom prst="rect">
            <a:avLst/>
          </a:prstGeom>
          <a:noFill/>
          <a:ln>
            <a:noFill/>
          </a:ln>
        </p:spPr>
        <p:txBody>
          <a:bodyPr lIns="91425" tIns="91425" rIns="91425" bIns="91425" anchor="t" anchorCtr="0">
            <a:noAutofit/>
          </a:bodyPr>
          <a:lstStyle/>
          <a:p>
            <a:pPr lvl="0" rtl="0">
              <a:spcBef>
                <a:spcPts val="0"/>
              </a:spcBef>
              <a:buNone/>
            </a:pPr>
            <a:r>
              <a:rPr lang="en-GB"/>
              <a:t>Zn finger motif: </a:t>
            </a:r>
            <a:r>
              <a:rPr lang="en-GB">
                <a:solidFill>
                  <a:srgbClr val="CC0000"/>
                </a:solidFill>
              </a:rPr>
              <a:t>Ar</a:t>
            </a:r>
            <a:r>
              <a:rPr lang="en-GB"/>
              <a:t>-X-</a:t>
            </a:r>
            <a:r>
              <a:rPr lang="en-GB">
                <a:solidFill>
                  <a:srgbClr val="6D9EEB"/>
                </a:solidFill>
              </a:rPr>
              <a:t>C-</a:t>
            </a:r>
            <a:r>
              <a:rPr lang="en-GB"/>
              <a:t>X</a:t>
            </a:r>
            <a:r>
              <a:rPr lang="en-GB" sz="900"/>
              <a:t>2-4</a:t>
            </a:r>
            <a:r>
              <a:rPr lang="en-GB"/>
              <a:t>-</a:t>
            </a:r>
            <a:r>
              <a:rPr lang="en-GB">
                <a:solidFill>
                  <a:srgbClr val="6D9EEB"/>
                </a:solidFill>
              </a:rPr>
              <a:t>C</a:t>
            </a:r>
            <a:r>
              <a:rPr lang="en-GB"/>
              <a:t>-X</a:t>
            </a:r>
            <a:r>
              <a:rPr lang="en-GB" sz="1000"/>
              <a:t>3</a:t>
            </a:r>
            <a:r>
              <a:rPr lang="en-GB"/>
              <a:t>-</a:t>
            </a:r>
            <a:r>
              <a:rPr lang="en-GB">
                <a:solidFill>
                  <a:srgbClr val="CC0000"/>
                </a:solidFill>
              </a:rPr>
              <a:t>Ar</a:t>
            </a:r>
            <a:r>
              <a:rPr lang="en-GB"/>
              <a:t>-X</a:t>
            </a:r>
            <a:r>
              <a:rPr lang="en-GB" sz="1000"/>
              <a:t>5</a:t>
            </a:r>
            <a:r>
              <a:rPr lang="en-GB"/>
              <a:t>-</a:t>
            </a:r>
            <a:r>
              <a:rPr lang="en-GB">
                <a:solidFill>
                  <a:srgbClr val="8E7CC3"/>
                </a:solidFill>
              </a:rPr>
              <a:t>L</a:t>
            </a:r>
            <a:r>
              <a:rPr lang="en-GB"/>
              <a:t>-X</a:t>
            </a:r>
            <a:r>
              <a:rPr lang="en-GB" sz="1000"/>
              <a:t>2</a:t>
            </a:r>
            <a:r>
              <a:rPr lang="en-GB"/>
              <a:t>-</a:t>
            </a:r>
            <a:r>
              <a:rPr lang="en-GB">
                <a:solidFill>
                  <a:srgbClr val="38761D"/>
                </a:solidFill>
              </a:rPr>
              <a:t>H</a:t>
            </a:r>
            <a:r>
              <a:rPr lang="en-GB"/>
              <a:t>-X</a:t>
            </a:r>
            <a:r>
              <a:rPr lang="en-GB" sz="1000"/>
              <a:t>3-4</a:t>
            </a:r>
            <a:r>
              <a:rPr lang="en-GB"/>
              <a:t>-</a:t>
            </a:r>
            <a:r>
              <a:rPr lang="en-GB">
                <a:solidFill>
                  <a:srgbClr val="38761D"/>
                </a:solidFill>
              </a:rPr>
              <a:t>H</a:t>
            </a: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Shape 596"/>
          <p:cNvPicPr preferRelativeResize="0"/>
          <p:nvPr/>
        </p:nvPicPr>
        <p:blipFill>
          <a:blip r:embed="rId3">
            <a:alphaModFix/>
          </a:blip>
          <a:stretch>
            <a:fillRect/>
          </a:stretch>
        </p:blipFill>
        <p:spPr>
          <a:xfrm>
            <a:off x="666475" y="1968075"/>
            <a:ext cx="7477125" cy="4419600"/>
          </a:xfrm>
          <a:prstGeom prst="rect">
            <a:avLst/>
          </a:prstGeom>
          <a:noFill/>
          <a:ln>
            <a:noFill/>
          </a:ln>
        </p:spPr>
      </p:pic>
      <p:sp>
        <p:nvSpPr>
          <p:cNvPr id="597" name="Shape 597"/>
          <p:cNvSpPr txBox="1">
            <a:spLocks noGrp="1"/>
          </p:cNvSpPr>
          <p:nvPr>
            <p:ph type="title"/>
          </p:nvPr>
        </p:nvSpPr>
        <p:spPr>
          <a:xfrm>
            <a:off x="457200" y="576775"/>
            <a:ext cx="8229600" cy="990599"/>
          </a:xfrm>
          <a:prstGeom prst="rect">
            <a:avLst/>
          </a:prstGeom>
        </p:spPr>
        <p:txBody>
          <a:bodyPr lIns="91425" tIns="91425" rIns="91425" bIns="91425" anchor="ctr" anchorCtr="0">
            <a:noAutofit/>
          </a:bodyPr>
          <a:lstStyle/>
          <a:p>
            <a:pPr lvl="0" rtl="0">
              <a:spcBef>
                <a:spcPts val="0"/>
              </a:spcBef>
              <a:buNone/>
            </a:pPr>
            <a:r>
              <a:rPr lang="en-GB" sz="3000"/>
              <a:t>Multiple Sequence Alignment </a:t>
            </a:r>
            <a:r>
              <a:rPr lang="en-GB" sz="3000">
                <a:solidFill>
                  <a:schemeClr val="dk1"/>
                </a:solidFill>
              </a:rPr>
              <a:t>(t-coffee)</a:t>
            </a:r>
            <a:r>
              <a:rPr lang="en-GB" sz="3000"/>
              <a:t> </a:t>
            </a:r>
          </a:p>
        </p:txBody>
      </p:sp>
      <p:sp>
        <p:nvSpPr>
          <p:cNvPr id="598" name="Shape 598"/>
          <p:cNvSpPr/>
          <p:nvPr/>
        </p:nvSpPr>
        <p:spPr>
          <a:xfrm>
            <a:off x="7325300" y="2864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9" name="Shape 599"/>
          <p:cNvSpPr/>
          <p:nvPr/>
        </p:nvSpPr>
        <p:spPr>
          <a:xfrm>
            <a:off x="7749675" y="2864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0" name="Shape 600"/>
          <p:cNvSpPr/>
          <p:nvPr/>
        </p:nvSpPr>
        <p:spPr>
          <a:xfrm>
            <a:off x="3482475" y="4007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1" name="Shape 601"/>
          <p:cNvSpPr/>
          <p:nvPr/>
        </p:nvSpPr>
        <p:spPr>
          <a:xfrm>
            <a:off x="3895925" y="4007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2" name="Shape 602"/>
          <p:cNvSpPr/>
          <p:nvPr/>
        </p:nvSpPr>
        <p:spPr>
          <a:xfrm>
            <a:off x="6139625" y="4007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3" name="Shape 603"/>
          <p:cNvSpPr/>
          <p:nvPr/>
        </p:nvSpPr>
        <p:spPr>
          <a:xfrm>
            <a:off x="6554550" y="4007025"/>
            <a:ext cx="110400" cy="734400"/>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4" name="Shape 604"/>
          <p:cNvSpPr/>
          <p:nvPr/>
        </p:nvSpPr>
        <p:spPr>
          <a:xfrm>
            <a:off x="2436075" y="40070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5" name="Shape 605"/>
          <p:cNvSpPr/>
          <p:nvPr/>
        </p:nvSpPr>
        <p:spPr>
          <a:xfrm>
            <a:off x="2773325" y="40070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6" name="Shape 606"/>
          <p:cNvSpPr/>
          <p:nvPr/>
        </p:nvSpPr>
        <p:spPr>
          <a:xfrm>
            <a:off x="5440675" y="40070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7" name="Shape 607"/>
          <p:cNvSpPr/>
          <p:nvPr/>
        </p:nvSpPr>
        <p:spPr>
          <a:xfrm>
            <a:off x="5092475" y="40070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8" name="Shape 608"/>
          <p:cNvSpPr/>
          <p:nvPr/>
        </p:nvSpPr>
        <p:spPr>
          <a:xfrm>
            <a:off x="7650475" y="40070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9" name="Shape 609"/>
          <p:cNvSpPr/>
          <p:nvPr/>
        </p:nvSpPr>
        <p:spPr>
          <a:xfrm>
            <a:off x="1663500" y="51828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0" name="Shape 610"/>
          <p:cNvSpPr/>
          <p:nvPr/>
        </p:nvSpPr>
        <p:spPr>
          <a:xfrm>
            <a:off x="7142975" y="2864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1" name="Shape 611"/>
          <p:cNvSpPr/>
          <p:nvPr/>
        </p:nvSpPr>
        <p:spPr>
          <a:xfrm>
            <a:off x="1650725" y="4007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2" name="Shape 612"/>
          <p:cNvSpPr/>
          <p:nvPr/>
        </p:nvSpPr>
        <p:spPr>
          <a:xfrm>
            <a:off x="3296775" y="4007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3" name="Shape 613"/>
          <p:cNvSpPr/>
          <p:nvPr/>
        </p:nvSpPr>
        <p:spPr>
          <a:xfrm>
            <a:off x="4233575" y="4007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4" name="Shape 614"/>
          <p:cNvSpPr/>
          <p:nvPr/>
        </p:nvSpPr>
        <p:spPr>
          <a:xfrm>
            <a:off x="2170500" y="4007025"/>
            <a:ext cx="110400" cy="734400"/>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5" name="Shape 615"/>
          <p:cNvSpPr/>
          <p:nvPr/>
        </p:nvSpPr>
        <p:spPr>
          <a:xfrm>
            <a:off x="4837125" y="4007025"/>
            <a:ext cx="110400" cy="734400"/>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6" name="Shape 616"/>
          <p:cNvSpPr/>
          <p:nvPr/>
        </p:nvSpPr>
        <p:spPr>
          <a:xfrm>
            <a:off x="5864950" y="4007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7" name="Shape 617"/>
          <p:cNvSpPr/>
          <p:nvPr/>
        </p:nvSpPr>
        <p:spPr>
          <a:xfrm>
            <a:off x="6895050" y="4007025"/>
            <a:ext cx="110400" cy="734400"/>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8" name="Shape 618"/>
          <p:cNvSpPr/>
          <p:nvPr/>
        </p:nvSpPr>
        <p:spPr>
          <a:xfrm>
            <a:off x="7398875" y="4007025"/>
            <a:ext cx="110400" cy="734400"/>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19" name="Shape 619"/>
          <p:cNvSpPr txBox="1"/>
          <p:nvPr/>
        </p:nvSpPr>
        <p:spPr>
          <a:xfrm>
            <a:off x="3221750" y="5793500"/>
            <a:ext cx="4371000" cy="452100"/>
          </a:xfrm>
          <a:prstGeom prst="rect">
            <a:avLst/>
          </a:prstGeom>
          <a:noFill/>
          <a:ln>
            <a:noFill/>
          </a:ln>
        </p:spPr>
        <p:txBody>
          <a:bodyPr lIns="91425" tIns="91425" rIns="91425" bIns="91425" anchor="t" anchorCtr="0">
            <a:noAutofit/>
          </a:bodyPr>
          <a:lstStyle/>
          <a:p>
            <a:pPr>
              <a:spcBef>
                <a:spcPts val="0"/>
              </a:spcBef>
              <a:buNone/>
            </a:pPr>
            <a:r>
              <a:rPr lang="en-GB"/>
              <a:t>Zn finger motif: </a:t>
            </a:r>
            <a:r>
              <a:rPr lang="en-GB">
                <a:solidFill>
                  <a:srgbClr val="CC0000"/>
                </a:solidFill>
              </a:rPr>
              <a:t>Ar</a:t>
            </a:r>
            <a:r>
              <a:rPr lang="en-GB"/>
              <a:t>-X-</a:t>
            </a:r>
            <a:r>
              <a:rPr lang="en-GB">
                <a:solidFill>
                  <a:srgbClr val="6D9EEB"/>
                </a:solidFill>
              </a:rPr>
              <a:t>C-</a:t>
            </a:r>
            <a:r>
              <a:rPr lang="en-GB"/>
              <a:t>X</a:t>
            </a:r>
            <a:r>
              <a:rPr lang="en-GB" sz="900"/>
              <a:t>2-4</a:t>
            </a:r>
            <a:r>
              <a:rPr lang="en-GB"/>
              <a:t>-</a:t>
            </a:r>
            <a:r>
              <a:rPr lang="en-GB">
                <a:solidFill>
                  <a:srgbClr val="6D9EEB"/>
                </a:solidFill>
              </a:rPr>
              <a:t>C</a:t>
            </a:r>
            <a:r>
              <a:rPr lang="en-GB"/>
              <a:t>-X</a:t>
            </a:r>
            <a:r>
              <a:rPr lang="en-GB" sz="1000"/>
              <a:t>3</a:t>
            </a:r>
            <a:r>
              <a:rPr lang="en-GB"/>
              <a:t>-</a:t>
            </a:r>
            <a:r>
              <a:rPr lang="en-GB">
                <a:solidFill>
                  <a:srgbClr val="CC0000"/>
                </a:solidFill>
              </a:rPr>
              <a:t>Ar</a:t>
            </a:r>
            <a:r>
              <a:rPr lang="en-GB"/>
              <a:t>-X</a:t>
            </a:r>
            <a:r>
              <a:rPr lang="en-GB" sz="1000"/>
              <a:t>5</a:t>
            </a:r>
            <a:r>
              <a:rPr lang="en-GB"/>
              <a:t>-</a:t>
            </a:r>
            <a:r>
              <a:rPr lang="en-GB">
                <a:solidFill>
                  <a:srgbClr val="8E7CC3"/>
                </a:solidFill>
              </a:rPr>
              <a:t>L</a:t>
            </a:r>
            <a:r>
              <a:rPr lang="en-GB"/>
              <a:t>-X</a:t>
            </a:r>
            <a:r>
              <a:rPr lang="en-GB" sz="1000"/>
              <a:t>2</a:t>
            </a:r>
            <a:r>
              <a:rPr lang="en-GB"/>
              <a:t>-</a:t>
            </a:r>
            <a:r>
              <a:rPr lang="en-GB">
                <a:solidFill>
                  <a:srgbClr val="38761D"/>
                </a:solidFill>
              </a:rPr>
              <a:t>H</a:t>
            </a:r>
            <a:r>
              <a:rPr lang="en-GB"/>
              <a:t>-X</a:t>
            </a:r>
            <a:r>
              <a:rPr lang="en-GB" sz="1000"/>
              <a:t>3-4</a:t>
            </a:r>
            <a:r>
              <a:rPr lang="en-GB"/>
              <a:t>-</a:t>
            </a:r>
            <a:r>
              <a:rPr lang="en-GB">
                <a:solidFill>
                  <a:srgbClr val="38761D"/>
                </a:solidFill>
              </a:rPr>
              <a:t>H</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Structural Alignment</a:t>
            </a:r>
          </a:p>
        </p:txBody>
      </p:sp>
      <p:pic>
        <p:nvPicPr>
          <p:cNvPr id="627" name="Shape 627"/>
          <p:cNvPicPr preferRelativeResize="0"/>
          <p:nvPr/>
        </p:nvPicPr>
        <p:blipFill rotWithShape="1">
          <a:blip r:embed="rId3">
            <a:alphaModFix/>
          </a:blip>
          <a:srcRect l="4067"/>
          <a:stretch/>
        </p:blipFill>
        <p:spPr>
          <a:xfrm>
            <a:off x="1017400" y="1594625"/>
            <a:ext cx="7563075" cy="3463274"/>
          </a:xfrm>
          <a:prstGeom prst="rect">
            <a:avLst/>
          </a:prstGeom>
          <a:noFill/>
          <a:ln>
            <a:noFill/>
          </a:ln>
        </p:spPr>
      </p:pic>
      <p:sp>
        <p:nvSpPr>
          <p:cNvPr id="628" name="Shape 628"/>
          <p:cNvSpPr/>
          <p:nvPr/>
        </p:nvSpPr>
        <p:spPr>
          <a:xfrm>
            <a:off x="3528075" y="2678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9" name="Shape 629"/>
          <p:cNvSpPr/>
          <p:nvPr/>
        </p:nvSpPr>
        <p:spPr>
          <a:xfrm>
            <a:off x="4008150" y="2678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0" name="Shape 630"/>
          <p:cNvSpPr/>
          <p:nvPr/>
        </p:nvSpPr>
        <p:spPr>
          <a:xfrm>
            <a:off x="5246375" y="2678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1" name="Shape 631"/>
          <p:cNvSpPr/>
          <p:nvPr/>
        </p:nvSpPr>
        <p:spPr>
          <a:xfrm>
            <a:off x="5661675" y="2678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2" name="Shape 632"/>
          <p:cNvSpPr/>
          <p:nvPr/>
        </p:nvSpPr>
        <p:spPr>
          <a:xfrm>
            <a:off x="6423675" y="2678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3" name="Shape 633"/>
          <p:cNvSpPr/>
          <p:nvPr/>
        </p:nvSpPr>
        <p:spPr>
          <a:xfrm>
            <a:off x="6918550" y="2678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4" name="Shape 634"/>
          <p:cNvSpPr/>
          <p:nvPr/>
        </p:nvSpPr>
        <p:spPr>
          <a:xfrm>
            <a:off x="2350775" y="3821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5" name="Shape 635"/>
          <p:cNvSpPr/>
          <p:nvPr/>
        </p:nvSpPr>
        <p:spPr>
          <a:xfrm>
            <a:off x="2845650" y="3821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6" name="Shape 636"/>
          <p:cNvSpPr/>
          <p:nvPr/>
        </p:nvSpPr>
        <p:spPr>
          <a:xfrm>
            <a:off x="3331925" y="2678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7" name="Shape 637"/>
          <p:cNvSpPr/>
          <p:nvPr/>
        </p:nvSpPr>
        <p:spPr>
          <a:xfrm>
            <a:off x="4387225" y="2678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8" name="Shape 638"/>
          <p:cNvSpPr/>
          <p:nvPr/>
        </p:nvSpPr>
        <p:spPr>
          <a:xfrm>
            <a:off x="6227325" y="2678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9" name="Shape 639"/>
          <p:cNvSpPr/>
          <p:nvPr/>
        </p:nvSpPr>
        <p:spPr>
          <a:xfrm>
            <a:off x="7268100" y="2678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0" name="Shape 640"/>
          <p:cNvSpPr/>
          <p:nvPr/>
        </p:nvSpPr>
        <p:spPr>
          <a:xfrm>
            <a:off x="4975875" y="2678450"/>
            <a:ext cx="110400" cy="814499"/>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1" name="Shape 641"/>
          <p:cNvSpPr/>
          <p:nvPr/>
        </p:nvSpPr>
        <p:spPr>
          <a:xfrm>
            <a:off x="7871475" y="2678450"/>
            <a:ext cx="110400" cy="814499"/>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2" name="Shape 642"/>
          <p:cNvSpPr txBox="1"/>
          <p:nvPr/>
        </p:nvSpPr>
        <p:spPr>
          <a:xfrm>
            <a:off x="3900025" y="5372100"/>
            <a:ext cx="4371000" cy="452100"/>
          </a:xfrm>
          <a:prstGeom prst="rect">
            <a:avLst/>
          </a:prstGeom>
          <a:noFill/>
          <a:ln>
            <a:noFill/>
          </a:ln>
        </p:spPr>
        <p:txBody>
          <a:bodyPr lIns="91425" tIns="91425" rIns="91425" bIns="91425" anchor="t" anchorCtr="0">
            <a:noAutofit/>
          </a:bodyPr>
          <a:lstStyle/>
          <a:p>
            <a:pPr lvl="0" rtl="0">
              <a:spcBef>
                <a:spcPts val="0"/>
              </a:spcBef>
              <a:buNone/>
            </a:pPr>
            <a:r>
              <a:rPr lang="en-GB" dirty="0"/>
              <a:t>Zn finger motif: </a:t>
            </a:r>
            <a:r>
              <a:rPr lang="en-GB" dirty="0">
                <a:solidFill>
                  <a:srgbClr val="CC0000"/>
                </a:solidFill>
              </a:rPr>
              <a:t>Ar</a:t>
            </a:r>
            <a:r>
              <a:rPr lang="en-GB" dirty="0"/>
              <a:t>-X-</a:t>
            </a:r>
            <a:r>
              <a:rPr lang="en-GB" dirty="0">
                <a:solidFill>
                  <a:srgbClr val="6D9EEB"/>
                </a:solidFill>
              </a:rPr>
              <a:t>C-</a:t>
            </a:r>
            <a:r>
              <a:rPr lang="en-GB" dirty="0"/>
              <a:t>X</a:t>
            </a:r>
            <a:r>
              <a:rPr lang="en-GB" sz="900" dirty="0"/>
              <a:t>2-4</a:t>
            </a:r>
            <a:r>
              <a:rPr lang="en-GB" dirty="0"/>
              <a:t>-</a:t>
            </a:r>
            <a:r>
              <a:rPr lang="en-GB" dirty="0">
                <a:solidFill>
                  <a:srgbClr val="6D9EEB"/>
                </a:solidFill>
              </a:rPr>
              <a:t>C</a:t>
            </a:r>
            <a:r>
              <a:rPr lang="en-GB" dirty="0"/>
              <a:t>-X</a:t>
            </a:r>
            <a:r>
              <a:rPr lang="en-GB" sz="1000" dirty="0"/>
              <a:t>3</a:t>
            </a:r>
            <a:r>
              <a:rPr lang="en-GB" dirty="0"/>
              <a:t>-</a:t>
            </a:r>
            <a:r>
              <a:rPr lang="en-GB" dirty="0">
                <a:solidFill>
                  <a:srgbClr val="CC0000"/>
                </a:solidFill>
              </a:rPr>
              <a:t>Ar</a:t>
            </a:r>
            <a:r>
              <a:rPr lang="en-GB" dirty="0"/>
              <a:t>-X</a:t>
            </a:r>
            <a:r>
              <a:rPr lang="en-GB" sz="1000" dirty="0"/>
              <a:t>5</a:t>
            </a:r>
            <a:r>
              <a:rPr lang="en-GB" dirty="0"/>
              <a:t>-</a:t>
            </a:r>
            <a:r>
              <a:rPr lang="en-GB" dirty="0">
                <a:solidFill>
                  <a:srgbClr val="8E7CC3"/>
                </a:solidFill>
              </a:rPr>
              <a:t>L</a:t>
            </a:r>
            <a:r>
              <a:rPr lang="en-GB" dirty="0"/>
              <a:t>-X</a:t>
            </a:r>
            <a:r>
              <a:rPr lang="en-GB" sz="1000" dirty="0"/>
              <a:t>2</a:t>
            </a:r>
            <a:r>
              <a:rPr lang="en-GB" dirty="0"/>
              <a:t>-</a:t>
            </a:r>
            <a:r>
              <a:rPr lang="en-GB" dirty="0">
                <a:solidFill>
                  <a:srgbClr val="38761D"/>
                </a:solidFill>
              </a:rPr>
              <a:t>H</a:t>
            </a:r>
            <a:r>
              <a:rPr lang="en-GB" dirty="0"/>
              <a:t>-X</a:t>
            </a:r>
            <a:r>
              <a:rPr lang="en-GB" sz="1000" dirty="0"/>
              <a:t>3-4</a:t>
            </a:r>
            <a:r>
              <a:rPr lang="en-GB" dirty="0"/>
              <a:t>-</a:t>
            </a:r>
            <a:r>
              <a:rPr lang="en-GB" dirty="0">
                <a:solidFill>
                  <a:srgbClr val="38761D"/>
                </a:solidFill>
              </a:rPr>
              <a:t>H</a:t>
            </a:r>
          </a:p>
        </p:txBody>
      </p:sp>
      <p:sp>
        <p:nvSpPr>
          <p:cNvPr id="643" name="Shape 643"/>
          <p:cNvSpPr/>
          <p:nvPr/>
        </p:nvSpPr>
        <p:spPr>
          <a:xfrm>
            <a:off x="3417675" y="3821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4" name="Shape 644"/>
          <p:cNvSpPr/>
          <p:nvPr/>
        </p:nvSpPr>
        <p:spPr>
          <a:xfrm>
            <a:off x="3638475" y="3821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5" name="Shape 645"/>
          <p:cNvSpPr/>
          <p:nvPr/>
        </p:nvSpPr>
        <p:spPr>
          <a:xfrm>
            <a:off x="4118550" y="3821450"/>
            <a:ext cx="110400" cy="814499"/>
          </a:xfrm>
          <a:prstGeom prst="rect">
            <a:avLst/>
          </a:prstGeom>
          <a:noFill/>
          <a:ln w="28575" cap="flat">
            <a:solidFill>
              <a:srgbClr val="4A86E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6" name="Shape 646"/>
          <p:cNvSpPr/>
          <p:nvPr/>
        </p:nvSpPr>
        <p:spPr>
          <a:xfrm>
            <a:off x="4484575" y="3821450"/>
            <a:ext cx="110400" cy="814499"/>
          </a:xfrm>
          <a:prstGeom prst="rect">
            <a:avLst/>
          </a:prstGeom>
          <a:noFill/>
          <a:ln w="28575" cap="flat">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7" name="Shape 647"/>
          <p:cNvSpPr/>
          <p:nvPr/>
        </p:nvSpPr>
        <p:spPr>
          <a:xfrm>
            <a:off x="5043500" y="3821450"/>
            <a:ext cx="110400" cy="814499"/>
          </a:xfrm>
          <a:prstGeom prst="rect">
            <a:avLst/>
          </a:prstGeom>
          <a:noFill/>
          <a:ln w="28575" cap="flat">
            <a:solidFill>
              <a:srgbClr val="8E7CC3"/>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8" name="Shape 648"/>
          <p:cNvSpPr/>
          <p:nvPr/>
        </p:nvSpPr>
        <p:spPr>
          <a:xfrm>
            <a:off x="5330675" y="3821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49" name="Shape 649"/>
          <p:cNvSpPr/>
          <p:nvPr/>
        </p:nvSpPr>
        <p:spPr>
          <a:xfrm>
            <a:off x="5833775" y="3821450"/>
            <a:ext cx="110400" cy="814499"/>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384825" y="314875"/>
            <a:ext cx="8229600" cy="990599"/>
          </a:xfrm>
          <a:prstGeom prst="rect">
            <a:avLst/>
          </a:prstGeom>
        </p:spPr>
        <p:txBody>
          <a:bodyPr lIns="91425" tIns="91425" rIns="91425" bIns="91425" anchor="ctr" anchorCtr="0">
            <a:noAutofit/>
          </a:bodyPr>
          <a:lstStyle/>
          <a:p>
            <a:pPr>
              <a:spcBef>
                <a:spcPts val="0"/>
              </a:spcBef>
              <a:buNone/>
            </a:pPr>
            <a:r>
              <a:rPr lang="en-GB" sz="3000"/>
              <a:t>Superimposition</a:t>
            </a:r>
          </a:p>
        </p:txBody>
      </p:sp>
      <p:pic>
        <p:nvPicPr>
          <p:cNvPr id="656" name="Shape 656"/>
          <p:cNvPicPr preferRelativeResize="0"/>
          <p:nvPr/>
        </p:nvPicPr>
        <p:blipFill rotWithShape="1">
          <a:blip r:embed="rId3">
            <a:alphaModFix/>
          </a:blip>
          <a:srcRect l="2290" t="7915" r="2290" b="11230"/>
          <a:stretch/>
        </p:blipFill>
        <p:spPr>
          <a:xfrm>
            <a:off x="363012" y="1177525"/>
            <a:ext cx="8273224" cy="5505300"/>
          </a:xfrm>
          <a:prstGeom prst="rect">
            <a:avLst/>
          </a:prstGeom>
          <a:noFill/>
          <a:ln>
            <a:noFill/>
          </a:ln>
        </p:spPr>
      </p:pic>
      <p:sp>
        <p:nvSpPr>
          <p:cNvPr id="657" name="Shape 657"/>
          <p:cNvSpPr txBox="1">
            <a:spLocks noGrp="1"/>
          </p:cNvSpPr>
          <p:nvPr>
            <p:ph type="body" idx="1"/>
          </p:nvPr>
        </p:nvSpPr>
        <p:spPr>
          <a:xfrm>
            <a:off x="224700" y="5428194"/>
            <a:ext cx="2358000" cy="1342200"/>
          </a:xfrm>
          <a:prstGeom prst="rect">
            <a:avLst/>
          </a:prstGeom>
        </p:spPr>
        <p:txBody>
          <a:bodyPr lIns="91425" tIns="91425" rIns="91425" bIns="91425" anchor="t" anchorCtr="0">
            <a:noAutofit/>
          </a:bodyPr>
          <a:lstStyle/>
          <a:p>
            <a:pPr lvl="0" rtl="0">
              <a:spcBef>
                <a:spcPts val="0"/>
              </a:spcBef>
              <a:buNone/>
            </a:pPr>
            <a:r>
              <a:rPr lang="en-GB" sz="1200">
                <a:solidFill>
                  <a:srgbClr val="0000FF"/>
                </a:solidFill>
              </a:rPr>
              <a:t>Tata Box ZNF (1G2D)</a:t>
            </a:r>
          </a:p>
          <a:p>
            <a:pPr lvl="0" rtl="0">
              <a:spcBef>
                <a:spcPts val="0"/>
              </a:spcBef>
              <a:buNone/>
            </a:pPr>
            <a:r>
              <a:rPr lang="en-GB" sz="1200">
                <a:solidFill>
                  <a:srgbClr val="00FF00"/>
                </a:solidFill>
              </a:rPr>
              <a:t>EGR1 (1P47)</a:t>
            </a:r>
          </a:p>
          <a:p>
            <a:pPr lvl="0" rtl="0">
              <a:spcBef>
                <a:spcPts val="0"/>
              </a:spcBef>
              <a:buNone/>
            </a:pPr>
            <a:r>
              <a:rPr lang="en-GB" sz="1200">
                <a:solidFill>
                  <a:srgbClr val="FF0000"/>
                </a:solidFill>
              </a:rPr>
              <a:t>GLI (2GLI)</a:t>
            </a:r>
          </a:p>
          <a:p>
            <a:pPr lvl="0" rtl="0">
              <a:spcBef>
                <a:spcPts val="0"/>
              </a:spcBef>
              <a:buNone/>
            </a:pPr>
            <a:r>
              <a:rPr lang="en-GB" sz="1200">
                <a:solidFill>
                  <a:srgbClr val="FF00FF"/>
                </a:solidFill>
              </a:rPr>
              <a:t>WT1 (2PRT)</a:t>
            </a:r>
          </a:p>
        </p:txBody>
      </p:sp>
      <p:sp>
        <p:nvSpPr>
          <p:cNvPr id="658" name="Shape 658"/>
          <p:cNvSpPr txBox="1"/>
          <p:nvPr/>
        </p:nvSpPr>
        <p:spPr>
          <a:xfrm>
            <a:off x="430065" y="1249994"/>
            <a:ext cx="2521800" cy="382799"/>
          </a:xfrm>
          <a:prstGeom prst="rect">
            <a:avLst/>
          </a:prstGeom>
          <a:noFill/>
          <a:ln>
            <a:noFill/>
          </a:ln>
        </p:spPr>
        <p:txBody>
          <a:bodyPr lIns="91425" tIns="91425" rIns="91425" bIns="91425" anchor="t" anchorCtr="0">
            <a:noAutofit/>
          </a:bodyPr>
          <a:lstStyle/>
          <a:p>
            <a:pPr>
              <a:spcBef>
                <a:spcPts val="0"/>
              </a:spcBef>
              <a:buNone/>
            </a:pPr>
            <a:r>
              <a:rPr lang="en-GB" dirty="0" err="1">
                <a:solidFill>
                  <a:srgbClr val="FFFFFF"/>
                </a:solidFill>
              </a:rPr>
              <a:t>Sc</a:t>
            </a:r>
            <a:r>
              <a:rPr lang="en-GB" dirty="0">
                <a:solidFill>
                  <a:srgbClr val="FFFFFF"/>
                </a:solidFill>
              </a:rPr>
              <a:t>  5.36 </a:t>
            </a:r>
            <a:r>
              <a:rPr lang="en-GB" dirty="0" smtClean="0">
                <a:solidFill>
                  <a:srgbClr val="FFFFFF"/>
                </a:solidFill>
              </a:rPr>
              <a:t>     RMSD   </a:t>
            </a:r>
            <a:r>
              <a:rPr lang="en-GB" dirty="0">
                <a:solidFill>
                  <a:srgbClr val="FFFFFF"/>
                </a:solidFill>
              </a:rPr>
              <a:t>1.70</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Shape 664"/>
          <p:cNvPicPr preferRelativeResize="0"/>
          <p:nvPr/>
        </p:nvPicPr>
        <p:blipFill rotWithShape="1">
          <a:blip r:embed="rId3">
            <a:alphaModFix/>
          </a:blip>
          <a:srcRect r="2008" b="2940"/>
          <a:stretch/>
        </p:blipFill>
        <p:spPr>
          <a:xfrm>
            <a:off x="4922400" y="1335375"/>
            <a:ext cx="4134699" cy="5409275"/>
          </a:xfrm>
          <a:prstGeom prst="rect">
            <a:avLst/>
          </a:prstGeom>
          <a:noFill/>
          <a:ln>
            <a:noFill/>
          </a:ln>
        </p:spPr>
      </p:pic>
      <p:sp>
        <p:nvSpPr>
          <p:cNvPr id="665" name="Shape 665"/>
          <p:cNvSpPr/>
          <p:nvPr/>
        </p:nvSpPr>
        <p:spPr>
          <a:xfrm rot="10800000">
            <a:off x="5546426" y="3790126"/>
            <a:ext cx="686099" cy="797100"/>
          </a:xfrm>
          <a:prstGeom prst="ellipse">
            <a:avLst/>
          </a:prstGeom>
          <a:noFill/>
          <a:ln w="19050" cap="flat">
            <a:solidFill>
              <a:srgbClr val="00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6" name="Shape 666"/>
          <p:cNvSpPr/>
          <p:nvPr/>
        </p:nvSpPr>
        <p:spPr>
          <a:xfrm rot="10800000">
            <a:off x="6608600" y="2137274"/>
            <a:ext cx="793499" cy="855300"/>
          </a:xfrm>
          <a:prstGeom prst="ellipse">
            <a:avLst/>
          </a:prstGeom>
          <a:noFill/>
          <a:ln w="19050" cap="flat">
            <a:solidFill>
              <a:srgbClr val="00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7" name="Shape 667"/>
          <p:cNvSpPr/>
          <p:nvPr/>
        </p:nvSpPr>
        <p:spPr>
          <a:xfrm rot="10800000">
            <a:off x="6103599" y="4743700"/>
            <a:ext cx="742200" cy="797100"/>
          </a:xfrm>
          <a:prstGeom prst="ellipse">
            <a:avLst/>
          </a:prstGeom>
          <a:noFill/>
          <a:ln w="19050" cap="flat">
            <a:solidFill>
              <a:srgbClr val="00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8" name="Shape 668"/>
          <p:cNvSpPr txBox="1">
            <a:spLocks noGrp="1"/>
          </p:cNvSpPr>
          <p:nvPr>
            <p:ph type="title"/>
          </p:nvPr>
        </p:nvSpPr>
        <p:spPr>
          <a:xfrm>
            <a:off x="457200" y="344825"/>
            <a:ext cx="6593399" cy="990599"/>
          </a:xfrm>
          <a:prstGeom prst="rect">
            <a:avLst/>
          </a:prstGeom>
        </p:spPr>
        <p:txBody>
          <a:bodyPr lIns="91425" tIns="91425" rIns="91425" bIns="91425" anchor="ctr" anchorCtr="0">
            <a:noAutofit/>
          </a:bodyPr>
          <a:lstStyle/>
          <a:p>
            <a:pPr lvl="0" rtl="0">
              <a:spcBef>
                <a:spcPts val="0"/>
              </a:spcBef>
              <a:buNone/>
            </a:pPr>
            <a:r>
              <a:rPr lang="en-GB" sz="3000"/>
              <a:t>Wilms tumor suppressor protein WT1</a:t>
            </a:r>
          </a:p>
        </p:txBody>
      </p:sp>
      <p:sp>
        <p:nvSpPr>
          <p:cNvPr id="669" name="Shape 669"/>
          <p:cNvSpPr/>
          <p:nvPr/>
        </p:nvSpPr>
        <p:spPr>
          <a:xfrm rot="10800000">
            <a:off x="7568675" y="5595424"/>
            <a:ext cx="793499" cy="797100"/>
          </a:xfrm>
          <a:prstGeom prst="ellipse">
            <a:avLst/>
          </a:prstGeom>
          <a:noFill/>
          <a:ln w="19050" cap="flat">
            <a:solidFill>
              <a:srgbClr val="00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70" name="Shape 670"/>
          <p:cNvSpPr txBox="1"/>
          <p:nvPr/>
        </p:nvSpPr>
        <p:spPr>
          <a:xfrm>
            <a:off x="457200" y="1674150"/>
            <a:ext cx="3278400" cy="1100400"/>
          </a:xfrm>
          <a:prstGeom prst="rect">
            <a:avLst/>
          </a:prstGeom>
          <a:noFill/>
          <a:ln>
            <a:noFill/>
          </a:ln>
        </p:spPr>
        <p:txBody>
          <a:bodyPr lIns="91425" tIns="91425" rIns="91425" bIns="91425" anchor="t" anchorCtr="0">
            <a:noAutofit/>
          </a:bodyPr>
          <a:lstStyle/>
          <a:p>
            <a:pPr rtl="0">
              <a:spcBef>
                <a:spcPts val="0"/>
              </a:spcBef>
              <a:buNone/>
            </a:pPr>
            <a:r>
              <a:rPr lang="en-GB"/>
              <a:t>Contains 4 Cys2His2 Zn fingers </a:t>
            </a:r>
          </a:p>
          <a:p>
            <a:pPr rtl="0">
              <a:spcBef>
                <a:spcPts val="0"/>
              </a:spcBef>
              <a:buNone/>
            </a:pPr>
            <a:endParaRPr/>
          </a:p>
          <a:p>
            <a:pPr rtl="0">
              <a:spcBef>
                <a:spcPts val="0"/>
              </a:spcBef>
              <a:buNone/>
            </a:pPr>
            <a:r>
              <a:rPr lang="en-GB"/>
              <a:t>WT1 binds preferentially to EGR-1 consensus site</a:t>
            </a:r>
          </a:p>
          <a:p>
            <a:pPr rtl="0">
              <a:spcBef>
                <a:spcPts val="0"/>
              </a:spcBef>
              <a:buNone/>
            </a:pPr>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a:spcBef>
                <a:spcPts val="0"/>
              </a:spcBef>
              <a:buClr>
                <a:schemeClr val="dk1"/>
              </a:buClr>
              <a:buFont typeface="Arial"/>
              <a:buNone/>
            </a:pPr>
            <a:endParaRPr/>
          </a:p>
        </p:txBody>
      </p:sp>
      <p:pic>
        <p:nvPicPr>
          <p:cNvPr id="671" name="Shape 671"/>
          <p:cNvPicPr preferRelativeResize="0"/>
          <p:nvPr/>
        </p:nvPicPr>
        <p:blipFill>
          <a:blip r:embed="rId4">
            <a:alphaModFix/>
          </a:blip>
          <a:stretch>
            <a:fillRect/>
          </a:stretch>
        </p:blipFill>
        <p:spPr>
          <a:xfrm>
            <a:off x="522475" y="3113262"/>
            <a:ext cx="2544999" cy="1382600"/>
          </a:xfrm>
          <a:prstGeom prst="rect">
            <a:avLst/>
          </a:prstGeom>
          <a:noFill/>
          <a:ln>
            <a:noFill/>
          </a:ln>
        </p:spPr>
      </p:pic>
      <p:sp>
        <p:nvSpPr>
          <p:cNvPr id="672" name="Shape 672"/>
          <p:cNvSpPr txBox="1"/>
          <p:nvPr/>
        </p:nvSpPr>
        <p:spPr>
          <a:xfrm>
            <a:off x="7568675" y="2654175"/>
            <a:ext cx="376799" cy="338400"/>
          </a:xfrm>
          <a:prstGeom prst="rect">
            <a:avLst/>
          </a:prstGeom>
          <a:noFill/>
          <a:ln>
            <a:noFill/>
          </a:ln>
        </p:spPr>
        <p:txBody>
          <a:bodyPr lIns="91425" tIns="91425" rIns="91425" bIns="91425" anchor="t" anchorCtr="0">
            <a:noAutofit/>
          </a:bodyPr>
          <a:lstStyle/>
          <a:p>
            <a:pPr>
              <a:spcBef>
                <a:spcPts val="0"/>
              </a:spcBef>
              <a:buNone/>
            </a:pPr>
            <a:r>
              <a:rPr lang="en-GB" sz="1000" b="1">
                <a:solidFill>
                  <a:srgbClr val="FFFFFF"/>
                </a:solidFill>
              </a:rPr>
              <a:t>1</a:t>
            </a:r>
          </a:p>
        </p:txBody>
      </p:sp>
      <p:sp>
        <p:nvSpPr>
          <p:cNvPr id="673" name="Shape 673"/>
          <p:cNvSpPr txBox="1"/>
          <p:nvPr/>
        </p:nvSpPr>
        <p:spPr>
          <a:xfrm>
            <a:off x="5412825" y="3451725"/>
            <a:ext cx="376799" cy="3384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2</a:t>
            </a:r>
          </a:p>
        </p:txBody>
      </p:sp>
      <p:sp>
        <p:nvSpPr>
          <p:cNvPr id="674" name="Shape 674"/>
          <p:cNvSpPr txBox="1"/>
          <p:nvPr/>
        </p:nvSpPr>
        <p:spPr>
          <a:xfrm>
            <a:off x="5853475" y="5117850"/>
            <a:ext cx="376799" cy="3384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3</a:t>
            </a:r>
          </a:p>
        </p:txBody>
      </p:sp>
      <p:sp>
        <p:nvSpPr>
          <p:cNvPr id="675" name="Shape 675"/>
          <p:cNvSpPr txBox="1"/>
          <p:nvPr/>
        </p:nvSpPr>
        <p:spPr>
          <a:xfrm>
            <a:off x="8061575" y="5354800"/>
            <a:ext cx="376799" cy="3384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4</a:t>
            </a:r>
          </a:p>
        </p:txBody>
      </p:sp>
      <p:sp>
        <p:nvSpPr>
          <p:cNvPr id="676" name="Shape 676"/>
          <p:cNvSpPr txBox="1"/>
          <p:nvPr/>
        </p:nvSpPr>
        <p:spPr>
          <a:xfrm>
            <a:off x="522475" y="4834600"/>
            <a:ext cx="4365300" cy="18558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GB">
                <a:solidFill>
                  <a:schemeClr val="dk1"/>
                </a:solidFill>
              </a:rPr>
              <a:t>Zn fingers 2,3,4 : make base-specific interactions with DNA</a:t>
            </a:r>
          </a:p>
          <a:p>
            <a:pPr lvl="0" rtl="0">
              <a:spcBef>
                <a:spcPts val="0"/>
              </a:spcBef>
              <a:buClr>
                <a:schemeClr val="dk1"/>
              </a:buClr>
              <a:buFont typeface="Arial"/>
              <a:buNone/>
            </a:pPr>
            <a:endParaRPr>
              <a:solidFill>
                <a:schemeClr val="dk1"/>
              </a:solidFill>
            </a:endParaRPr>
          </a:p>
          <a:p>
            <a:pPr lvl="0">
              <a:spcBef>
                <a:spcPts val="0"/>
              </a:spcBef>
              <a:buClr>
                <a:schemeClr val="dk1"/>
              </a:buClr>
              <a:buSzPct val="78571"/>
              <a:buFont typeface="Arial"/>
              <a:buNone/>
            </a:pPr>
            <a:r>
              <a:rPr lang="en-GB">
                <a:solidFill>
                  <a:schemeClr val="dk1"/>
                </a:solidFill>
              </a:rPr>
              <a:t>Zn finger 1: helps to anchor WT1 to DNA</a:t>
            </a:r>
          </a:p>
        </p:txBody>
      </p:sp>
      <p:pic>
        <p:nvPicPr>
          <p:cNvPr id="677" name="Shape 677"/>
          <p:cNvPicPr preferRelativeResize="0"/>
          <p:nvPr/>
        </p:nvPicPr>
        <p:blipFill>
          <a:blip r:embed="rId5">
            <a:alphaModFix/>
          </a:blip>
          <a:stretch>
            <a:fillRect/>
          </a:stretch>
        </p:blipFill>
        <p:spPr>
          <a:xfrm>
            <a:off x="3735612" y="1335375"/>
            <a:ext cx="1848325" cy="177795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7"/>
                                        </p:tgtEl>
                                        <p:attrNameLst>
                                          <p:attrName>style.visibility</p:attrName>
                                        </p:attrNameLst>
                                      </p:cBhvr>
                                      <p:to>
                                        <p:strVal val="visible"/>
                                      </p:to>
                                    </p:set>
                                    <p:animEffect transition="in" filter="fade">
                                      <p:cBhvr>
                                        <p:cTn id="7" dur="1000"/>
                                        <p:tgtEl>
                                          <p:spTgt spid="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4" name="Agrupa 3"/>
          <p:cNvGrpSpPr/>
          <p:nvPr/>
        </p:nvGrpSpPr>
        <p:grpSpPr>
          <a:xfrm>
            <a:off x="0" y="476672"/>
            <a:ext cx="9144000" cy="6201337"/>
            <a:chOff x="0" y="329662"/>
            <a:chExt cx="9144000" cy="6201337"/>
          </a:xfrm>
        </p:grpSpPr>
        <p:pic>
          <p:nvPicPr>
            <p:cNvPr id="683" name="Shape 683"/>
            <p:cNvPicPr preferRelativeResize="0"/>
            <p:nvPr/>
          </p:nvPicPr>
          <p:blipFill rotWithShape="1">
            <a:blip r:embed="rId3">
              <a:alphaModFix/>
            </a:blip>
            <a:srcRect b="3232"/>
            <a:stretch/>
          </p:blipFill>
          <p:spPr>
            <a:xfrm>
              <a:off x="0" y="329662"/>
              <a:ext cx="4439596" cy="6198674"/>
            </a:xfrm>
            <a:prstGeom prst="rect">
              <a:avLst/>
            </a:prstGeom>
            <a:noFill/>
            <a:ln>
              <a:noFill/>
            </a:ln>
          </p:spPr>
        </p:pic>
        <p:pic>
          <p:nvPicPr>
            <p:cNvPr id="684" name="Shape 684"/>
            <p:cNvPicPr preferRelativeResize="0"/>
            <p:nvPr/>
          </p:nvPicPr>
          <p:blipFill rotWithShape="1">
            <a:blip r:embed="rId4">
              <a:alphaModFix/>
            </a:blip>
            <a:srcRect l="2502" r="4118"/>
            <a:stretch/>
          </p:blipFill>
          <p:spPr>
            <a:xfrm>
              <a:off x="4384100" y="332324"/>
              <a:ext cx="4759900" cy="6198675"/>
            </a:xfrm>
            <a:prstGeom prst="rect">
              <a:avLst/>
            </a:prstGeom>
            <a:noFill/>
            <a:ln>
              <a:noFill/>
            </a:ln>
          </p:spPr>
        </p:pic>
      </p:gr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9871"/>
            <a:ext cx="1883399" cy="990599"/>
          </a:xfrm>
          <a:prstGeom prst="rect">
            <a:avLst/>
          </a:prstGeom>
        </p:spPr>
        <p:txBody>
          <a:bodyPr lIns="91425" tIns="91425" rIns="91425" bIns="91425" anchor="ctr" anchorCtr="0">
            <a:noAutofit/>
          </a:bodyPr>
          <a:lstStyle/>
          <a:p>
            <a:pPr lvl="0" rtl="0">
              <a:spcBef>
                <a:spcPts val="0"/>
              </a:spcBef>
              <a:buClr>
                <a:schemeClr val="dk1"/>
              </a:buClr>
              <a:buSzPct val="100000"/>
              <a:buFont typeface="Arial"/>
              <a:buNone/>
            </a:pPr>
            <a:r>
              <a:rPr lang="en-GB" sz="1100" dirty="0">
                <a:solidFill>
                  <a:schemeClr val="dk1"/>
                </a:solidFill>
              </a:rPr>
              <a:t>	 	 	</a:t>
            </a:r>
          </a:p>
          <a:p>
            <a:pPr lvl="0">
              <a:spcBef>
                <a:spcPts val="0"/>
              </a:spcBef>
              <a:buNone/>
            </a:pPr>
            <a:r>
              <a:rPr lang="en-GB" sz="3000" dirty="0" err="1">
                <a:solidFill>
                  <a:schemeClr val="dk1"/>
                </a:solidFill>
                <a:latin typeface="+mj-lt"/>
                <a:ea typeface="Calibri"/>
                <a:cs typeface="Calibri"/>
                <a:sym typeface="Calibri"/>
              </a:rPr>
              <a:t>ββα</a:t>
            </a:r>
            <a:r>
              <a:rPr lang="en-GB" sz="3000" dirty="0">
                <a:solidFill>
                  <a:schemeClr val="dk1"/>
                </a:solidFill>
                <a:latin typeface="+mj-lt"/>
                <a:ea typeface="Calibri"/>
                <a:cs typeface="Calibri"/>
                <a:sym typeface="Calibri"/>
              </a:rPr>
              <a:t> fold</a:t>
            </a:r>
          </a:p>
        </p:txBody>
      </p:sp>
      <p:grpSp>
        <p:nvGrpSpPr>
          <p:cNvPr id="691" name="Shape 691"/>
          <p:cNvGrpSpPr/>
          <p:nvPr/>
        </p:nvGrpSpPr>
        <p:grpSpPr>
          <a:xfrm>
            <a:off x="160941" y="1217010"/>
            <a:ext cx="8822118" cy="5294031"/>
            <a:chOff x="201713" y="1629770"/>
            <a:chExt cx="8538635" cy="5075286"/>
          </a:xfrm>
        </p:grpSpPr>
        <p:cxnSp>
          <p:nvCxnSpPr>
            <p:cNvPr id="692" name="Shape 692"/>
            <p:cNvCxnSpPr/>
            <p:nvPr/>
          </p:nvCxnSpPr>
          <p:spPr>
            <a:xfrm flipH="1">
              <a:off x="8388362" y="2702100"/>
              <a:ext cx="2099" cy="188399"/>
            </a:xfrm>
            <a:prstGeom prst="straightConnector1">
              <a:avLst/>
            </a:prstGeom>
            <a:noFill/>
            <a:ln w="19050" cap="flat">
              <a:solidFill>
                <a:schemeClr val="dk2"/>
              </a:solidFill>
              <a:prstDash val="solid"/>
              <a:round/>
              <a:headEnd type="none" w="lg" len="lg"/>
              <a:tailEnd type="none" w="lg" len="lg"/>
            </a:ln>
          </p:spPr>
        </p:cxnSp>
        <p:grpSp>
          <p:nvGrpSpPr>
            <p:cNvPr id="693" name="Shape 693"/>
            <p:cNvGrpSpPr/>
            <p:nvPr/>
          </p:nvGrpSpPr>
          <p:grpSpPr>
            <a:xfrm>
              <a:off x="201713" y="1629770"/>
              <a:ext cx="8538635" cy="5075286"/>
              <a:chOff x="354099" y="1629725"/>
              <a:chExt cx="8275475" cy="4876800"/>
            </a:xfrm>
          </p:grpSpPr>
          <p:pic>
            <p:nvPicPr>
              <p:cNvPr id="694" name="Shape 694"/>
              <p:cNvPicPr preferRelativeResize="0"/>
              <p:nvPr/>
            </p:nvPicPr>
            <p:blipFill>
              <a:blip r:embed="rId3">
                <a:alphaModFix/>
              </a:blip>
              <a:stretch>
                <a:fillRect/>
              </a:stretch>
            </p:blipFill>
            <p:spPr>
              <a:xfrm>
                <a:off x="354099" y="1629725"/>
                <a:ext cx="4199160" cy="4876800"/>
              </a:xfrm>
              <a:prstGeom prst="rect">
                <a:avLst/>
              </a:prstGeom>
              <a:noFill/>
              <a:ln>
                <a:noFill/>
              </a:ln>
            </p:spPr>
          </p:pic>
          <p:pic>
            <p:nvPicPr>
              <p:cNvPr id="695" name="Shape 695"/>
              <p:cNvPicPr preferRelativeResize="0"/>
              <p:nvPr/>
            </p:nvPicPr>
            <p:blipFill>
              <a:blip r:embed="rId4">
                <a:alphaModFix/>
              </a:blip>
              <a:stretch>
                <a:fillRect/>
              </a:stretch>
            </p:blipFill>
            <p:spPr>
              <a:xfrm>
                <a:off x="4430425" y="1629725"/>
                <a:ext cx="4199150" cy="4876800"/>
              </a:xfrm>
              <a:prstGeom prst="rect">
                <a:avLst/>
              </a:prstGeom>
              <a:noFill/>
              <a:ln>
                <a:noFill/>
              </a:ln>
            </p:spPr>
          </p:pic>
        </p:grpSp>
        <p:sp>
          <p:nvSpPr>
            <p:cNvPr id="696" name="Shape 696"/>
            <p:cNvSpPr/>
            <p:nvPr/>
          </p:nvSpPr>
          <p:spPr>
            <a:xfrm>
              <a:off x="7459225" y="2037900"/>
              <a:ext cx="290099" cy="714599"/>
            </a:xfrm>
            <a:prstGeom prst="downArrow">
              <a:avLst>
                <a:gd name="adj1" fmla="val 50000"/>
                <a:gd name="adj2" fmla="val 50000"/>
              </a:avLst>
            </a:prstGeom>
            <a:solidFill>
              <a:srgbClr val="FF99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97" name="Shape 697"/>
            <p:cNvSpPr/>
            <p:nvPr/>
          </p:nvSpPr>
          <p:spPr>
            <a:xfrm rot="10800000">
              <a:off x="7850063" y="2037975"/>
              <a:ext cx="290099" cy="714599"/>
            </a:xfrm>
            <a:prstGeom prst="downArrow">
              <a:avLst>
                <a:gd name="adj1" fmla="val 50000"/>
                <a:gd name="adj2" fmla="val 50000"/>
              </a:avLst>
            </a:prstGeom>
            <a:solidFill>
              <a:srgbClr val="FF9900"/>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98" name="Shape 698"/>
            <p:cNvSpPr/>
            <p:nvPr/>
          </p:nvSpPr>
          <p:spPr>
            <a:xfrm>
              <a:off x="8292764" y="2037900"/>
              <a:ext cx="193285" cy="714675"/>
            </a:xfrm>
            <a:prstGeom prst="flowChartMagneticDisk">
              <a:avLst/>
            </a:prstGeom>
            <a:solidFill>
              <a:srgbClr val="FF00FF"/>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699" name="Shape 699"/>
            <p:cNvCxnSpPr>
              <a:stCxn id="696" idx="2"/>
              <a:endCxn id="697" idx="0"/>
            </p:cNvCxnSpPr>
            <p:nvPr/>
          </p:nvCxnSpPr>
          <p:spPr>
            <a:xfrm rot="-5400000" flipH="1">
              <a:off x="7799424" y="2557349"/>
              <a:ext cx="600" cy="390900"/>
            </a:xfrm>
            <a:prstGeom prst="curvedConnector3">
              <a:avLst>
                <a:gd name="adj1" fmla="val 38060146"/>
              </a:avLst>
            </a:prstGeom>
            <a:noFill/>
            <a:ln w="19050" cap="flat">
              <a:solidFill>
                <a:srgbClr val="FFFFFF"/>
              </a:solidFill>
              <a:prstDash val="solid"/>
              <a:round/>
              <a:headEnd type="none" w="lg" len="lg"/>
              <a:tailEnd type="none" w="lg" len="lg"/>
            </a:ln>
          </p:spPr>
        </p:cxnSp>
        <p:cxnSp>
          <p:nvCxnSpPr>
            <p:cNvPr id="700" name="Shape 700"/>
            <p:cNvCxnSpPr>
              <a:stCxn id="697" idx="2"/>
              <a:endCxn id="698" idx="1"/>
            </p:cNvCxnSpPr>
            <p:nvPr/>
          </p:nvCxnSpPr>
          <p:spPr>
            <a:xfrm rot="-5400000" flipH="1">
              <a:off x="8191913" y="1841175"/>
              <a:ext cx="600" cy="394200"/>
            </a:xfrm>
            <a:prstGeom prst="curvedConnector3">
              <a:avLst>
                <a:gd name="adj1" fmla="val -38060146"/>
              </a:avLst>
            </a:prstGeom>
            <a:noFill/>
            <a:ln w="19050" cap="flat">
              <a:solidFill>
                <a:srgbClr val="FFFFFF"/>
              </a:solidFill>
              <a:prstDash val="solid"/>
              <a:round/>
              <a:headEnd type="none" w="lg" len="lg"/>
              <a:tailEnd type="none" w="lg" len="lg"/>
            </a:ln>
          </p:spPr>
        </p:cxnSp>
        <p:cxnSp>
          <p:nvCxnSpPr>
            <p:cNvPr id="701" name="Shape 701"/>
            <p:cNvCxnSpPr>
              <a:endCxn id="696" idx="0"/>
            </p:cNvCxnSpPr>
            <p:nvPr/>
          </p:nvCxnSpPr>
          <p:spPr>
            <a:xfrm flipH="1">
              <a:off x="7604274" y="1849500"/>
              <a:ext cx="2100" cy="188400"/>
            </a:xfrm>
            <a:prstGeom prst="straightConnector1">
              <a:avLst/>
            </a:prstGeom>
            <a:noFill/>
            <a:ln w="19050" cap="flat">
              <a:solidFill>
                <a:srgbClr val="FFFFFF"/>
              </a:solidFill>
              <a:prstDash val="solid"/>
              <a:round/>
              <a:headEnd type="none" w="lg" len="lg"/>
              <a:tailEnd type="none" w="lg" len="lg"/>
            </a:ln>
          </p:spPr>
        </p:cxnSp>
        <p:cxnSp>
          <p:nvCxnSpPr>
            <p:cNvPr id="702" name="Shape 702"/>
            <p:cNvCxnSpPr/>
            <p:nvPr/>
          </p:nvCxnSpPr>
          <p:spPr>
            <a:xfrm flipH="1">
              <a:off x="8388375" y="2753175"/>
              <a:ext cx="2099" cy="188399"/>
            </a:xfrm>
            <a:prstGeom prst="straightConnector1">
              <a:avLst/>
            </a:prstGeom>
            <a:noFill/>
            <a:ln w="19050" cap="flat">
              <a:solidFill>
                <a:srgbClr val="FFFFFF"/>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dirty="0">
                <a:solidFill>
                  <a:schemeClr val="dk2"/>
                </a:solidFill>
                <a:latin typeface="Arial"/>
                <a:ea typeface="Arial"/>
                <a:cs typeface="Arial"/>
                <a:sym typeface="Arial"/>
              </a:rPr>
              <a:t>Objectives</a:t>
            </a:r>
          </a:p>
        </p:txBody>
      </p:sp>
      <p:sp>
        <p:nvSpPr>
          <p:cNvPr id="135" name="Shape 13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457200" marR="0" lvl="0" indent="-381000" algn="l" rtl="0">
              <a:lnSpc>
                <a:spcPct val="150000"/>
              </a:lnSpc>
              <a:spcBef>
                <a:spcPts val="0"/>
              </a:spcBef>
              <a:buClr>
                <a:schemeClr val="dk1"/>
              </a:buClr>
              <a:buSzPct val="100000"/>
              <a:buFont typeface="Arial"/>
              <a:buChar char="-"/>
            </a:pPr>
            <a:endParaRPr lang="en-GB" sz="2400" dirty="0" smtClean="0">
              <a:solidFill>
                <a:schemeClr val="dk1"/>
              </a:solidFill>
            </a:endParaRPr>
          </a:p>
          <a:p>
            <a:pPr marL="457200" indent="-381000">
              <a:lnSpc>
                <a:spcPct val="150000"/>
              </a:lnSpc>
              <a:spcBef>
                <a:spcPts val="0"/>
              </a:spcBef>
              <a:buSzPct val="100000"/>
            </a:pPr>
            <a:r>
              <a:rPr lang="en-GB" sz="2400" dirty="0" smtClean="0">
                <a:solidFill>
                  <a:schemeClr val="dk1"/>
                </a:solidFill>
              </a:rPr>
              <a:t>Description </a:t>
            </a:r>
            <a:r>
              <a:rPr lang="en-GB" sz="2400" dirty="0">
                <a:solidFill>
                  <a:schemeClr val="dk1"/>
                </a:solidFill>
              </a:rPr>
              <a:t>of the 4 main DNA-binding motifs. </a:t>
            </a:r>
          </a:p>
          <a:p>
            <a:pPr marL="0" indent="0">
              <a:lnSpc>
                <a:spcPct val="150000"/>
              </a:lnSpc>
              <a:spcBef>
                <a:spcPts val="0"/>
              </a:spcBef>
            </a:pPr>
            <a:endParaRPr sz="2400" dirty="0">
              <a:solidFill>
                <a:schemeClr val="dk1"/>
              </a:solidFill>
            </a:endParaRPr>
          </a:p>
          <a:p>
            <a:pPr marL="457200" indent="-381000">
              <a:lnSpc>
                <a:spcPct val="150000"/>
              </a:lnSpc>
              <a:spcBef>
                <a:spcPts val="0"/>
              </a:spcBef>
              <a:buSzPct val="100000"/>
            </a:pPr>
            <a:r>
              <a:rPr lang="en-GB" sz="2400" dirty="0">
                <a:solidFill>
                  <a:schemeClr val="dk1"/>
                </a:solidFill>
              </a:rPr>
              <a:t>Search for conserved residues in same family. </a:t>
            </a:r>
          </a:p>
          <a:p>
            <a:pPr marL="0" indent="0">
              <a:lnSpc>
                <a:spcPct val="150000"/>
              </a:lnSpc>
              <a:spcBef>
                <a:spcPts val="0"/>
              </a:spcBef>
            </a:pPr>
            <a:endParaRPr sz="2400" dirty="0">
              <a:solidFill>
                <a:schemeClr val="dk1"/>
              </a:solidFill>
            </a:endParaRPr>
          </a:p>
          <a:p>
            <a:pPr marL="457200" indent="-381000">
              <a:lnSpc>
                <a:spcPct val="150000"/>
              </a:lnSpc>
              <a:spcBef>
                <a:spcPts val="0"/>
              </a:spcBef>
              <a:buSzPct val="100000"/>
            </a:pPr>
            <a:r>
              <a:rPr lang="en-GB" sz="2400" dirty="0">
                <a:solidFill>
                  <a:schemeClr val="dk1"/>
                </a:solidFill>
              </a:rPr>
              <a:t>Molecular description of TF-DNA binding. </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pic>
        <p:nvPicPr>
          <p:cNvPr id="708" name="Shape 708"/>
          <p:cNvPicPr preferRelativeResize="0"/>
          <p:nvPr/>
        </p:nvPicPr>
        <p:blipFill rotWithShape="1">
          <a:blip r:embed="rId3">
            <a:alphaModFix/>
          </a:blip>
          <a:srcRect t="2984" b="16350"/>
          <a:stretch/>
        </p:blipFill>
        <p:spPr>
          <a:xfrm>
            <a:off x="309200" y="956599"/>
            <a:ext cx="8336974" cy="5810498"/>
          </a:xfrm>
          <a:prstGeom prst="rect">
            <a:avLst/>
          </a:prstGeom>
          <a:noFill/>
          <a:ln>
            <a:noFill/>
          </a:ln>
        </p:spPr>
      </p:pic>
      <p:sp>
        <p:nvSpPr>
          <p:cNvPr id="709" name="Shape 709"/>
          <p:cNvSpPr txBox="1">
            <a:spLocks noGrp="1"/>
          </p:cNvSpPr>
          <p:nvPr>
            <p:ph type="title"/>
          </p:nvPr>
        </p:nvSpPr>
        <p:spPr>
          <a:xfrm>
            <a:off x="353550" y="123325"/>
            <a:ext cx="8229600" cy="990599"/>
          </a:xfrm>
          <a:prstGeom prst="rect">
            <a:avLst/>
          </a:prstGeom>
        </p:spPr>
        <p:txBody>
          <a:bodyPr lIns="91425" tIns="91425" rIns="91425" bIns="91425" anchor="ctr" anchorCtr="0">
            <a:noAutofit/>
          </a:bodyPr>
          <a:lstStyle/>
          <a:p>
            <a:pPr marL="0" indent="0">
              <a:spcBef>
                <a:spcPts val="0"/>
              </a:spcBef>
              <a:buNone/>
            </a:pPr>
            <a:r>
              <a:rPr lang="en-GB" sz="3000"/>
              <a:t>zf2 interacts with DNA: specific interactions</a:t>
            </a:r>
          </a:p>
        </p:txBody>
      </p:sp>
      <p:sp>
        <p:nvSpPr>
          <p:cNvPr id="710" name="Shape 710"/>
          <p:cNvSpPr txBox="1"/>
          <p:nvPr/>
        </p:nvSpPr>
        <p:spPr>
          <a:xfrm>
            <a:off x="2419350" y="2769575"/>
            <a:ext cx="763200" cy="291900"/>
          </a:xfrm>
          <a:prstGeom prst="rect">
            <a:avLst/>
          </a:prstGeom>
          <a:noFill/>
          <a:ln>
            <a:noFill/>
          </a:ln>
        </p:spPr>
        <p:txBody>
          <a:bodyPr lIns="91425" tIns="91425" rIns="91425" bIns="91425" anchor="t" anchorCtr="0">
            <a:noAutofit/>
          </a:bodyPr>
          <a:lstStyle/>
          <a:p>
            <a:pPr>
              <a:spcBef>
                <a:spcPts val="0"/>
              </a:spcBef>
              <a:buNone/>
            </a:pPr>
            <a:r>
              <a:rPr lang="en-GB" sz="900" b="1">
                <a:solidFill>
                  <a:srgbClr val="FFFFFF"/>
                </a:solidFill>
              </a:rPr>
              <a:t>Arg 366</a:t>
            </a:r>
          </a:p>
        </p:txBody>
      </p:sp>
      <p:sp>
        <p:nvSpPr>
          <p:cNvPr id="711" name="Shape 711"/>
          <p:cNvSpPr txBox="1"/>
          <p:nvPr/>
        </p:nvSpPr>
        <p:spPr>
          <a:xfrm>
            <a:off x="4632300" y="4004500"/>
            <a:ext cx="763200" cy="2919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 372</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p:cNvPicPr preferRelativeResize="0"/>
          <p:nvPr/>
        </p:nvPicPr>
        <p:blipFill rotWithShape="1">
          <a:blip r:embed="rId3">
            <a:alphaModFix/>
          </a:blip>
          <a:srcRect l="5775"/>
          <a:stretch/>
        </p:blipFill>
        <p:spPr>
          <a:xfrm>
            <a:off x="226074" y="998550"/>
            <a:ext cx="8780000" cy="5603725"/>
          </a:xfrm>
          <a:prstGeom prst="rect">
            <a:avLst/>
          </a:prstGeom>
          <a:noFill/>
          <a:ln>
            <a:noFill/>
          </a:ln>
        </p:spPr>
      </p:pic>
      <p:sp>
        <p:nvSpPr>
          <p:cNvPr id="718" name="Shape 718"/>
          <p:cNvSpPr txBox="1">
            <a:spLocks noGrp="1"/>
          </p:cNvSpPr>
          <p:nvPr>
            <p:ph type="title"/>
          </p:nvPr>
        </p:nvSpPr>
        <p:spPr>
          <a:xfrm>
            <a:off x="268800" y="165175"/>
            <a:ext cx="8229600" cy="990599"/>
          </a:xfrm>
          <a:prstGeom prst="rect">
            <a:avLst/>
          </a:prstGeom>
        </p:spPr>
        <p:txBody>
          <a:bodyPr lIns="91425" tIns="91425" rIns="91425" bIns="91425" anchor="ctr" anchorCtr="0">
            <a:noAutofit/>
          </a:bodyPr>
          <a:lstStyle/>
          <a:p>
            <a:pPr marL="0" lvl="0" indent="0" rtl="0">
              <a:spcBef>
                <a:spcPts val="0"/>
              </a:spcBef>
              <a:buNone/>
            </a:pPr>
            <a:r>
              <a:rPr lang="en-GB" sz="3000"/>
              <a:t>zf3 interacts with DNA: specific interactions</a:t>
            </a:r>
          </a:p>
        </p:txBody>
      </p:sp>
      <p:sp>
        <p:nvSpPr>
          <p:cNvPr id="719" name="Shape 719"/>
          <p:cNvSpPr txBox="1"/>
          <p:nvPr/>
        </p:nvSpPr>
        <p:spPr>
          <a:xfrm>
            <a:off x="3802725" y="3809687"/>
            <a:ext cx="628800" cy="2550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 394</a:t>
            </a:r>
          </a:p>
        </p:txBody>
      </p:sp>
      <p:sp>
        <p:nvSpPr>
          <p:cNvPr id="720" name="Shape 720"/>
          <p:cNvSpPr txBox="1"/>
          <p:nvPr/>
        </p:nvSpPr>
        <p:spPr>
          <a:xfrm>
            <a:off x="3716775" y="2994825"/>
            <a:ext cx="800700" cy="2550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Asp 396</a:t>
            </a:r>
          </a:p>
        </p:txBody>
      </p:sp>
      <p:sp>
        <p:nvSpPr>
          <p:cNvPr id="721" name="Shape 721"/>
          <p:cNvSpPr txBox="1"/>
          <p:nvPr/>
        </p:nvSpPr>
        <p:spPr>
          <a:xfrm>
            <a:off x="3383600" y="4586875"/>
            <a:ext cx="628800" cy="2550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His 397</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Shape 727"/>
          <p:cNvPicPr preferRelativeResize="0"/>
          <p:nvPr/>
        </p:nvPicPr>
        <p:blipFill rotWithShape="1">
          <a:blip r:embed="rId3">
            <a:alphaModFix/>
          </a:blip>
          <a:srcRect t="7766"/>
          <a:stretch/>
        </p:blipFill>
        <p:spPr>
          <a:xfrm>
            <a:off x="184625" y="884175"/>
            <a:ext cx="8774749" cy="5747100"/>
          </a:xfrm>
          <a:prstGeom prst="rect">
            <a:avLst/>
          </a:prstGeom>
          <a:noFill/>
          <a:ln>
            <a:noFill/>
          </a:ln>
        </p:spPr>
      </p:pic>
      <p:sp>
        <p:nvSpPr>
          <p:cNvPr id="728" name="Shape 728"/>
          <p:cNvSpPr txBox="1">
            <a:spLocks noGrp="1"/>
          </p:cNvSpPr>
          <p:nvPr>
            <p:ph type="title"/>
          </p:nvPr>
        </p:nvSpPr>
        <p:spPr>
          <a:xfrm>
            <a:off x="184625" y="128000"/>
            <a:ext cx="8229600" cy="990599"/>
          </a:xfrm>
          <a:prstGeom prst="rect">
            <a:avLst/>
          </a:prstGeom>
        </p:spPr>
        <p:txBody>
          <a:bodyPr lIns="91425" tIns="91425" rIns="91425" bIns="91425" anchor="ctr" anchorCtr="0">
            <a:noAutofit/>
          </a:bodyPr>
          <a:lstStyle/>
          <a:p>
            <a:pPr marL="0" lvl="0" indent="0" rtl="0">
              <a:spcBef>
                <a:spcPts val="0"/>
              </a:spcBef>
              <a:buNone/>
            </a:pPr>
            <a:r>
              <a:rPr lang="en-GB" sz="3000"/>
              <a:t>zf4 interacts with DNA</a:t>
            </a:r>
          </a:p>
        </p:txBody>
      </p:sp>
      <p:sp>
        <p:nvSpPr>
          <p:cNvPr id="729" name="Shape 729"/>
          <p:cNvSpPr txBox="1"/>
          <p:nvPr/>
        </p:nvSpPr>
        <p:spPr>
          <a:xfrm>
            <a:off x="5793150" y="2304425"/>
            <a:ext cx="628800" cy="2550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 424</a:t>
            </a:r>
          </a:p>
        </p:txBody>
      </p:sp>
      <p:sp>
        <p:nvSpPr>
          <p:cNvPr id="730" name="Shape 730"/>
          <p:cNvSpPr txBox="1"/>
          <p:nvPr/>
        </p:nvSpPr>
        <p:spPr>
          <a:xfrm>
            <a:off x="6421950" y="5625750"/>
            <a:ext cx="628800" cy="255000"/>
          </a:xfrm>
          <a:prstGeom prst="rect">
            <a:avLst/>
          </a:prstGeom>
          <a:noFill/>
          <a:ln>
            <a:noFill/>
          </a:ln>
        </p:spPr>
        <p:txBody>
          <a:bodyPr lIns="91425" tIns="91425" rIns="91425" bIns="91425" anchor="t" anchorCtr="0">
            <a:noAutofit/>
          </a:bodyPr>
          <a:lstStyle/>
          <a:p>
            <a:pPr lvl="0" rtl="0">
              <a:spcBef>
                <a:spcPts val="0"/>
              </a:spcBef>
              <a:buNone/>
            </a:pPr>
            <a:r>
              <a:rPr lang="en-GB" sz="900" b="1">
                <a:solidFill>
                  <a:srgbClr val="FFFFFF"/>
                </a:solidFill>
              </a:rPr>
              <a:t>Arg 430</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737" name="Shape 737"/>
          <p:cNvGrpSpPr/>
          <p:nvPr/>
        </p:nvGrpSpPr>
        <p:grpSpPr>
          <a:xfrm>
            <a:off x="675800" y="620688"/>
            <a:ext cx="7477125" cy="4419600"/>
            <a:chOff x="675800" y="445875"/>
            <a:chExt cx="7477125" cy="4419600"/>
          </a:xfrm>
        </p:grpSpPr>
        <p:pic>
          <p:nvPicPr>
            <p:cNvPr id="738" name="Shape 738"/>
            <p:cNvPicPr preferRelativeResize="0"/>
            <p:nvPr/>
          </p:nvPicPr>
          <p:blipFill>
            <a:blip r:embed="rId3">
              <a:alphaModFix/>
            </a:blip>
            <a:stretch>
              <a:fillRect/>
            </a:stretch>
          </p:blipFill>
          <p:spPr>
            <a:xfrm>
              <a:off x="675800" y="445875"/>
              <a:ext cx="7477125" cy="4419600"/>
            </a:xfrm>
            <a:prstGeom prst="rect">
              <a:avLst/>
            </a:prstGeom>
            <a:noFill/>
            <a:ln>
              <a:noFill/>
            </a:ln>
          </p:spPr>
        </p:pic>
        <p:sp>
          <p:nvSpPr>
            <p:cNvPr id="739" name="Shape 739"/>
            <p:cNvSpPr/>
            <p:nvPr/>
          </p:nvSpPr>
          <p:spPr>
            <a:xfrm>
              <a:off x="1846450" y="2468225"/>
              <a:ext cx="110400" cy="734400"/>
            </a:xfrm>
            <a:prstGeom prst="rect">
              <a:avLst/>
            </a:prstGeom>
            <a:noFill/>
            <a:ln w="28575" cap="flat">
              <a:solidFill>
                <a:srgbClr val="741B4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40" name="Shape 740"/>
            <p:cNvSpPr/>
            <p:nvPr/>
          </p:nvSpPr>
          <p:spPr>
            <a:xfrm>
              <a:off x="2365075" y="2468225"/>
              <a:ext cx="110400" cy="734400"/>
            </a:xfrm>
            <a:prstGeom prst="rect">
              <a:avLst/>
            </a:prstGeom>
            <a:noFill/>
            <a:ln w="28575" cap="flat">
              <a:solidFill>
                <a:srgbClr val="741B4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41" name="Shape 741"/>
            <p:cNvSpPr/>
            <p:nvPr/>
          </p:nvSpPr>
          <p:spPr>
            <a:xfrm>
              <a:off x="4438000" y="2468225"/>
              <a:ext cx="110400" cy="734400"/>
            </a:xfrm>
            <a:prstGeom prst="rect">
              <a:avLst/>
            </a:prstGeom>
            <a:noFill/>
            <a:ln w="28575" cap="flat">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42" name="Shape 742"/>
            <p:cNvSpPr/>
            <p:nvPr/>
          </p:nvSpPr>
          <p:spPr>
            <a:xfrm>
              <a:off x="4689525" y="2468225"/>
              <a:ext cx="180599" cy="734400"/>
            </a:xfrm>
            <a:prstGeom prst="rect">
              <a:avLst/>
            </a:prstGeom>
            <a:noFill/>
            <a:ln w="28575" cap="flat">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43" name="Shape 743"/>
            <p:cNvSpPr/>
            <p:nvPr/>
          </p:nvSpPr>
          <p:spPr>
            <a:xfrm>
              <a:off x="7602800" y="24682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44" name="Shape 744"/>
            <p:cNvSpPr/>
            <p:nvPr/>
          </p:nvSpPr>
          <p:spPr>
            <a:xfrm>
              <a:off x="7084175" y="2468225"/>
              <a:ext cx="110400" cy="734400"/>
            </a:xfrm>
            <a:prstGeom prst="rect">
              <a:avLst/>
            </a:prstGeom>
            <a:noFill/>
            <a:ln w="28575" cap="flat">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29" name="Agrupa 28"/>
          <p:cNvGrpSpPr/>
          <p:nvPr/>
        </p:nvGrpSpPr>
        <p:grpSpPr>
          <a:xfrm>
            <a:off x="4078064" y="5032584"/>
            <a:ext cx="4670400" cy="1852800"/>
            <a:chOff x="4001450" y="4728750"/>
            <a:chExt cx="4670400" cy="1852800"/>
          </a:xfrm>
        </p:grpSpPr>
        <p:sp>
          <p:nvSpPr>
            <p:cNvPr id="736" name="Shape 736"/>
            <p:cNvSpPr txBox="1"/>
            <p:nvPr/>
          </p:nvSpPr>
          <p:spPr>
            <a:xfrm>
              <a:off x="4001450" y="5135000"/>
              <a:ext cx="4670400" cy="1167600"/>
            </a:xfrm>
            <a:prstGeom prst="rect">
              <a:avLst/>
            </a:prstGeom>
            <a:noFill/>
            <a:ln>
              <a:noFill/>
            </a:ln>
          </p:spPr>
          <p:txBody>
            <a:bodyPr lIns="91425" tIns="91425" rIns="91425" bIns="91425" anchor="t" anchorCtr="0">
              <a:noAutofit/>
            </a:bodyPr>
            <a:lstStyle/>
            <a:p>
              <a:pPr rtl="0">
                <a:spcBef>
                  <a:spcPts val="0"/>
                </a:spcBef>
                <a:buNone/>
              </a:pPr>
              <a:r>
                <a:rPr lang="en-GB" sz="2400" dirty="0"/>
                <a:t>3’ G C G </a:t>
              </a:r>
              <a:r>
                <a:rPr lang="en-GB" sz="2400" dirty="0" err="1"/>
                <a:t>G</a:t>
              </a:r>
              <a:r>
                <a:rPr lang="en-GB" sz="2400" dirty="0"/>
                <a:t> </a:t>
              </a:r>
              <a:r>
                <a:rPr lang="en-GB" sz="2400" dirty="0" err="1"/>
                <a:t>G</a:t>
              </a:r>
              <a:r>
                <a:rPr lang="en-GB" sz="2400" dirty="0"/>
                <a:t> </a:t>
              </a:r>
              <a:r>
                <a:rPr lang="en-GB" sz="2400" dirty="0" err="1"/>
                <a:t>G</a:t>
              </a:r>
              <a:r>
                <a:rPr lang="en-GB" sz="2400" dirty="0"/>
                <a:t> </a:t>
              </a:r>
              <a:r>
                <a:rPr lang="en-GB" sz="2400" dirty="0" err="1"/>
                <a:t>G</a:t>
              </a:r>
              <a:r>
                <a:rPr lang="en-GB" sz="2400" dirty="0"/>
                <a:t> </a:t>
              </a:r>
              <a:r>
                <a:rPr lang="en-GB" sz="2400" dirty="0" err="1"/>
                <a:t>G</a:t>
              </a:r>
              <a:r>
                <a:rPr lang="en-GB" sz="2400" dirty="0"/>
                <a:t> C G 5’</a:t>
              </a:r>
            </a:p>
            <a:p>
              <a:pPr>
                <a:spcBef>
                  <a:spcPts val="0"/>
                </a:spcBef>
                <a:buNone/>
              </a:pPr>
              <a:r>
                <a:rPr lang="en-GB" sz="2400" dirty="0"/>
                <a:t>5’ C G C </a:t>
              </a:r>
              <a:r>
                <a:rPr lang="en-GB" sz="2400" dirty="0" err="1"/>
                <a:t>C</a:t>
              </a:r>
              <a:r>
                <a:rPr lang="en-GB" sz="2400" dirty="0"/>
                <a:t>  </a:t>
              </a:r>
              <a:r>
                <a:rPr lang="en-GB" sz="2400" dirty="0" err="1"/>
                <a:t>C</a:t>
              </a:r>
              <a:r>
                <a:rPr lang="en-GB" sz="2400" dirty="0"/>
                <a:t> </a:t>
              </a:r>
              <a:r>
                <a:rPr lang="en-GB" sz="2400" dirty="0" err="1"/>
                <a:t>C</a:t>
              </a:r>
              <a:r>
                <a:rPr lang="en-GB" sz="2400" dirty="0"/>
                <a:t> </a:t>
              </a:r>
              <a:r>
                <a:rPr lang="en-GB" sz="2400" dirty="0" err="1"/>
                <a:t>C</a:t>
              </a:r>
              <a:r>
                <a:rPr lang="en-GB" sz="2400" dirty="0"/>
                <a:t>  </a:t>
              </a:r>
              <a:r>
                <a:rPr lang="en-GB" sz="2400" dirty="0" err="1"/>
                <a:t>C</a:t>
              </a:r>
              <a:r>
                <a:rPr lang="en-GB" sz="2400" dirty="0"/>
                <a:t> G C   3‘</a:t>
              </a:r>
            </a:p>
          </p:txBody>
        </p:sp>
        <p:cxnSp>
          <p:nvCxnSpPr>
            <p:cNvPr id="745" name="Shape 745"/>
            <p:cNvCxnSpPr/>
            <p:nvPr/>
          </p:nvCxnSpPr>
          <p:spPr>
            <a:xfrm rot="10800000">
              <a:off x="4572000" y="5973799"/>
              <a:ext cx="0" cy="328800"/>
            </a:xfrm>
            <a:prstGeom prst="straightConnector1">
              <a:avLst/>
            </a:prstGeom>
            <a:noFill/>
            <a:ln w="19050" cap="flat">
              <a:solidFill>
                <a:srgbClr val="741B47"/>
              </a:solidFill>
              <a:prstDash val="solid"/>
              <a:round/>
              <a:headEnd type="none" w="lg" len="lg"/>
              <a:tailEnd type="triangle" w="lg" len="lg"/>
            </a:ln>
          </p:spPr>
        </p:cxnSp>
        <p:cxnSp>
          <p:nvCxnSpPr>
            <p:cNvPr id="746" name="Shape 746"/>
            <p:cNvCxnSpPr/>
            <p:nvPr/>
          </p:nvCxnSpPr>
          <p:spPr>
            <a:xfrm>
              <a:off x="4572000" y="4981350"/>
              <a:ext cx="0" cy="317400"/>
            </a:xfrm>
            <a:prstGeom prst="straightConnector1">
              <a:avLst/>
            </a:prstGeom>
            <a:noFill/>
            <a:ln w="19050" cap="flat">
              <a:solidFill>
                <a:srgbClr val="741B47"/>
              </a:solidFill>
              <a:prstDash val="solid"/>
              <a:round/>
              <a:headEnd type="none" w="lg" len="lg"/>
              <a:tailEnd type="triangle" w="lg" len="lg"/>
            </a:ln>
          </p:spPr>
        </p:cxnSp>
        <p:cxnSp>
          <p:nvCxnSpPr>
            <p:cNvPr id="747" name="Shape 747"/>
            <p:cNvCxnSpPr/>
            <p:nvPr/>
          </p:nvCxnSpPr>
          <p:spPr>
            <a:xfrm rot="10800000">
              <a:off x="4876800" y="5973799"/>
              <a:ext cx="0" cy="328800"/>
            </a:xfrm>
            <a:prstGeom prst="straightConnector1">
              <a:avLst/>
            </a:prstGeom>
            <a:noFill/>
            <a:ln w="19050" cap="flat">
              <a:solidFill>
                <a:srgbClr val="741B47"/>
              </a:solidFill>
              <a:prstDash val="solid"/>
              <a:round/>
              <a:headEnd type="none" w="lg" len="lg"/>
              <a:tailEnd type="triangle" w="lg" len="lg"/>
            </a:ln>
          </p:spPr>
        </p:cxnSp>
        <p:cxnSp>
          <p:nvCxnSpPr>
            <p:cNvPr id="748" name="Shape 748"/>
            <p:cNvCxnSpPr/>
            <p:nvPr/>
          </p:nvCxnSpPr>
          <p:spPr>
            <a:xfrm>
              <a:off x="5181600" y="4981350"/>
              <a:ext cx="0" cy="317400"/>
            </a:xfrm>
            <a:prstGeom prst="straightConnector1">
              <a:avLst/>
            </a:prstGeom>
            <a:noFill/>
            <a:ln w="19050" cap="flat">
              <a:solidFill>
                <a:srgbClr val="741B47"/>
              </a:solidFill>
              <a:prstDash val="solid"/>
              <a:round/>
              <a:headEnd type="none" w="lg" len="lg"/>
              <a:tailEnd type="triangle" w="lg" len="lg"/>
            </a:ln>
          </p:spPr>
        </p:cxnSp>
        <p:sp>
          <p:nvSpPr>
            <p:cNvPr id="749" name="Shape 749"/>
            <p:cNvSpPr txBox="1"/>
            <p:nvPr/>
          </p:nvSpPr>
          <p:spPr>
            <a:xfrm>
              <a:off x="4339500" y="4728750"/>
              <a:ext cx="918300" cy="328800"/>
            </a:xfrm>
            <a:prstGeom prst="rect">
              <a:avLst/>
            </a:prstGeom>
            <a:noFill/>
            <a:ln>
              <a:noFill/>
            </a:ln>
          </p:spPr>
          <p:txBody>
            <a:bodyPr lIns="91425" tIns="91425" rIns="91425" bIns="91425" anchor="t" anchorCtr="0">
              <a:noAutofit/>
            </a:bodyPr>
            <a:lstStyle/>
            <a:p>
              <a:pPr>
                <a:spcBef>
                  <a:spcPts val="0"/>
                </a:spcBef>
                <a:buNone/>
              </a:pPr>
              <a:r>
                <a:rPr lang="en-GB" sz="1000">
                  <a:solidFill>
                    <a:srgbClr val="741B47"/>
                  </a:solidFill>
                </a:rPr>
                <a:t>R366</a:t>
              </a:r>
            </a:p>
          </p:txBody>
        </p:sp>
        <p:sp>
          <p:nvSpPr>
            <p:cNvPr id="750" name="Shape 750"/>
            <p:cNvSpPr txBox="1"/>
            <p:nvPr/>
          </p:nvSpPr>
          <p:spPr>
            <a:xfrm>
              <a:off x="4981350" y="472875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741B47"/>
                  </a:solidFill>
                </a:rPr>
                <a:t>R372</a:t>
              </a:r>
            </a:p>
          </p:txBody>
        </p:sp>
        <p:sp>
          <p:nvSpPr>
            <p:cNvPr id="751" name="Shape 751"/>
            <p:cNvSpPr txBox="1"/>
            <p:nvPr/>
          </p:nvSpPr>
          <p:spPr>
            <a:xfrm>
              <a:off x="4339500" y="625275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741B47"/>
                  </a:solidFill>
                </a:rPr>
                <a:t>R366</a:t>
              </a:r>
            </a:p>
          </p:txBody>
        </p:sp>
        <p:sp>
          <p:nvSpPr>
            <p:cNvPr id="752" name="Shape 752"/>
            <p:cNvSpPr txBox="1"/>
            <p:nvPr/>
          </p:nvSpPr>
          <p:spPr>
            <a:xfrm>
              <a:off x="4676550" y="625275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741B47"/>
                  </a:solidFill>
                </a:rPr>
                <a:t>R372</a:t>
              </a:r>
            </a:p>
          </p:txBody>
        </p:sp>
        <p:cxnSp>
          <p:nvCxnSpPr>
            <p:cNvPr id="753" name="Shape 753"/>
            <p:cNvCxnSpPr/>
            <p:nvPr/>
          </p:nvCxnSpPr>
          <p:spPr>
            <a:xfrm>
              <a:off x="4876800" y="4981350"/>
              <a:ext cx="0" cy="317400"/>
            </a:xfrm>
            <a:prstGeom prst="straightConnector1">
              <a:avLst/>
            </a:prstGeom>
            <a:noFill/>
            <a:ln w="19050" cap="flat">
              <a:solidFill>
                <a:srgbClr val="0B5394"/>
              </a:solidFill>
              <a:prstDash val="solid"/>
              <a:round/>
              <a:headEnd type="none" w="lg" len="lg"/>
              <a:tailEnd type="triangle" w="lg" len="lg"/>
            </a:ln>
          </p:spPr>
        </p:cxnSp>
        <p:cxnSp>
          <p:nvCxnSpPr>
            <p:cNvPr id="754" name="Shape 754"/>
            <p:cNvCxnSpPr/>
            <p:nvPr/>
          </p:nvCxnSpPr>
          <p:spPr>
            <a:xfrm>
              <a:off x="5486400" y="4981350"/>
              <a:ext cx="0" cy="317400"/>
            </a:xfrm>
            <a:prstGeom prst="straightConnector1">
              <a:avLst/>
            </a:prstGeom>
            <a:noFill/>
            <a:ln w="19050" cap="flat">
              <a:solidFill>
                <a:srgbClr val="0B5394"/>
              </a:solidFill>
              <a:prstDash val="solid"/>
              <a:round/>
              <a:headEnd type="none" w="lg" len="lg"/>
              <a:tailEnd type="triangle" w="lg" len="lg"/>
            </a:ln>
          </p:spPr>
        </p:cxnSp>
        <p:cxnSp>
          <p:nvCxnSpPr>
            <p:cNvPr id="755" name="Shape 755"/>
            <p:cNvCxnSpPr/>
            <p:nvPr/>
          </p:nvCxnSpPr>
          <p:spPr>
            <a:xfrm rot="10800000">
              <a:off x="5181600" y="5973799"/>
              <a:ext cx="0" cy="328800"/>
            </a:xfrm>
            <a:prstGeom prst="straightConnector1">
              <a:avLst/>
            </a:prstGeom>
            <a:noFill/>
            <a:ln w="19050" cap="flat">
              <a:solidFill>
                <a:srgbClr val="0B5394"/>
              </a:solidFill>
              <a:prstDash val="solid"/>
              <a:round/>
              <a:headEnd type="none" w="lg" len="lg"/>
              <a:tailEnd type="triangle" w="lg" len="lg"/>
            </a:ln>
          </p:spPr>
        </p:cxnSp>
        <p:sp>
          <p:nvSpPr>
            <p:cNvPr id="756" name="Shape 756"/>
            <p:cNvSpPr txBox="1"/>
            <p:nvPr/>
          </p:nvSpPr>
          <p:spPr>
            <a:xfrm>
              <a:off x="5027250" y="625275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0B5394"/>
                  </a:solidFill>
                </a:rPr>
                <a:t>D396</a:t>
              </a:r>
            </a:p>
          </p:txBody>
        </p:sp>
        <p:sp>
          <p:nvSpPr>
            <p:cNvPr id="757" name="Shape 757"/>
            <p:cNvSpPr txBox="1"/>
            <p:nvPr/>
          </p:nvSpPr>
          <p:spPr>
            <a:xfrm>
              <a:off x="5364175" y="473000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dirty="0">
                  <a:solidFill>
                    <a:srgbClr val="0B5394"/>
                  </a:solidFill>
                </a:rPr>
                <a:t>R394</a:t>
              </a:r>
            </a:p>
          </p:txBody>
        </p:sp>
        <p:sp>
          <p:nvSpPr>
            <p:cNvPr id="758" name="Shape 758"/>
            <p:cNvSpPr txBox="1"/>
            <p:nvPr/>
          </p:nvSpPr>
          <p:spPr>
            <a:xfrm>
              <a:off x="4646250" y="473000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0B5394"/>
                  </a:solidFill>
                </a:rPr>
                <a:t>H397</a:t>
              </a:r>
            </a:p>
          </p:txBody>
        </p:sp>
        <p:cxnSp>
          <p:nvCxnSpPr>
            <p:cNvPr id="759" name="Shape 759"/>
            <p:cNvCxnSpPr/>
            <p:nvPr/>
          </p:nvCxnSpPr>
          <p:spPr>
            <a:xfrm>
              <a:off x="6781800" y="4981350"/>
              <a:ext cx="0" cy="317400"/>
            </a:xfrm>
            <a:prstGeom prst="straightConnector1">
              <a:avLst/>
            </a:prstGeom>
            <a:noFill/>
            <a:ln w="19050" cap="flat">
              <a:solidFill>
                <a:srgbClr val="38761D"/>
              </a:solidFill>
              <a:prstDash val="solid"/>
              <a:round/>
              <a:headEnd type="none" w="lg" len="lg"/>
              <a:tailEnd type="triangle" w="lg" len="lg"/>
            </a:ln>
          </p:spPr>
        </p:cxnSp>
        <p:cxnSp>
          <p:nvCxnSpPr>
            <p:cNvPr id="760" name="Shape 760"/>
            <p:cNvCxnSpPr/>
            <p:nvPr/>
          </p:nvCxnSpPr>
          <p:spPr>
            <a:xfrm>
              <a:off x="7467600" y="4981350"/>
              <a:ext cx="0" cy="317400"/>
            </a:xfrm>
            <a:prstGeom prst="straightConnector1">
              <a:avLst/>
            </a:prstGeom>
            <a:noFill/>
            <a:ln w="19050" cap="flat">
              <a:solidFill>
                <a:srgbClr val="38761D"/>
              </a:solidFill>
              <a:prstDash val="solid"/>
              <a:round/>
              <a:headEnd type="none" w="lg" len="lg"/>
              <a:tailEnd type="triangle" w="lg" len="lg"/>
            </a:ln>
          </p:spPr>
        </p:cxnSp>
        <p:sp>
          <p:nvSpPr>
            <p:cNvPr id="761" name="Shape 761"/>
            <p:cNvSpPr txBox="1"/>
            <p:nvPr/>
          </p:nvSpPr>
          <p:spPr>
            <a:xfrm>
              <a:off x="6549300" y="473000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38761D"/>
                  </a:solidFill>
                </a:rPr>
                <a:t>R424</a:t>
              </a:r>
            </a:p>
          </p:txBody>
        </p:sp>
        <p:sp>
          <p:nvSpPr>
            <p:cNvPr id="762" name="Shape 762"/>
            <p:cNvSpPr txBox="1"/>
            <p:nvPr/>
          </p:nvSpPr>
          <p:spPr>
            <a:xfrm>
              <a:off x="7281125" y="4728750"/>
              <a:ext cx="918300" cy="3288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38761D"/>
                  </a:solidFill>
                </a:rPr>
                <a:t>R424</a:t>
              </a:r>
            </a:p>
          </p:txBody>
        </p:sp>
      </p:gr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Basic Leucine zipper motif</a:t>
            </a:r>
          </a:p>
        </p:txBody>
      </p:sp>
      <p:sp>
        <p:nvSpPr>
          <p:cNvPr id="769" name="Shape 769"/>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880" marR="0" lvl="0" indent="-182880" algn="just" rtl="0">
              <a:lnSpc>
                <a:spcPct val="150000"/>
              </a:lnSpc>
              <a:spcBef>
                <a:spcPts val="0"/>
              </a:spcBef>
              <a:buClr>
                <a:schemeClr val="accent1"/>
              </a:buClr>
              <a:buSzPct val="85000"/>
              <a:buFont typeface="Arial"/>
              <a:buChar char="•"/>
            </a:pPr>
            <a:r>
              <a:rPr lang="en-GB" sz="2400" b="0" i="0" u="none" strike="noStrike" cap="none" baseline="0">
                <a:solidFill>
                  <a:schemeClr val="dk1"/>
                </a:solidFill>
                <a:latin typeface="Arial"/>
                <a:ea typeface="Arial"/>
                <a:cs typeface="Arial"/>
                <a:sym typeface="Arial"/>
              </a:rPr>
              <a:t>B-ZIP TFs are </a:t>
            </a:r>
            <a:r>
              <a:rPr lang="en-GB" sz="2400">
                <a:solidFill>
                  <a:schemeClr val="dk1"/>
                </a:solidFill>
              </a:rPr>
              <a:t>exclusively</a:t>
            </a:r>
            <a:r>
              <a:rPr lang="en-GB" sz="2400" b="0" i="0" u="none" strike="noStrike" cap="none" baseline="0">
                <a:solidFill>
                  <a:schemeClr val="dk1"/>
                </a:solidFill>
                <a:latin typeface="Arial"/>
                <a:ea typeface="Arial"/>
                <a:cs typeface="Arial"/>
                <a:sym typeface="Arial"/>
              </a:rPr>
              <a:t> eukaryotic proteins </a:t>
            </a:r>
          </a:p>
          <a:p>
            <a:pPr marL="182880" marR="0" lvl="0" indent="-182880" algn="just" rtl="0">
              <a:lnSpc>
                <a:spcPct val="150000"/>
              </a:lnSpc>
              <a:spcBef>
                <a:spcPts val="480"/>
              </a:spcBef>
              <a:buClr>
                <a:schemeClr val="accent1"/>
              </a:buClr>
              <a:buSzPct val="85000"/>
              <a:buFont typeface="Arial"/>
              <a:buChar char="•"/>
            </a:pPr>
            <a:r>
              <a:rPr lang="en-GB" sz="2400" b="0" i="0" u="none" strike="noStrike" cap="none" baseline="0">
                <a:solidFill>
                  <a:schemeClr val="dk1"/>
                </a:solidFill>
                <a:latin typeface="Arial"/>
                <a:ea typeface="Arial"/>
                <a:cs typeface="Arial"/>
                <a:sym typeface="Arial"/>
              </a:rPr>
              <a:t>A long bipartite</a:t>
            </a:r>
            <a:r>
              <a:rPr lang="en-GB" sz="2400" i="0" u="none" strike="noStrike" cap="none" baseline="0">
                <a:solidFill>
                  <a:schemeClr val="dk1"/>
                </a:solidFill>
                <a:latin typeface="Arial"/>
                <a:ea typeface="Arial"/>
                <a:cs typeface="Arial"/>
                <a:sym typeface="Arial"/>
              </a:rPr>
              <a:t> </a:t>
            </a:r>
            <a:r>
              <a:rPr lang="en-GB" sz="2400" i="0" u="none" strike="noStrike" cap="none" baseline="0">
                <a:solidFill>
                  <a:schemeClr val="dk1"/>
                </a:solidFill>
                <a:latin typeface="Merriweather Sans"/>
                <a:ea typeface="Merriweather Sans"/>
                <a:cs typeface="Merriweather Sans"/>
                <a:sym typeface="Merriweather Sans"/>
              </a:rPr>
              <a:t>α</a:t>
            </a:r>
            <a:r>
              <a:rPr lang="en-GB" sz="2400" b="1" i="0" u="none" strike="noStrike" cap="none" baseline="0">
                <a:solidFill>
                  <a:schemeClr val="dk1"/>
                </a:solidFill>
                <a:latin typeface="Merriweather Sans"/>
                <a:ea typeface="Merriweather Sans"/>
                <a:cs typeface="Merriweather Sans"/>
                <a:sym typeface="Merriweather Sans"/>
              </a:rPr>
              <a:t> </a:t>
            </a:r>
            <a:r>
              <a:rPr lang="en-GB" sz="2400" b="0" i="0" u="none" strike="noStrike" cap="none" baseline="0">
                <a:solidFill>
                  <a:schemeClr val="dk1"/>
                </a:solidFill>
                <a:latin typeface="Arial"/>
                <a:ea typeface="Arial"/>
                <a:cs typeface="Arial"/>
                <a:sym typeface="Arial"/>
              </a:rPr>
              <a:t>helix 60-80 aa long. </a:t>
            </a:r>
          </a:p>
          <a:p>
            <a:pPr marL="457200" marR="0" lvl="1" indent="-190500" algn="just" rtl="0">
              <a:lnSpc>
                <a:spcPct val="150000"/>
              </a:lnSpc>
              <a:spcBef>
                <a:spcPts val="400"/>
              </a:spcBef>
              <a:buClr>
                <a:schemeClr val="accent1"/>
              </a:buClr>
              <a:buSzPct val="85000"/>
              <a:buFont typeface="Arial"/>
              <a:buChar char="•"/>
            </a:pPr>
            <a:r>
              <a:rPr lang="en-GB" sz="2000" b="0" i="0" u="none" strike="noStrike" cap="none" baseline="0">
                <a:solidFill>
                  <a:schemeClr val="dk1"/>
                </a:solidFill>
                <a:latin typeface="Arial"/>
                <a:ea typeface="Arial"/>
                <a:cs typeface="Arial"/>
                <a:sym typeface="Arial"/>
              </a:rPr>
              <a:t>N-terminal: basic aa responsible for sequence-specific DNA binding. </a:t>
            </a:r>
          </a:p>
          <a:p>
            <a:pPr marL="457200" marR="0" lvl="1" indent="-190500" algn="just" rtl="0">
              <a:lnSpc>
                <a:spcPct val="150000"/>
              </a:lnSpc>
              <a:spcBef>
                <a:spcPts val="400"/>
              </a:spcBef>
              <a:buClr>
                <a:schemeClr val="accent1"/>
              </a:buClr>
              <a:buSzPct val="85000"/>
              <a:buFont typeface="Arial"/>
              <a:buChar char="•"/>
            </a:pPr>
            <a:r>
              <a:rPr lang="en-GB" sz="2000" b="0" i="0" u="none" strike="noStrike" cap="none" baseline="0">
                <a:solidFill>
                  <a:schemeClr val="dk1"/>
                </a:solidFill>
                <a:latin typeface="Arial"/>
                <a:ea typeface="Arial"/>
                <a:cs typeface="Arial"/>
                <a:sym typeface="Arial"/>
              </a:rPr>
              <a:t>C-terminal: amphipatic region with a Leu every 7 aa → Leucine zipper. </a:t>
            </a:r>
          </a:p>
          <a:p>
            <a:pPr marL="182880" marR="0" lvl="0" indent="-182880" algn="just" rtl="0">
              <a:lnSpc>
                <a:spcPct val="150000"/>
              </a:lnSpc>
              <a:spcBef>
                <a:spcPts val="480"/>
              </a:spcBef>
              <a:buClr>
                <a:schemeClr val="accent1"/>
              </a:buClr>
              <a:buSzPct val="85000"/>
              <a:buFont typeface="Arial"/>
              <a:buChar char="•"/>
            </a:pPr>
            <a:r>
              <a:rPr lang="en-GB" sz="2400">
                <a:solidFill>
                  <a:schemeClr val="dk1"/>
                </a:solidFill>
              </a:rPr>
              <a:t>B-ZIP TF can form homo- and heterodimers</a:t>
            </a:r>
            <a:r>
              <a:rPr lang="en-GB" sz="2400" b="0" i="0" u="none" strike="noStrike" cap="none" baseline="0">
                <a:solidFill>
                  <a:schemeClr val="dk1"/>
                </a:solidFill>
                <a:latin typeface="Arial"/>
                <a:ea typeface="Arial"/>
                <a:cs typeface="Arial"/>
                <a:sym typeface="Arial"/>
              </a:rPr>
              <a:t> through the leucine zipper region. </a:t>
            </a:r>
          </a:p>
        </p:txBody>
      </p:sp>
      <p:pic>
        <p:nvPicPr>
          <p:cNvPr id="770" name="Shape 770"/>
          <p:cNvPicPr preferRelativeResize="0"/>
          <p:nvPr/>
        </p:nvPicPr>
        <p:blipFill rotWithShape="1">
          <a:blip r:embed="rId3">
            <a:alphaModFix/>
          </a:blip>
          <a:srcRect/>
          <a:stretch/>
        </p:blipFill>
        <p:spPr>
          <a:xfrm>
            <a:off x="7128261" y="429772"/>
            <a:ext cx="1812299" cy="2365800"/>
          </a:xfrm>
          <a:prstGeom prst="rect">
            <a:avLst/>
          </a:prstGeom>
          <a:noFill/>
          <a:ln>
            <a:noFill/>
          </a:ln>
        </p:spPr>
      </p:pic>
      <p:sp>
        <p:nvSpPr>
          <p:cNvPr id="771" name="Shape 771"/>
          <p:cNvSpPr txBox="1"/>
          <p:nvPr/>
        </p:nvSpPr>
        <p:spPr>
          <a:xfrm>
            <a:off x="3311900" y="6507150"/>
            <a:ext cx="6025199" cy="460200"/>
          </a:xfrm>
          <a:prstGeom prst="rect">
            <a:avLst/>
          </a:prstGeom>
          <a:noFill/>
          <a:ln>
            <a:noFill/>
          </a:ln>
        </p:spPr>
        <p:txBody>
          <a:bodyPr lIns="91425" tIns="91425" rIns="91425" bIns="91425" anchor="t" anchorCtr="0">
            <a:noAutofit/>
          </a:bodyPr>
          <a:lstStyle/>
          <a:p>
            <a:pPr lvl="0" rtl="0">
              <a:spcBef>
                <a:spcPts val="0"/>
              </a:spcBef>
              <a:buNone/>
            </a:pPr>
            <a:r>
              <a:rPr lang="en-GB" sz="900">
                <a:solidFill>
                  <a:schemeClr val="dk1"/>
                </a:solidFill>
              </a:rPr>
              <a:t>Alberts B, Johnson  A, Lewis J, et al. Molecular  Biology of the Cell. 4th ed. New York: Garland Science; 2002.</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SCOP classification</a:t>
            </a:r>
          </a:p>
        </p:txBody>
      </p:sp>
      <p:graphicFrame>
        <p:nvGraphicFramePr>
          <p:cNvPr id="777" name="Shape 777"/>
          <p:cNvGraphicFramePr/>
          <p:nvPr/>
        </p:nvGraphicFramePr>
        <p:xfrm>
          <a:off x="871925" y="2564240"/>
          <a:ext cx="7239000" cy="1584840"/>
        </p:xfrm>
        <a:graphic>
          <a:graphicData uri="http://schemas.openxmlformats.org/drawingml/2006/table">
            <a:tbl>
              <a:tblPr>
                <a:tableStyleId>{3C2FFA5D-87B4-456A-9821-1D502468CF0F}</a:tableStyleId>
              </a:tblPr>
              <a:tblGrid>
                <a:gridCol w="3619500"/>
                <a:gridCol w="3619500"/>
              </a:tblGrid>
              <a:tr h="381000">
                <a:tc>
                  <a:txBody>
                    <a:bodyPr/>
                    <a:lstStyle/>
                    <a:p>
                      <a:pPr>
                        <a:spcBef>
                          <a:spcPts val="0"/>
                        </a:spcBef>
                        <a:buNone/>
                      </a:pPr>
                      <a:r>
                        <a:rPr lang="en-GB" b="1" dirty="0"/>
                        <a:t>Class</a:t>
                      </a:r>
                    </a:p>
                  </a:txBody>
                  <a:tcPr marL="91425" marR="91425" marT="91425" marB="91425"/>
                </a:tc>
                <a:tc>
                  <a:txBody>
                    <a:bodyPr/>
                    <a:lstStyle/>
                    <a:p>
                      <a:pPr>
                        <a:spcBef>
                          <a:spcPts val="0"/>
                        </a:spcBef>
                        <a:buNone/>
                      </a:pPr>
                      <a:r>
                        <a:rPr lang="en-GB"/>
                        <a:t>Coiled coil proteins </a:t>
                      </a:r>
                      <a:r>
                        <a:rPr lang="en-GB" sz="1000"/>
                        <a:t>(not a true class)</a:t>
                      </a:r>
                      <a:endParaRPr lang="en-GB" sz="1000">
                        <a:solidFill>
                          <a:schemeClr val="dk1"/>
                        </a:solidFill>
                      </a:endParaRPr>
                    </a:p>
                  </a:txBody>
                  <a:tcPr marL="91425" marR="91425" marT="91425" marB="91425"/>
                </a:tc>
              </a:tr>
              <a:tr h="381000">
                <a:tc>
                  <a:txBody>
                    <a:bodyPr/>
                    <a:lstStyle/>
                    <a:p>
                      <a:pPr>
                        <a:spcBef>
                          <a:spcPts val="0"/>
                        </a:spcBef>
                        <a:buNone/>
                      </a:pPr>
                      <a:r>
                        <a:rPr lang="en-GB" b="1" dirty="0"/>
                        <a:t>Fold</a:t>
                      </a:r>
                    </a:p>
                  </a:txBody>
                  <a:tcPr marL="91425" marR="91425" marT="91425" marB="91425"/>
                </a:tc>
                <a:tc>
                  <a:txBody>
                    <a:bodyPr/>
                    <a:lstStyle/>
                    <a:p>
                      <a:pPr>
                        <a:spcBef>
                          <a:spcPts val="0"/>
                        </a:spcBef>
                        <a:buNone/>
                      </a:pPr>
                      <a:r>
                        <a:rPr lang="en-GB"/>
                        <a:t>Parallel coiled-coil </a:t>
                      </a:r>
                      <a:r>
                        <a:rPr lang="en-GB" sz="1000"/>
                        <a:t>(not a true fold)</a:t>
                      </a:r>
                      <a:endParaRPr lang="en-GB" sz="1000">
                        <a:solidFill>
                          <a:schemeClr val="dk1"/>
                        </a:solidFill>
                      </a:endParaRPr>
                    </a:p>
                  </a:txBody>
                  <a:tcPr marL="91425" marR="91425" marT="91425" marB="91425"/>
                </a:tc>
              </a:tr>
              <a:tr h="381000">
                <a:tc>
                  <a:txBody>
                    <a:bodyPr/>
                    <a:lstStyle/>
                    <a:p>
                      <a:pPr>
                        <a:spcBef>
                          <a:spcPts val="0"/>
                        </a:spcBef>
                        <a:buNone/>
                      </a:pPr>
                      <a:r>
                        <a:rPr lang="en-GB" b="1" dirty="0" err="1"/>
                        <a:t>Superfamily</a:t>
                      </a:r>
                      <a:endParaRPr lang="en-GB" b="1" dirty="0"/>
                    </a:p>
                  </a:txBody>
                  <a:tcPr marL="91425" marR="91425" marT="91425" marB="91425"/>
                </a:tc>
                <a:tc>
                  <a:txBody>
                    <a:bodyPr/>
                    <a:lstStyle/>
                    <a:p>
                      <a:pPr>
                        <a:spcBef>
                          <a:spcPts val="0"/>
                        </a:spcBef>
                        <a:buNone/>
                      </a:pPr>
                      <a:r>
                        <a:rPr lang="en-GB"/>
                        <a:t>Leucine zipper domain</a:t>
                      </a:r>
                    </a:p>
                  </a:txBody>
                  <a:tcPr marL="91425" marR="91425" marT="91425" marB="91425"/>
                </a:tc>
              </a:tr>
              <a:tr h="381000">
                <a:tc>
                  <a:txBody>
                    <a:bodyPr/>
                    <a:lstStyle/>
                    <a:p>
                      <a:pPr>
                        <a:spcBef>
                          <a:spcPts val="0"/>
                        </a:spcBef>
                        <a:buNone/>
                      </a:pPr>
                      <a:r>
                        <a:rPr lang="en-GB" b="1" dirty="0"/>
                        <a:t>Family</a:t>
                      </a:r>
                    </a:p>
                  </a:txBody>
                  <a:tcPr marL="91425" marR="91425" marT="91425" marB="91425"/>
                </a:tc>
                <a:tc>
                  <a:txBody>
                    <a:bodyPr/>
                    <a:lstStyle/>
                    <a:p>
                      <a:pPr>
                        <a:spcBef>
                          <a:spcPts val="0"/>
                        </a:spcBef>
                        <a:buNone/>
                      </a:pPr>
                      <a:r>
                        <a:rPr lang="en-GB" dirty="0" err="1"/>
                        <a:t>Leucine</a:t>
                      </a:r>
                      <a:r>
                        <a:rPr lang="en-GB" dirty="0"/>
                        <a:t> zipper domain</a:t>
                      </a:r>
                      <a:endParaRPr lang="en-GB" dirty="0">
                        <a:solidFill>
                          <a:schemeClr val="dk1"/>
                        </a:solidFill>
                      </a:endParaRPr>
                    </a:p>
                  </a:txBody>
                  <a:tcPr marL="91425" marR="91425" marT="91425" marB="91425"/>
                </a:tc>
              </a:tr>
            </a:tbl>
          </a:graphicData>
        </a:graphic>
      </p:graphicFrame>
      <p:pic>
        <p:nvPicPr>
          <p:cNvPr id="4" name="Picture 2" descr="http://scop.mrc-lmb.cam.ac.uk/scop/I/scop_logo_small.gif"/>
          <p:cNvPicPr>
            <a:picLocks noChangeAspect="1" noChangeArrowheads="1"/>
          </p:cNvPicPr>
          <p:nvPr/>
        </p:nvPicPr>
        <p:blipFill>
          <a:blip r:embed="rId3"/>
          <a:srcRect/>
          <a:stretch>
            <a:fillRect/>
          </a:stretch>
        </p:blipFill>
        <p:spPr bwMode="auto">
          <a:xfrm>
            <a:off x="5580112" y="698773"/>
            <a:ext cx="3095625" cy="1362075"/>
          </a:xfrm>
          <a:prstGeom prst="rect">
            <a:avLst/>
          </a:prstGeom>
          <a:noFill/>
        </p:spPr>
      </p:pic>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B-ZIP dimerization</a:t>
            </a:r>
          </a:p>
        </p:txBody>
      </p:sp>
      <p:sp>
        <p:nvSpPr>
          <p:cNvPr id="784" name="Shape 784"/>
          <p:cNvSpPr txBox="1">
            <a:spLocks noGrp="1"/>
          </p:cNvSpPr>
          <p:nvPr>
            <p:ph type="body" idx="1"/>
          </p:nvPr>
        </p:nvSpPr>
        <p:spPr>
          <a:xfrm>
            <a:off x="4202825" y="1369025"/>
            <a:ext cx="4720500" cy="3689700"/>
          </a:xfrm>
          <a:prstGeom prst="rect">
            <a:avLst/>
          </a:prstGeom>
        </p:spPr>
        <p:txBody>
          <a:bodyPr lIns="91425" tIns="91425" rIns="91425" bIns="91425" anchor="t" anchorCtr="0">
            <a:noAutofit/>
          </a:bodyPr>
          <a:lstStyle/>
          <a:p>
            <a:pPr rtl="0">
              <a:spcBef>
                <a:spcPts val="0"/>
              </a:spcBef>
              <a:buNone/>
            </a:pPr>
            <a:r>
              <a:rPr lang="en-GB" sz="1800" b="1"/>
              <a:t>Leucine zipper domain: </a:t>
            </a:r>
            <a:r>
              <a:rPr lang="en-GB" sz="1800" b="1">
                <a:solidFill>
                  <a:srgbClr val="C27BA0"/>
                </a:solidFill>
              </a:rPr>
              <a:t>4-5 heptads</a:t>
            </a:r>
          </a:p>
          <a:p>
            <a:pPr lvl="0" rtl="0">
              <a:spcBef>
                <a:spcPts val="0"/>
              </a:spcBef>
              <a:buNone/>
            </a:pPr>
            <a:r>
              <a:rPr lang="en-GB" sz="1800"/>
              <a:t>-a and d aa: hydrophobic residues</a:t>
            </a:r>
          </a:p>
          <a:p>
            <a:pPr rtl="0">
              <a:spcBef>
                <a:spcPts val="0"/>
              </a:spcBef>
              <a:buNone/>
            </a:pPr>
            <a:r>
              <a:rPr lang="en-GB" sz="1800"/>
              <a:t>		</a:t>
            </a:r>
            <a:r>
              <a:rPr lang="en-GB" sz="1800" b="1">
                <a:solidFill>
                  <a:schemeClr val="accent1"/>
                </a:solidFill>
              </a:rPr>
              <a:t>Hydrophobic core</a:t>
            </a:r>
          </a:p>
          <a:p>
            <a:pPr marL="0" indent="457200" rtl="0">
              <a:spcBef>
                <a:spcPts val="0"/>
              </a:spcBef>
              <a:buNone/>
            </a:pPr>
            <a:r>
              <a:rPr lang="en-GB" sz="1800"/>
              <a:t>Leu in d position</a:t>
            </a:r>
          </a:p>
          <a:p>
            <a:pPr rtl="0">
              <a:spcBef>
                <a:spcPts val="0"/>
              </a:spcBef>
              <a:buNone/>
            </a:pPr>
            <a:endParaRPr sz="1800"/>
          </a:p>
          <a:p>
            <a:pPr rtl="0">
              <a:spcBef>
                <a:spcPts val="0"/>
              </a:spcBef>
              <a:buNone/>
            </a:pPr>
            <a:r>
              <a:rPr lang="en-GB" sz="1800"/>
              <a:t>-g and e aa: charged </a:t>
            </a:r>
          </a:p>
          <a:p>
            <a:pPr rtl="0">
              <a:spcBef>
                <a:spcPts val="0"/>
              </a:spcBef>
              <a:buNone/>
            </a:pPr>
            <a:r>
              <a:rPr lang="en-GB" sz="1800"/>
              <a:t>		</a:t>
            </a:r>
            <a:r>
              <a:rPr lang="en-GB" sz="1800" b="1">
                <a:solidFill>
                  <a:schemeClr val="accent1"/>
                </a:solidFill>
              </a:rPr>
              <a:t>Interhelical electrostatic interactions</a:t>
            </a:r>
          </a:p>
          <a:p>
            <a:pPr rtl="0">
              <a:spcBef>
                <a:spcPts val="0"/>
              </a:spcBef>
              <a:buNone/>
            </a:pPr>
            <a:endParaRPr sz="1800"/>
          </a:p>
          <a:p>
            <a:pPr>
              <a:spcBef>
                <a:spcPts val="0"/>
              </a:spcBef>
              <a:buNone/>
            </a:pPr>
            <a:r>
              <a:rPr lang="en-GB" sz="1800"/>
              <a:t>-b, c, f: form the </a:t>
            </a:r>
            <a:r>
              <a:rPr lang="en-GB" sz="1800" b="1">
                <a:solidFill>
                  <a:schemeClr val="accent1"/>
                </a:solidFill>
              </a:rPr>
              <a:t>hydrophilic surface</a:t>
            </a:r>
          </a:p>
        </p:txBody>
      </p:sp>
      <p:sp>
        <p:nvSpPr>
          <p:cNvPr id="785" name="Shape 785"/>
          <p:cNvSpPr txBox="1"/>
          <p:nvPr/>
        </p:nvSpPr>
        <p:spPr>
          <a:xfrm>
            <a:off x="763900" y="5404775"/>
            <a:ext cx="8022299" cy="880500"/>
          </a:xfrm>
          <a:prstGeom prst="rect">
            <a:avLst/>
          </a:prstGeom>
          <a:noFill/>
          <a:ln>
            <a:noFill/>
          </a:ln>
        </p:spPr>
        <p:txBody>
          <a:bodyPr lIns="91425" tIns="91425" rIns="91425" bIns="91425" anchor="t" anchorCtr="0">
            <a:noAutofit/>
          </a:bodyPr>
          <a:lstStyle/>
          <a:p>
            <a:pPr marL="0" indent="0">
              <a:spcBef>
                <a:spcPts val="0"/>
              </a:spcBef>
              <a:buNone/>
            </a:pPr>
            <a:r>
              <a:rPr lang="en-GB" sz="2000">
                <a:solidFill>
                  <a:srgbClr val="4C1130"/>
                </a:solidFill>
              </a:rPr>
              <a:t>a,d,g and e positions: determine the specificity of the interaction</a:t>
            </a:r>
          </a:p>
        </p:txBody>
      </p:sp>
      <p:pic>
        <p:nvPicPr>
          <p:cNvPr id="786" name="Shape 786"/>
          <p:cNvPicPr preferRelativeResize="0"/>
          <p:nvPr/>
        </p:nvPicPr>
        <p:blipFill>
          <a:blip r:embed="rId3">
            <a:alphaModFix/>
          </a:blip>
          <a:stretch>
            <a:fillRect/>
          </a:stretch>
        </p:blipFill>
        <p:spPr>
          <a:xfrm>
            <a:off x="1007725" y="1987825"/>
            <a:ext cx="2612949" cy="2882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pic>
        <p:nvPicPr>
          <p:cNvPr id="792" name="Shape 792"/>
          <p:cNvPicPr preferRelativeResize="0"/>
          <p:nvPr/>
        </p:nvPicPr>
        <p:blipFill rotWithShape="1">
          <a:blip r:embed="rId3">
            <a:alphaModFix/>
          </a:blip>
          <a:srcRect t="9665"/>
          <a:stretch/>
        </p:blipFill>
        <p:spPr>
          <a:xfrm>
            <a:off x="720775" y="1779875"/>
            <a:ext cx="7966025" cy="3039675"/>
          </a:xfrm>
          <a:prstGeom prst="rect">
            <a:avLst/>
          </a:prstGeom>
          <a:noFill/>
          <a:ln>
            <a:noFill/>
          </a:ln>
        </p:spPr>
      </p:pic>
      <p:sp>
        <p:nvSpPr>
          <p:cNvPr id="793" name="Shape 793"/>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Multiple Sequence Alignment </a:t>
            </a:r>
          </a:p>
        </p:txBody>
      </p:sp>
      <p:sp>
        <p:nvSpPr>
          <p:cNvPr id="794" name="Shape 794"/>
          <p:cNvSpPr txBox="1"/>
          <p:nvPr/>
        </p:nvSpPr>
        <p:spPr>
          <a:xfrm>
            <a:off x="847825" y="5039875"/>
            <a:ext cx="1723799" cy="1055100"/>
          </a:xfrm>
          <a:prstGeom prst="rect">
            <a:avLst/>
          </a:prstGeom>
          <a:noFill/>
          <a:ln>
            <a:noFill/>
          </a:ln>
        </p:spPr>
        <p:txBody>
          <a:bodyPr lIns="91425" tIns="91425" rIns="91425" bIns="91425" anchor="t" anchorCtr="0">
            <a:noAutofit/>
          </a:bodyPr>
          <a:lstStyle/>
          <a:p>
            <a:pPr rtl="0">
              <a:spcBef>
                <a:spcPts val="0"/>
              </a:spcBef>
              <a:buNone/>
            </a:pPr>
            <a:r>
              <a:rPr lang="en-GB">
                <a:solidFill>
                  <a:srgbClr val="6AA84F"/>
                </a:solidFill>
              </a:rPr>
              <a:t>Basic region</a:t>
            </a:r>
          </a:p>
          <a:p>
            <a:pPr>
              <a:spcBef>
                <a:spcPts val="0"/>
              </a:spcBef>
              <a:buNone/>
            </a:pPr>
            <a:r>
              <a:rPr lang="en-GB">
                <a:solidFill>
                  <a:srgbClr val="A64D79"/>
                </a:solidFill>
              </a:rPr>
              <a:t>Coiled-coil</a:t>
            </a:r>
          </a:p>
        </p:txBody>
      </p:sp>
      <p:sp>
        <p:nvSpPr>
          <p:cNvPr id="795" name="Shape 795"/>
          <p:cNvSpPr/>
          <p:nvPr/>
        </p:nvSpPr>
        <p:spPr>
          <a:xfrm>
            <a:off x="2704250" y="1942575"/>
            <a:ext cx="130499" cy="10551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96" name="Shape 796"/>
          <p:cNvSpPr/>
          <p:nvPr/>
        </p:nvSpPr>
        <p:spPr>
          <a:xfrm>
            <a:off x="3491900" y="1971437"/>
            <a:ext cx="235500" cy="990599"/>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97" name="Shape 797"/>
          <p:cNvSpPr/>
          <p:nvPr/>
        </p:nvSpPr>
        <p:spPr>
          <a:xfrm>
            <a:off x="3049425" y="1971450"/>
            <a:ext cx="235500" cy="990599"/>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98" name="Shape 798"/>
          <p:cNvSpPr/>
          <p:nvPr/>
        </p:nvSpPr>
        <p:spPr>
          <a:xfrm>
            <a:off x="4697781"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99" name="Shape 799"/>
          <p:cNvSpPr/>
          <p:nvPr/>
        </p:nvSpPr>
        <p:spPr>
          <a:xfrm>
            <a:off x="5495191"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00" name="Shape 800"/>
          <p:cNvSpPr/>
          <p:nvPr/>
        </p:nvSpPr>
        <p:spPr>
          <a:xfrm>
            <a:off x="6240821" y="197144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01" name="Shape 801"/>
          <p:cNvSpPr/>
          <p:nvPr/>
        </p:nvSpPr>
        <p:spPr>
          <a:xfrm>
            <a:off x="7049284"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Structural Alignment</a:t>
            </a:r>
          </a:p>
        </p:txBody>
      </p:sp>
      <p:grpSp>
        <p:nvGrpSpPr>
          <p:cNvPr id="809" name="Shape 809"/>
          <p:cNvGrpSpPr/>
          <p:nvPr/>
        </p:nvGrpSpPr>
        <p:grpSpPr>
          <a:xfrm>
            <a:off x="305087" y="2079250"/>
            <a:ext cx="8657824" cy="2699499"/>
            <a:chOff x="256650" y="2124875"/>
            <a:chExt cx="8657824" cy="2699499"/>
          </a:xfrm>
        </p:grpSpPr>
        <p:pic>
          <p:nvPicPr>
            <p:cNvPr id="810" name="Shape 810"/>
            <p:cNvPicPr preferRelativeResize="0"/>
            <p:nvPr/>
          </p:nvPicPr>
          <p:blipFill rotWithShape="1">
            <a:blip r:embed="rId3">
              <a:alphaModFix/>
            </a:blip>
            <a:srcRect l="-2180" t="6843" r="2180" b="26065"/>
            <a:stretch/>
          </p:blipFill>
          <p:spPr>
            <a:xfrm>
              <a:off x="256650" y="2124875"/>
              <a:ext cx="8657824" cy="2699499"/>
            </a:xfrm>
            <a:prstGeom prst="rect">
              <a:avLst/>
            </a:prstGeom>
            <a:noFill/>
            <a:ln>
              <a:noFill/>
            </a:ln>
          </p:spPr>
        </p:pic>
        <p:sp>
          <p:nvSpPr>
            <p:cNvPr id="811" name="Shape 811"/>
            <p:cNvSpPr/>
            <p:nvPr/>
          </p:nvSpPr>
          <p:spPr>
            <a:xfrm>
              <a:off x="2731029" y="2284084"/>
              <a:ext cx="132300" cy="10260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2" name="Shape 812"/>
            <p:cNvSpPr/>
            <p:nvPr/>
          </p:nvSpPr>
          <p:spPr>
            <a:xfrm>
              <a:off x="3081266" y="2284084"/>
              <a:ext cx="239100" cy="10260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3" name="Shape 813"/>
            <p:cNvSpPr/>
            <p:nvPr/>
          </p:nvSpPr>
          <p:spPr>
            <a:xfrm>
              <a:off x="3538380" y="2284084"/>
              <a:ext cx="210300" cy="10260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4" name="Shape 814"/>
            <p:cNvSpPr/>
            <p:nvPr/>
          </p:nvSpPr>
          <p:spPr>
            <a:xfrm>
              <a:off x="4753886" y="2307540"/>
              <a:ext cx="132300" cy="10260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5" name="Shape 815"/>
            <p:cNvSpPr/>
            <p:nvPr/>
          </p:nvSpPr>
          <p:spPr>
            <a:xfrm>
              <a:off x="5563029" y="2307540"/>
              <a:ext cx="132300" cy="10260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6" name="Shape 816"/>
            <p:cNvSpPr/>
            <p:nvPr/>
          </p:nvSpPr>
          <p:spPr>
            <a:xfrm>
              <a:off x="6319630" y="2284084"/>
              <a:ext cx="132300" cy="10260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17" name="Shape 817"/>
            <p:cNvSpPr/>
            <p:nvPr/>
          </p:nvSpPr>
          <p:spPr>
            <a:xfrm>
              <a:off x="7139988" y="2307540"/>
              <a:ext cx="132300" cy="10260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818" name="Shape 818"/>
          <p:cNvSpPr txBox="1"/>
          <p:nvPr/>
        </p:nvSpPr>
        <p:spPr>
          <a:xfrm>
            <a:off x="5471200" y="5024450"/>
            <a:ext cx="1723799" cy="1055100"/>
          </a:xfrm>
          <a:prstGeom prst="rect">
            <a:avLst/>
          </a:prstGeom>
          <a:noFill/>
          <a:ln>
            <a:noFill/>
          </a:ln>
        </p:spPr>
        <p:txBody>
          <a:bodyPr lIns="91425" tIns="91425" rIns="91425" bIns="91425" anchor="t" anchorCtr="0">
            <a:noAutofit/>
          </a:bodyPr>
          <a:lstStyle/>
          <a:p>
            <a:pPr lvl="0" rtl="0">
              <a:spcBef>
                <a:spcPts val="0"/>
              </a:spcBef>
              <a:buNone/>
            </a:pPr>
            <a:r>
              <a:rPr lang="en-GB">
                <a:solidFill>
                  <a:srgbClr val="6AA84F"/>
                </a:solidFill>
              </a:rPr>
              <a:t>Basic region</a:t>
            </a:r>
          </a:p>
          <a:p>
            <a:pPr lvl="0" rtl="0">
              <a:spcBef>
                <a:spcPts val="0"/>
              </a:spcBef>
              <a:buNone/>
            </a:pPr>
            <a:r>
              <a:rPr lang="en-GB">
                <a:solidFill>
                  <a:srgbClr val="A64D79"/>
                </a:solidFill>
              </a:rPr>
              <a:t>Coiled-coil</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Shape 824"/>
          <p:cNvPicPr preferRelativeResize="0"/>
          <p:nvPr/>
        </p:nvPicPr>
        <p:blipFill>
          <a:blip r:embed="rId3">
            <a:alphaModFix/>
          </a:blip>
          <a:stretch>
            <a:fillRect/>
          </a:stretch>
        </p:blipFill>
        <p:spPr>
          <a:xfrm>
            <a:off x="611561" y="1459275"/>
            <a:ext cx="7521856" cy="5066069"/>
          </a:xfrm>
          <a:prstGeom prst="rect">
            <a:avLst/>
          </a:prstGeom>
          <a:noFill/>
          <a:ln>
            <a:noFill/>
          </a:ln>
        </p:spPr>
      </p:pic>
      <p:sp>
        <p:nvSpPr>
          <p:cNvPr id="825" name="Shape 825"/>
          <p:cNvSpPr txBox="1">
            <a:spLocks noGrp="1"/>
          </p:cNvSpPr>
          <p:nvPr>
            <p:ph type="body" idx="1"/>
          </p:nvPr>
        </p:nvSpPr>
        <p:spPr>
          <a:xfrm>
            <a:off x="6444208" y="5157192"/>
            <a:ext cx="1722300" cy="1487399"/>
          </a:xfrm>
          <a:prstGeom prst="rect">
            <a:avLst/>
          </a:prstGeom>
        </p:spPr>
        <p:txBody>
          <a:bodyPr lIns="91425" tIns="91425" rIns="91425" bIns="91425" anchor="t" anchorCtr="0">
            <a:noAutofit/>
          </a:bodyPr>
          <a:lstStyle/>
          <a:p>
            <a:pPr rtl="0">
              <a:spcBef>
                <a:spcPts val="0"/>
              </a:spcBef>
              <a:buNone/>
            </a:pPr>
            <a:r>
              <a:rPr lang="en-GB" dirty="0" err="1">
                <a:solidFill>
                  <a:srgbClr val="0000FF"/>
                </a:solidFill>
              </a:rPr>
              <a:t>Creb</a:t>
            </a:r>
            <a:r>
              <a:rPr lang="en-GB" dirty="0">
                <a:solidFill>
                  <a:srgbClr val="0000FF"/>
                </a:solidFill>
              </a:rPr>
              <a:t> (1DH3)</a:t>
            </a:r>
          </a:p>
          <a:p>
            <a:pPr rtl="0">
              <a:spcBef>
                <a:spcPts val="0"/>
              </a:spcBef>
              <a:buNone/>
            </a:pPr>
            <a:r>
              <a:rPr lang="en-GB" dirty="0">
                <a:solidFill>
                  <a:srgbClr val="00FF00"/>
                </a:solidFill>
              </a:rPr>
              <a:t>Gcn4 (1DGC)</a:t>
            </a:r>
          </a:p>
          <a:p>
            <a:pPr rtl="0">
              <a:spcBef>
                <a:spcPts val="0"/>
              </a:spcBef>
              <a:buNone/>
            </a:pPr>
            <a:r>
              <a:rPr lang="en-GB" dirty="0" err="1">
                <a:solidFill>
                  <a:srgbClr val="FF0000"/>
                </a:solidFill>
              </a:rPr>
              <a:t>Fos</a:t>
            </a:r>
            <a:r>
              <a:rPr lang="en-GB" dirty="0">
                <a:solidFill>
                  <a:srgbClr val="FF0000"/>
                </a:solidFill>
              </a:rPr>
              <a:t> (1FOS)</a:t>
            </a:r>
          </a:p>
          <a:p>
            <a:pPr rtl="0">
              <a:spcBef>
                <a:spcPts val="0"/>
              </a:spcBef>
              <a:buNone/>
            </a:pPr>
            <a:r>
              <a:rPr lang="en-GB" dirty="0">
                <a:solidFill>
                  <a:srgbClr val="FF00FF"/>
                </a:solidFill>
              </a:rPr>
              <a:t>Jun (1FOS)</a:t>
            </a:r>
          </a:p>
        </p:txBody>
      </p:sp>
      <p:sp>
        <p:nvSpPr>
          <p:cNvPr id="826" name="Shape 826"/>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lvl="0" rtl="0">
              <a:spcBef>
                <a:spcPts val="0"/>
              </a:spcBef>
              <a:buNone/>
            </a:pPr>
            <a:r>
              <a:rPr lang="en-GB" sz="3000"/>
              <a:t>Superimposition</a:t>
            </a:r>
          </a:p>
        </p:txBody>
      </p:sp>
      <p:sp>
        <p:nvSpPr>
          <p:cNvPr id="827" name="Shape 827"/>
          <p:cNvSpPr txBox="1"/>
          <p:nvPr/>
        </p:nvSpPr>
        <p:spPr>
          <a:xfrm>
            <a:off x="1043608" y="1556792"/>
            <a:ext cx="2252699" cy="427799"/>
          </a:xfrm>
          <a:prstGeom prst="rect">
            <a:avLst/>
          </a:prstGeom>
          <a:noFill/>
          <a:ln>
            <a:noFill/>
          </a:ln>
        </p:spPr>
        <p:txBody>
          <a:bodyPr lIns="91425" tIns="91425" rIns="91425" bIns="91425" anchor="t" anchorCtr="0">
            <a:noAutofit/>
          </a:bodyPr>
          <a:lstStyle/>
          <a:p>
            <a:pPr marL="182880" lvl="0" indent="-53339" rtl="0">
              <a:spcBef>
                <a:spcPts val="480"/>
              </a:spcBef>
              <a:buClr>
                <a:schemeClr val="dk1"/>
              </a:buClr>
              <a:buSzPct val="78571"/>
              <a:buFont typeface="Arial"/>
              <a:buNone/>
            </a:pPr>
            <a:r>
              <a:rPr lang="en-GB" dirty="0" err="1">
                <a:solidFill>
                  <a:srgbClr val="FFFFFF"/>
                </a:solidFill>
              </a:rPr>
              <a:t>Sc</a:t>
            </a:r>
            <a:r>
              <a:rPr lang="en-GB" dirty="0">
                <a:solidFill>
                  <a:srgbClr val="FFFFFF"/>
                </a:solidFill>
              </a:rPr>
              <a:t>  8.44    </a:t>
            </a:r>
            <a:r>
              <a:rPr lang="en-GB" dirty="0" smtClean="0">
                <a:solidFill>
                  <a:srgbClr val="FFFFFF"/>
                </a:solidFill>
              </a:rPr>
              <a:t>RMSD   </a:t>
            </a:r>
            <a:r>
              <a:rPr lang="en-GB" dirty="0">
                <a:solidFill>
                  <a:srgbClr val="FFFFFF"/>
                </a:solidFill>
              </a:rPr>
              <a:t>1.47</a:t>
            </a:r>
          </a:p>
          <a:p>
            <a:pPr>
              <a:spcBef>
                <a:spcPts val="0"/>
              </a:spcBef>
              <a:buNone/>
            </a:pPr>
            <a:endParaRPr dirty="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1138729" y="2277245"/>
            <a:ext cx="1678499" cy="1678499"/>
          </a:xfrm>
          <a:prstGeom prst="roundRect">
            <a:avLst>
              <a:gd name="adj" fmla="val 10000"/>
            </a:avLst>
          </a:prstGeom>
          <a:blipFill rotWithShape="1">
            <a:blip r:embed="rId3">
              <a:alphaModFix/>
            </a:blip>
            <a:stretch>
              <a:fillRect t="-4999" b="-4999"/>
            </a:stretch>
          </a:blipFill>
          <a:ln>
            <a:noFill/>
          </a:ln>
        </p:spPr>
        <p:txBody>
          <a:bodyPr lIns="91425" tIns="91425" rIns="91425" bIns="91425" anchor="ctr" anchorCtr="0">
            <a:noAutofit/>
          </a:bodyPr>
          <a:lstStyle/>
          <a:p>
            <a:pPr>
              <a:spcBef>
                <a:spcPts val="0"/>
              </a:spcBef>
              <a:buNone/>
            </a:pPr>
            <a:endParaRPr/>
          </a:p>
        </p:txBody>
      </p:sp>
      <p:sp>
        <p:nvSpPr>
          <p:cNvPr id="141" name="Shape 141"/>
          <p:cNvSpPr/>
          <p:nvPr/>
        </p:nvSpPr>
        <p:spPr>
          <a:xfrm>
            <a:off x="6282757" y="2284545"/>
            <a:ext cx="1678499" cy="1678499"/>
          </a:xfrm>
          <a:prstGeom prst="roundRect">
            <a:avLst>
              <a:gd name="adj" fmla="val 10000"/>
            </a:avLst>
          </a:prstGeom>
          <a:blipFill rotWithShape="1">
            <a:blip r:embed="rId4">
              <a:alphaModFix/>
            </a:blip>
            <a:stretch>
              <a:fillRect t="-8999" b="-8999"/>
            </a:stretch>
          </a:blipFill>
          <a:ln>
            <a:noFill/>
          </a:ln>
        </p:spPr>
        <p:txBody>
          <a:bodyPr lIns="91425" tIns="91425" rIns="91425" bIns="91425" anchor="ctr" anchorCtr="0">
            <a:noAutofit/>
          </a:bodyPr>
          <a:lstStyle/>
          <a:p>
            <a:pPr>
              <a:spcBef>
                <a:spcPts val="0"/>
              </a:spcBef>
              <a:buNone/>
            </a:pPr>
            <a:endParaRPr/>
          </a:p>
        </p:txBody>
      </p:sp>
      <p:sp>
        <p:nvSpPr>
          <p:cNvPr id="142" name="Shape 142"/>
          <p:cNvSpPr/>
          <p:nvPr/>
        </p:nvSpPr>
        <p:spPr>
          <a:xfrm>
            <a:off x="6565000" y="3367762"/>
            <a:ext cx="1678499" cy="1678499"/>
          </a:xfrm>
          <a:prstGeom prst="roundRect">
            <a:avLst>
              <a:gd name="adj" fmla="val 10000"/>
            </a:avLst>
          </a:prstGeom>
          <a:gradFill>
            <a:gsLst>
              <a:gs pos="0">
                <a:srgbClr val="5E1F62"/>
              </a:gs>
              <a:gs pos="34000">
                <a:srgbClr val="5C225F"/>
              </a:gs>
              <a:gs pos="70000">
                <a:srgbClr val="68266A"/>
              </a:gs>
              <a:gs pos="100000">
                <a:srgbClr val="643366"/>
              </a:gs>
            </a:gsLst>
            <a:path path="circle">
              <a:fillToRect l="50000" t="50000" r="50000" b="50000"/>
            </a:path>
            <a:tileRect/>
          </a:gradFill>
          <a:ln>
            <a:noFill/>
          </a:ln>
        </p:spPr>
        <p:txBody>
          <a:bodyPr lIns="91425" tIns="91425" rIns="91425" bIns="91425" anchor="ctr" anchorCtr="0">
            <a:noAutofit/>
          </a:bodyPr>
          <a:lstStyle/>
          <a:p>
            <a:pPr>
              <a:spcBef>
                <a:spcPts val="0"/>
              </a:spcBef>
              <a:buNone/>
            </a:pPr>
            <a:endParaRPr/>
          </a:p>
        </p:txBody>
      </p:sp>
      <p:sp>
        <p:nvSpPr>
          <p:cNvPr id="143" name="Shape 143"/>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latin typeface="Arial"/>
                <a:ea typeface="Arial"/>
                <a:cs typeface="Arial"/>
                <a:sym typeface="Arial"/>
              </a:rPr>
              <a:t>Methodology</a:t>
            </a:r>
          </a:p>
        </p:txBody>
      </p:sp>
      <p:sp>
        <p:nvSpPr>
          <p:cNvPr id="144" name="Shape 144"/>
          <p:cNvSpPr/>
          <p:nvPr/>
        </p:nvSpPr>
        <p:spPr>
          <a:xfrm>
            <a:off x="3678548" y="2277245"/>
            <a:ext cx="1678499" cy="1678499"/>
          </a:xfrm>
          <a:prstGeom prst="roundRect">
            <a:avLst>
              <a:gd name="adj" fmla="val 10000"/>
            </a:avLst>
          </a:prstGeom>
          <a:blipFill rotWithShape="1">
            <a:blip r:embed="rId5">
              <a:alphaModFix/>
            </a:blip>
            <a:stretch>
              <a:fillRect l="-57999" r="-57988"/>
            </a:stretch>
          </a:blipFill>
          <a:ln>
            <a:noFill/>
          </a:ln>
        </p:spPr>
        <p:txBody>
          <a:bodyPr lIns="91425" tIns="91425" rIns="91425" bIns="91425" anchor="ctr" anchorCtr="0">
            <a:noAutofit/>
          </a:bodyPr>
          <a:lstStyle/>
          <a:p>
            <a:pPr>
              <a:spcBef>
                <a:spcPts val="0"/>
              </a:spcBef>
              <a:buNone/>
            </a:pPr>
            <a:endParaRPr/>
          </a:p>
        </p:txBody>
      </p:sp>
      <p:sp>
        <p:nvSpPr>
          <p:cNvPr id="145" name="Shape 145"/>
          <p:cNvSpPr/>
          <p:nvPr/>
        </p:nvSpPr>
        <p:spPr>
          <a:xfrm>
            <a:off x="1360908" y="3367762"/>
            <a:ext cx="1678499" cy="1678499"/>
          </a:xfrm>
          <a:prstGeom prst="roundRect">
            <a:avLst>
              <a:gd name="adj" fmla="val 10000"/>
            </a:avLst>
          </a:prstGeom>
          <a:gradFill>
            <a:gsLst>
              <a:gs pos="0">
                <a:srgbClr val="5E1F62"/>
              </a:gs>
              <a:gs pos="34000">
                <a:srgbClr val="5C225F"/>
              </a:gs>
              <a:gs pos="70000">
                <a:srgbClr val="68266A"/>
              </a:gs>
              <a:gs pos="100000">
                <a:srgbClr val="643366"/>
              </a:gs>
            </a:gsLst>
            <a:path path="circle">
              <a:fillToRect l="50000" t="50000" r="50000" b="50000"/>
            </a:path>
            <a:tileRect/>
          </a:gradFill>
          <a:ln>
            <a:noFill/>
          </a:ln>
        </p:spPr>
        <p:txBody>
          <a:bodyPr lIns="91425" tIns="91425" rIns="91425" bIns="91425" anchor="ctr" anchorCtr="0">
            <a:noAutofit/>
          </a:bodyPr>
          <a:lstStyle/>
          <a:p>
            <a:pPr>
              <a:spcBef>
                <a:spcPts val="0"/>
              </a:spcBef>
              <a:buNone/>
            </a:pPr>
            <a:endParaRPr/>
          </a:p>
        </p:txBody>
      </p:sp>
      <p:sp>
        <p:nvSpPr>
          <p:cNvPr id="146" name="Shape 146"/>
          <p:cNvSpPr/>
          <p:nvPr/>
        </p:nvSpPr>
        <p:spPr>
          <a:xfrm>
            <a:off x="3962953" y="3367762"/>
            <a:ext cx="1678499" cy="1678499"/>
          </a:xfrm>
          <a:prstGeom prst="roundRect">
            <a:avLst>
              <a:gd name="adj" fmla="val 10000"/>
            </a:avLst>
          </a:prstGeom>
          <a:gradFill>
            <a:gsLst>
              <a:gs pos="0">
                <a:srgbClr val="5E1F62"/>
              </a:gs>
              <a:gs pos="34000">
                <a:srgbClr val="5C225F"/>
              </a:gs>
              <a:gs pos="70000">
                <a:srgbClr val="68266A"/>
              </a:gs>
              <a:gs pos="100000">
                <a:srgbClr val="643366"/>
              </a:gs>
            </a:gsLst>
            <a:path path="circle">
              <a:fillToRect l="50000" t="50000" r="50000" b="50000"/>
            </a:path>
            <a:tileRect/>
          </a:gradFill>
          <a:ln>
            <a:noFill/>
          </a:ln>
        </p:spPr>
        <p:txBody>
          <a:bodyPr lIns="91425" tIns="91425" rIns="91425" bIns="91425" anchor="ctr" anchorCtr="0">
            <a:noAutofit/>
          </a:bodyPr>
          <a:lstStyle/>
          <a:p>
            <a:pPr>
              <a:spcBef>
                <a:spcPts val="0"/>
              </a:spcBef>
              <a:buNone/>
            </a:pPr>
            <a:endParaRPr/>
          </a:p>
        </p:txBody>
      </p:sp>
      <p:sp>
        <p:nvSpPr>
          <p:cNvPr id="147" name="Shape 147"/>
          <p:cNvSpPr txBox="1"/>
          <p:nvPr/>
        </p:nvSpPr>
        <p:spPr>
          <a:xfrm>
            <a:off x="1437108" y="3493145"/>
            <a:ext cx="1580100" cy="15801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SzPct val="25000"/>
              <a:buNone/>
            </a:pPr>
            <a:r>
              <a:rPr lang="en-GB" sz="2400" b="0" i="0" u="none" strike="noStrike" cap="none" baseline="0">
                <a:solidFill>
                  <a:schemeClr val="lt1"/>
                </a:solidFill>
                <a:latin typeface="Arial"/>
                <a:ea typeface="Arial"/>
                <a:cs typeface="Arial"/>
                <a:sym typeface="Arial"/>
              </a:rPr>
              <a:t>Families</a:t>
            </a:r>
          </a:p>
          <a:p>
            <a:pPr marL="171450" marR="0" lvl="1" indent="-171450" algn="l" rtl="0">
              <a:lnSpc>
                <a:spcPct val="90000"/>
              </a:lnSpc>
              <a:spcBef>
                <a:spcPts val="840"/>
              </a:spcBef>
              <a:spcAft>
                <a:spcPts val="0"/>
              </a:spcAft>
              <a:buClr>
                <a:schemeClr val="lt1"/>
              </a:buClr>
              <a:buSzPct val="100000"/>
              <a:buFont typeface="Arial"/>
              <a:buChar char="•"/>
            </a:pPr>
            <a:r>
              <a:rPr lang="en-GB" sz="1900" b="0" i="0" u="none" strike="noStrike" cap="none" baseline="0">
                <a:solidFill>
                  <a:schemeClr val="lt1"/>
                </a:solidFill>
                <a:latin typeface="Arial"/>
                <a:ea typeface="Arial"/>
                <a:cs typeface="Arial"/>
                <a:sym typeface="Arial"/>
              </a:rPr>
              <a:t>Pfam</a:t>
            </a:r>
          </a:p>
          <a:p>
            <a:pPr marL="457200" marR="0" lvl="0" indent="0" algn="l" rtl="0">
              <a:lnSpc>
                <a:spcPct val="90000"/>
              </a:lnSpc>
              <a:spcBef>
                <a:spcPts val="285"/>
              </a:spcBef>
              <a:spcAft>
                <a:spcPts val="285"/>
              </a:spcAft>
              <a:buNone/>
            </a:pPr>
            <a:endParaRPr sz="1900" b="0" i="0" u="none" strike="noStrike" cap="none" baseline="0">
              <a:solidFill>
                <a:schemeClr val="lt1"/>
              </a:solidFill>
              <a:latin typeface="Arial"/>
              <a:ea typeface="Arial"/>
              <a:cs typeface="Arial"/>
              <a:sym typeface="Arial"/>
            </a:endParaRPr>
          </a:p>
        </p:txBody>
      </p:sp>
      <p:sp>
        <p:nvSpPr>
          <p:cNvPr id="148" name="Shape 148"/>
          <p:cNvSpPr txBox="1"/>
          <p:nvPr/>
        </p:nvSpPr>
        <p:spPr>
          <a:xfrm>
            <a:off x="6602911" y="3416920"/>
            <a:ext cx="1580100" cy="15801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SzPct val="25000"/>
              <a:buNone/>
            </a:pPr>
            <a:r>
              <a:rPr lang="en-GB" sz="2400" b="0" i="0" u="none" strike="noStrike" cap="none" baseline="0">
                <a:solidFill>
                  <a:schemeClr val="lt1"/>
                </a:solidFill>
                <a:latin typeface="Arial"/>
                <a:ea typeface="Arial"/>
                <a:cs typeface="Arial"/>
                <a:sym typeface="Arial"/>
              </a:rPr>
              <a:t>Structure</a:t>
            </a:r>
          </a:p>
          <a:p>
            <a:pPr marL="171450" marR="0" lvl="1" indent="-171450" algn="l" rtl="0">
              <a:lnSpc>
                <a:spcPct val="90000"/>
              </a:lnSpc>
              <a:spcBef>
                <a:spcPts val="840"/>
              </a:spcBef>
              <a:spcAft>
                <a:spcPts val="0"/>
              </a:spcAft>
              <a:buClr>
                <a:schemeClr val="lt1"/>
              </a:buClr>
              <a:buSzPct val="100000"/>
              <a:buFont typeface="Arial"/>
              <a:buChar char="•"/>
            </a:pPr>
            <a:r>
              <a:rPr lang="en-GB" sz="1900" b="0" i="0" u="none" strike="noStrike" cap="none" baseline="0">
                <a:solidFill>
                  <a:schemeClr val="lt1"/>
                </a:solidFill>
                <a:latin typeface="Arial"/>
                <a:ea typeface="Arial"/>
                <a:cs typeface="Arial"/>
                <a:sym typeface="Arial"/>
              </a:rPr>
              <a:t>PDB</a:t>
            </a:r>
          </a:p>
          <a:p>
            <a:pPr marL="171450" marR="0" lvl="1" indent="-171450" algn="l" rtl="0">
              <a:lnSpc>
                <a:spcPct val="90000"/>
              </a:lnSpc>
              <a:spcBef>
                <a:spcPts val="285"/>
              </a:spcBef>
              <a:spcAft>
                <a:spcPts val="285"/>
              </a:spcAft>
              <a:buClr>
                <a:schemeClr val="lt1"/>
              </a:buClr>
              <a:buSzPct val="100000"/>
              <a:buFont typeface="Arial"/>
              <a:buChar char="•"/>
            </a:pPr>
            <a:r>
              <a:rPr lang="en-GB" sz="1900" b="0" i="0" u="none" strike="noStrike" cap="none" baseline="0">
                <a:solidFill>
                  <a:schemeClr val="lt1"/>
                </a:solidFill>
                <a:latin typeface="Arial"/>
                <a:ea typeface="Arial"/>
                <a:cs typeface="Arial"/>
                <a:sym typeface="Arial"/>
              </a:rPr>
              <a:t>SCOP</a:t>
            </a:r>
          </a:p>
        </p:txBody>
      </p:sp>
      <p:sp>
        <p:nvSpPr>
          <p:cNvPr id="149" name="Shape 149"/>
          <p:cNvSpPr txBox="1"/>
          <p:nvPr/>
        </p:nvSpPr>
        <p:spPr>
          <a:xfrm>
            <a:off x="5691384" y="3078939"/>
            <a:ext cx="226200" cy="2421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595"/>
              </a:spcAft>
              <a:buNone/>
            </a:pPr>
            <a:endParaRPr sz="1700" b="0" i="0" u="none" strike="noStrike" cap="none" baseline="0">
              <a:solidFill>
                <a:schemeClr val="lt1"/>
              </a:solidFill>
              <a:latin typeface="Arial"/>
              <a:ea typeface="Arial"/>
              <a:cs typeface="Arial"/>
              <a:sym typeface="Arial"/>
            </a:endParaRPr>
          </a:p>
        </p:txBody>
      </p:sp>
      <p:sp>
        <p:nvSpPr>
          <p:cNvPr id="150" name="Shape 150"/>
          <p:cNvSpPr txBox="1"/>
          <p:nvPr/>
        </p:nvSpPr>
        <p:spPr>
          <a:xfrm>
            <a:off x="4012141" y="3407420"/>
            <a:ext cx="1580100" cy="15801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SzPct val="25000"/>
              <a:buNone/>
            </a:pPr>
            <a:r>
              <a:rPr lang="en-GB" sz="2400" b="0" i="0" u="none" strike="noStrike" cap="none" baseline="0">
                <a:solidFill>
                  <a:schemeClr val="lt1"/>
                </a:solidFill>
                <a:latin typeface="Arial"/>
                <a:ea typeface="Arial"/>
                <a:cs typeface="Arial"/>
                <a:sym typeface="Arial"/>
              </a:rPr>
              <a:t>Sequence</a:t>
            </a:r>
          </a:p>
          <a:p>
            <a:pPr marL="171450" marR="0" lvl="1" indent="-171450" algn="l" rtl="0">
              <a:lnSpc>
                <a:spcPct val="90000"/>
              </a:lnSpc>
              <a:spcBef>
                <a:spcPts val="840"/>
              </a:spcBef>
              <a:spcAft>
                <a:spcPts val="285"/>
              </a:spcAft>
              <a:buClr>
                <a:schemeClr val="lt1"/>
              </a:buClr>
              <a:buSzPct val="100000"/>
              <a:buFont typeface="Arial"/>
              <a:buChar char="•"/>
            </a:pPr>
            <a:r>
              <a:rPr lang="en-GB" sz="1900">
                <a:solidFill>
                  <a:schemeClr val="lt1"/>
                </a:solidFill>
              </a:rPr>
              <a:t>PDB</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Shape 833"/>
          <p:cNvPicPr preferRelativeResize="0"/>
          <p:nvPr/>
        </p:nvPicPr>
        <p:blipFill rotWithShape="1">
          <a:blip r:embed="rId3">
            <a:alphaModFix/>
          </a:blip>
          <a:srcRect t="15211"/>
          <a:stretch/>
        </p:blipFill>
        <p:spPr>
          <a:xfrm>
            <a:off x="6063875" y="5075150"/>
            <a:ext cx="2622924" cy="1710149"/>
          </a:xfrm>
          <a:prstGeom prst="rect">
            <a:avLst/>
          </a:prstGeom>
          <a:noFill/>
          <a:ln>
            <a:noFill/>
          </a:ln>
        </p:spPr>
      </p:pic>
      <p:sp>
        <p:nvSpPr>
          <p:cNvPr id="834" name="Shape 834"/>
          <p:cNvSpPr txBox="1">
            <a:spLocks noGrp="1"/>
          </p:cNvSpPr>
          <p:nvPr>
            <p:ph type="title"/>
          </p:nvPr>
        </p:nvSpPr>
        <p:spPr>
          <a:xfrm>
            <a:off x="457200" y="278161"/>
            <a:ext cx="8229600" cy="990599"/>
          </a:xfrm>
          <a:prstGeom prst="rect">
            <a:avLst/>
          </a:prstGeom>
        </p:spPr>
        <p:txBody>
          <a:bodyPr lIns="91425" tIns="91425" rIns="91425" bIns="91425" anchor="ctr" anchorCtr="0">
            <a:noAutofit/>
          </a:bodyPr>
          <a:lstStyle/>
          <a:p>
            <a:pPr algn="l">
              <a:spcBef>
                <a:spcPts val="0"/>
              </a:spcBef>
              <a:buNone/>
            </a:pPr>
            <a:r>
              <a:rPr lang="en-GB" sz="3000" dirty="0"/>
              <a:t>c-</a:t>
            </a:r>
            <a:r>
              <a:rPr lang="en-GB" sz="3000" dirty="0" err="1"/>
              <a:t>Jun:c</a:t>
            </a:r>
            <a:r>
              <a:rPr lang="en-GB" sz="3000" dirty="0"/>
              <a:t>-</a:t>
            </a:r>
            <a:r>
              <a:rPr lang="en-GB" sz="3000" dirty="0" err="1"/>
              <a:t>Fos</a:t>
            </a:r>
            <a:r>
              <a:rPr lang="en-GB" sz="3000" dirty="0"/>
              <a:t> </a:t>
            </a:r>
            <a:r>
              <a:rPr lang="en-GB" sz="3000" dirty="0" err="1"/>
              <a:t>heterodimer</a:t>
            </a:r>
            <a:endParaRPr lang="en-GB" sz="3000" dirty="0"/>
          </a:p>
        </p:txBody>
      </p:sp>
      <p:sp>
        <p:nvSpPr>
          <p:cNvPr id="836" name="Shape 836"/>
          <p:cNvSpPr/>
          <p:nvPr/>
        </p:nvSpPr>
        <p:spPr>
          <a:xfrm>
            <a:off x="2589252" y="5373216"/>
            <a:ext cx="1262668" cy="574499"/>
          </a:xfrm>
          <a:prstGeom prst="rect">
            <a:avLst/>
          </a:prstGeom>
          <a:noFill/>
          <a:ln w="28575"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37" name="Shape 837"/>
          <p:cNvSpPr/>
          <p:nvPr/>
        </p:nvSpPr>
        <p:spPr>
          <a:xfrm>
            <a:off x="3093465" y="5373216"/>
            <a:ext cx="254399" cy="574499"/>
          </a:xfrm>
          <a:prstGeom prst="rect">
            <a:avLst/>
          </a:prstGeom>
          <a:noFill/>
          <a:ln w="28575" cap="flat">
            <a:solidFill>
              <a:srgbClr val="C27BA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838" name="Shape 838"/>
          <p:cNvPicPr preferRelativeResize="0"/>
          <p:nvPr/>
        </p:nvPicPr>
        <p:blipFill rotWithShape="1">
          <a:blip r:embed="rId4">
            <a:alphaModFix/>
          </a:blip>
          <a:srcRect b="3456"/>
          <a:stretch/>
        </p:blipFill>
        <p:spPr>
          <a:xfrm>
            <a:off x="1123550" y="1326576"/>
            <a:ext cx="2622924" cy="3162799"/>
          </a:xfrm>
          <a:prstGeom prst="rect">
            <a:avLst/>
          </a:prstGeom>
          <a:noFill/>
          <a:ln>
            <a:noFill/>
          </a:ln>
        </p:spPr>
      </p:pic>
      <p:pic>
        <p:nvPicPr>
          <p:cNvPr id="839" name="Shape 839"/>
          <p:cNvPicPr preferRelativeResize="0"/>
          <p:nvPr/>
        </p:nvPicPr>
        <p:blipFill>
          <a:blip r:embed="rId5">
            <a:alphaModFix/>
          </a:blip>
          <a:stretch>
            <a:fillRect/>
          </a:stretch>
        </p:blipFill>
        <p:spPr>
          <a:xfrm>
            <a:off x="4788024" y="1346321"/>
            <a:ext cx="2622925" cy="3162799"/>
          </a:xfrm>
          <a:prstGeom prst="rect">
            <a:avLst/>
          </a:prstGeom>
          <a:noFill/>
          <a:ln>
            <a:noFill/>
          </a:ln>
        </p:spPr>
      </p:pic>
      <p:sp>
        <p:nvSpPr>
          <p:cNvPr id="840" name="Shape 840"/>
          <p:cNvSpPr txBox="1">
            <a:spLocks noGrp="1"/>
          </p:cNvSpPr>
          <p:nvPr>
            <p:ph type="body" idx="2"/>
          </p:nvPr>
        </p:nvSpPr>
        <p:spPr>
          <a:xfrm>
            <a:off x="1155361" y="1321023"/>
            <a:ext cx="1256399" cy="792600"/>
          </a:xfrm>
          <a:prstGeom prst="rect">
            <a:avLst/>
          </a:prstGeom>
        </p:spPr>
        <p:txBody>
          <a:bodyPr lIns="91425" tIns="91425" rIns="91425" bIns="91425" anchor="t" anchorCtr="0">
            <a:noAutofit/>
          </a:bodyPr>
          <a:lstStyle/>
          <a:p>
            <a:pPr lvl="0" rtl="0">
              <a:spcBef>
                <a:spcPts val="0"/>
              </a:spcBef>
              <a:buNone/>
            </a:pPr>
            <a:r>
              <a:rPr lang="en-GB" sz="1000" dirty="0">
                <a:solidFill>
                  <a:srgbClr val="FF0000"/>
                </a:solidFill>
              </a:rPr>
              <a:t>FOS (1FOS)</a:t>
            </a:r>
          </a:p>
          <a:p>
            <a:pPr lvl="0" rtl="0">
              <a:spcBef>
                <a:spcPts val="0"/>
              </a:spcBef>
              <a:buNone/>
            </a:pPr>
            <a:r>
              <a:rPr lang="en-GB" sz="1000" dirty="0">
                <a:solidFill>
                  <a:srgbClr val="FF00FF"/>
                </a:solidFill>
              </a:rPr>
              <a:t>JUN (1FOS)</a:t>
            </a:r>
          </a:p>
        </p:txBody>
      </p:sp>
      <p:sp>
        <p:nvSpPr>
          <p:cNvPr id="841" name="Shape 841"/>
          <p:cNvSpPr txBox="1">
            <a:spLocks noGrp="1"/>
          </p:cNvSpPr>
          <p:nvPr>
            <p:ph type="body" idx="3"/>
          </p:nvPr>
        </p:nvSpPr>
        <p:spPr>
          <a:xfrm>
            <a:off x="4788024" y="1268760"/>
            <a:ext cx="1256399" cy="792600"/>
          </a:xfrm>
          <a:prstGeom prst="rect">
            <a:avLst/>
          </a:prstGeom>
        </p:spPr>
        <p:txBody>
          <a:bodyPr lIns="91425" tIns="91425" rIns="91425" bIns="91425" anchor="t" anchorCtr="0">
            <a:noAutofit/>
          </a:bodyPr>
          <a:lstStyle/>
          <a:p>
            <a:pPr lvl="0" rtl="0">
              <a:spcBef>
                <a:spcPts val="0"/>
              </a:spcBef>
              <a:buNone/>
            </a:pPr>
            <a:r>
              <a:rPr lang="en-GB" sz="1000" dirty="0">
                <a:solidFill>
                  <a:srgbClr val="FF0000"/>
                </a:solidFill>
              </a:rPr>
              <a:t>FOS (1FOS)</a:t>
            </a:r>
          </a:p>
          <a:p>
            <a:pPr lvl="0" rtl="0">
              <a:spcBef>
                <a:spcPts val="0"/>
              </a:spcBef>
              <a:buNone/>
            </a:pPr>
            <a:r>
              <a:rPr lang="en-GB" sz="1000" dirty="0">
                <a:solidFill>
                  <a:srgbClr val="FF00FF"/>
                </a:solidFill>
              </a:rPr>
              <a:t>JUN (1FOS)</a:t>
            </a:r>
          </a:p>
        </p:txBody>
      </p:sp>
      <p:sp>
        <p:nvSpPr>
          <p:cNvPr id="13" name="QuadreDeText 12"/>
          <p:cNvSpPr txBox="1"/>
          <p:nvPr/>
        </p:nvSpPr>
        <p:spPr>
          <a:xfrm>
            <a:off x="4932040" y="4489375"/>
            <a:ext cx="2448272" cy="307777"/>
          </a:xfrm>
          <a:prstGeom prst="rect">
            <a:avLst/>
          </a:prstGeom>
          <a:noFill/>
        </p:spPr>
        <p:txBody>
          <a:bodyPr wrap="square" rtlCol="0">
            <a:spAutoFit/>
          </a:bodyPr>
          <a:lstStyle/>
          <a:p>
            <a:r>
              <a:rPr lang="en-GB" dirty="0" smtClean="0"/>
              <a:t>Conformation II</a:t>
            </a:r>
            <a:endParaRPr lang="es-ES" dirty="0"/>
          </a:p>
        </p:txBody>
      </p:sp>
      <p:sp>
        <p:nvSpPr>
          <p:cNvPr id="14" name="QuadreDeText 13"/>
          <p:cNvSpPr txBox="1"/>
          <p:nvPr/>
        </p:nvSpPr>
        <p:spPr>
          <a:xfrm>
            <a:off x="1763688" y="4489375"/>
            <a:ext cx="2448272" cy="307777"/>
          </a:xfrm>
          <a:prstGeom prst="rect">
            <a:avLst/>
          </a:prstGeom>
          <a:noFill/>
        </p:spPr>
        <p:txBody>
          <a:bodyPr wrap="square" rtlCol="0">
            <a:spAutoFit/>
          </a:bodyPr>
          <a:lstStyle/>
          <a:p>
            <a:r>
              <a:rPr lang="en-GB" dirty="0" smtClean="0"/>
              <a:t>Conformation I</a:t>
            </a:r>
            <a:endParaRPr lang="es-ES" dirty="0"/>
          </a:p>
        </p:txBody>
      </p:sp>
      <p:sp>
        <p:nvSpPr>
          <p:cNvPr id="16" name="QuadreDeText 15"/>
          <p:cNvSpPr txBox="1"/>
          <p:nvPr/>
        </p:nvSpPr>
        <p:spPr>
          <a:xfrm>
            <a:off x="755576" y="5085184"/>
            <a:ext cx="4824536" cy="815608"/>
          </a:xfrm>
          <a:prstGeom prst="rect">
            <a:avLst/>
          </a:prstGeom>
          <a:noFill/>
        </p:spPr>
        <p:txBody>
          <a:bodyPr wrap="square" rtlCol="0">
            <a:spAutoFit/>
          </a:bodyPr>
          <a:lstStyle/>
          <a:p>
            <a:r>
              <a:rPr lang="fr-FR" dirty="0" err="1" smtClean="0"/>
              <a:t>Binds</a:t>
            </a:r>
            <a:r>
              <a:rPr lang="fr-FR" dirty="0" smtClean="0"/>
              <a:t> DNA AP-1 site </a:t>
            </a:r>
          </a:p>
          <a:p>
            <a:endParaRPr lang="fr-FR" sz="500" dirty="0" smtClean="0"/>
          </a:p>
          <a:p>
            <a:pPr algn="just"/>
            <a:r>
              <a:rPr lang="fr-FR" dirty="0" smtClean="0"/>
              <a:t>        5’- T C T C C T A T G A C T C A T C C A T  -3’</a:t>
            </a:r>
          </a:p>
          <a:p>
            <a:pPr algn="just"/>
            <a:r>
              <a:rPr lang="fr-FR" dirty="0" smtClean="0"/>
              <a:t>        3’- A G A</a:t>
            </a:r>
            <a:r>
              <a:rPr lang="fr-FR" sz="400" dirty="0" smtClean="0"/>
              <a:t> </a:t>
            </a:r>
            <a:r>
              <a:rPr lang="fr-FR" dirty="0" smtClean="0"/>
              <a:t>G</a:t>
            </a:r>
            <a:r>
              <a:rPr lang="fr-FR" sz="400" dirty="0" smtClean="0"/>
              <a:t>  </a:t>
            </a:r>
            <a:r>
              <a:rPr lang="fr-FR" dirty="0" smtClean="0"/>
              <a:t>G A T A C T G A G T A G G T A -5’</a:t>
            </a:r>
            <a:endParaRPr lang="fr-FR" dirty="0"/>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Shape 847"/>
          <p:cNvPicPr preferRelativeResize="0"/>
          <p:nvPr/>
        </p:nvPicPr>
        <p:blipFill>
          <a:blip r:embed="rId3">
            <a:alphaModFix/>
          </a:blip>
          <a:stretch>
            <a:fillRect/>
          </a:stretch>
        </p:blipFill>
        <p:spPr>
          <a:xfrm>
            <a:off x="107504" y="476672"/>
            <a:ext cx="8928992" cy="597666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xfrm>
            <a:off x="76200" y="275550"/>
            <a:ext cx="8229600" cy="990599"/>
          </a:xfrm>
          <a:prstGeom prst="rect">
            <a:avLst/>
          </a:prstGeom>
        </p:spPr>
        <p:txBody>
          <a:bodyPr lIns="91425" tIns="91425" rIns="91425" bIns="91425" anchor="ctr" anchorCtr="0">
            <a:noAutofit/>
          </a:bodyPr>
          <a:lstStyle/>
          <a:p>
            <a:pPr lvl="0" rtl="0">
              <a:spcBef>
                <a:spcPts val="0"/>
              </a:spcBef>
              <a:buNone/>
            </a:pPr>
            <a:r>
              <a:rPr lang="en-GB" sz="3000"/>
              <a:t>Hydrophobic interactions</a:t>
            </a:r>
          </a:p>
        </p:txBody>
      </p:sp>
      <p:pic>
        <p:nvPicPr>
          <p:cNvPr id="854" name="Shape 854"/>
          <p:cNvPicPr preferRelativeResize="0"/>
          <p:nvPr/>
        </p:nvPicPr>
        <p:blipFill>
          <a:blip r:embed="rId3">
            <a:alphaModFix/>
          </a:blip>
          <a:stretch>
            <a:fillRect/>
          </a:stretch>
        </p:blipFill>
        <p:spPr>
          <a:xfrm>
            <a:off x="1157450" y="1083550"/>
            <a:ext cx="6591300" cy="5467350"/>
          </a:xfrm>
          <a:prstGeom prst="rect">
            <a:avLst/>
          </a:prstGeom>
          <a:noFill/>
          <a:ln>
            <a:noFill/>
          </a:ln>
        </p:spPr>
      </p:pic>
      <p:sp>
        <p:nvSpPr>
          <p:cNvPr id="855" name="Shape 855"/>
          <p:cNvSpPr txBox="1"/>
          <p:nvPr/>
        </p:nvSpPr>
        <p:spPr>
          <a:xfrm>
            <a:off x="4435650" y="3418625"/>
            <a:ext cx="837599" cy="383400"/>
          </a:xfrm>
          <a:prstGeom prst="rect">
            <a:avLst/>
          </a:prstGeom>
          <a:noFill/>
          <a:ln>
            <a:noFill/>
          </a:ln>
        </p:spPr>
        <p:txBody>
          <a:bodyPr lIns="91425" tIns="91425" rIns="91425" bIns="91425" anchor="t" anchorCtr="0">
            <a:noAutofit/>
          </a:bodyPr>
          <a:lstStyle/>
          <a:p>
            <a:pPr lvl="0" rtl="0">
              <a:spcBef>
                <a:spcPts val="0"/>
              </a:spcBef>
              <a:buNone/>
            </a:pPr>
            <a:r>
              <a:rPr lang="en-GB" sz="1000">
                <a:solidFill>
                  <a:schemeClr val="lt1"/>
                </a:solidFill>
              </a:rPr>
              <a:t>Leu 172</a:t>
            </a:r>
          </a:p>
        </p:txBody>
      </p:sp>
      <p:sp>
        <p:nvSpPr>
          <p:cNvPr id="856" name="Shape 856"/>
          <p:cNvSpPr txBox="1"/>
          <p:nvPr/>
        </p:nvSpPr>
        <p:spPr>
          <a:xfrm>
            <a:off x="3686725" y="3035225"/>
            <a:ext cx="837599" cy="383400"/>
          </a:xfrm>
          <a:prstGeom prst="rect">
            <a:avLst/>
          </a:prstGeom>
          <a:noFill/>
          <a:ln>
            <a:noFill/>
          </a:ln>
        </p:spPr>
        <p:txBody>
          <a:bodyPr lIns="91425" tIns="91425" rIns="91425" bIns="91425" anchor="t" anchorCtr="0">
            <a:noAutofit/>
          </a:bodyPr>
          <a:lstStyle/>
          <a:p>
            <a:pPr lvl="0" rtl="0">
              <a:spcBef>
                <a:spcPts val="0"/>
              </a:spcBef>
              <a:buNone/>
            </a:pPr>
            <a:r>
              <a:rPr lang="en-GB" sz="1000">
                <a:solidFill>
                  <a:schemeClr val="lt1"/>
                </a:solidFill>
              </a:rPr>
              <a:t>Val 293</a:t>
            </a: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Shape 862"/>
          <p:cNvPicPr preferRelativeResize="0"/>
          <p:nvPr/>
        </p:nvPicPr>
        <p:blipFill>
          <a:blip r:embed="rId3">
            <a:alphaModFix/>
          </a:blip>
          <a:stretch>
            <a:fillRect/>
          </a:stretch>
        </p:blipFill>
        <p:spPr>
          <a:xfrm>
            <a:off x="1221062" y="1246100"/>
            <a:ext cx="6429375" cy="5334000"/>
          </a:xfrm>
          <a:prstGeom prst="rect">
            <a:avLst/>
          </a:prstGeom>
          <a:noFill/>
          <a:ln>
            <a:noFill/>
          </a:ln>
        </p:spPr>
      </p:pic>
      <p:sp>
        <p:nvSpPr>
          <p:cNvPr id="863" name="Shape 863"/>
          <p:cNvSpPr txBox="1">
            <a:spLocks noGrp="1"/>
          </p:cNvSpPr>
          <p:nvPr>
            <p:ph type="title"/>
          </p:nvPr>
        </p:nvSpPr>
        <p:spPr>
          <a:xfrm>
            <a:off x="76200" y="275550"/>
            <a:ext cx="8229600" cy="990599"/>
          </a:xfrm>
          <a:prstGeom prst="rect">
            <a:avLst/>
          </a:prstGeom>
        </p:spPr>
        <p:txBody>
          <a:bodyPr lIns="91425" tIns="91425" rIns="91425" bIns="91425" anchor="ctr" anchorCtr="0">
            <a:noAutofit/>
          </a:bodyPr>
          <a:lstStyle/>
          <a:p>
            <a:pPr>
              <a:spcBef>
                <a:spcPts val="0"/>
              </a:spcBef>
              <a:buNone/>
            </a:pPr>
            <a:r>
              <a:rPr lang="en-GB" sz="3000"/>
              <a:t>Interhelical electrostatic interactions</a:t>
            </a:r>
          </a:p>
        </p:txBody>
      </p:sp>
      <p:sp>
        <p:nvSpPr>
          <p:cNvPr id="864" name="Shape 864"/>
          <p:cNvSpPr txBox="1"/>
          <p:nvPr/>
        </p:nvSpPr>
        <p:spPr>
          <a:xfrm>
            <a:off x="2479550" y="4323550"/>
            <a:ext cx="837599" cy="383400"/>
          </a:xfrm>
          <a:prstGeom prst="rect">
            <a:avLst/>
          </a:prstGeom>
          <a:noFill/>
          <a:ln>
            <a:noFill/>
          </a:ln>
        </p:spPr>
        <p:txBody>
          <a:bodyPr lIns="91425" tIns="91425" rIns="91425" bIns="91425" anchor="t" anchorCtr="0">
            <a:noAutofit/>
          </a:bodyPr>
          <a:lstStyle/>
          <a:p>
            <a:pPr>
              <a:spcBef>
                <a:spcPts val="0"/>
              </a:spcBef>
              <a:buNone/>
            </a:pPr>
            <a:r>
              <a:rPr lang="en-GB" sz="1000">
                <a:solidFill>
                  <a:schemeClr val="lt1"/>
                </a:solidFill>
              </a:rPr>
              <a:t>Lys 292</a:t>
            </a:r>
          </a:p>
        </p:txBody>
      </p:sp>
      <p:sp>
        <p:nvSpPr>
          <p:cNvPr id="865" name="Shape 865"/>
          <p:cNvSpPr txBox="1"/>
          <p:nvPr/>
        </p:nvSpPr>
        <p:spPr>
          <a:xfrm>
            <a:off x="5128425" y="2201296"/>
            <a:ext cx="628499" cy="281700"/>
          </a:xfrm>
          <a:prstGeom prst="rect">
            <a:avLst/>
          </a:prstGeom>
          <a:noFill/>
          <a:ln>
            <a:noFill/>
          </a:ln>
        </p:spPr>
        <p:txBody>
          <a:bodyPr lIns="91425" tIns="91425" rIns="91425" bIns="91425" anchor="t" anchorCtr="0">
            <a:noAutofit/>
          </a:bodyPr>
          <a:lstStyle/>
          <a:p>
            <a:pPr lvl="0" rtl="0">
              <a:spcBef>
                <a:spcPts val="0"/>
              </a:spcBef>
              <a:buNone/>
            </a:pPr>
            <a:r>
              <a:rPr lang="en-GB" sz="1000">
                <a:solidFill>
                  <a:schemeClr val="lt1"/>
                </a:solidFill>
              </a:rPr>
              <a:t>Glu 168</a:t>
            </a:r>
          </a:p>
        </p:txBody>
      </p:sp>
      <p:sp>
        <p:nvSpPr>
          <p:cNvPr id="866" name="Shape 866"/>
          <p:cNvSpPr txBox="1"/>
          <p:nvPr/>
        </p:nvSpPr>
        <p:spPr>
          <a:xfrm>
            <a:off x="5434375" y="5475946"/>
            <a:ext cx="628499" cy="281700"/>
          </a:xfrm>
          <a:prstGeom prst="rect">
            <a:avLst/>
          </a:prstGeom>
          <a:noFill/>
          <a:ln>
            <a:noFill/>
          </a:ln>
        </p:spPr>
        <p:txBody>
          <a:bodyPr lIns="91425" tIns="91425" rIns="91425" bIns="91425" anchor="t" anchorCtr="0">
            <a:noAutofit/>
          </a:bodyPr>
          <a:lstStyle/>
          <a:p>
            <a:pPr lvl="0" rtl="0">
              <a:spcBef>
                <a:spcPts val="0"/>
              </a:spcBef>
              <a:buNone/>
            </a:pPr>
            <a:r>
              <a:rPr lang="en-GB" sz="1000">
                <a:solidFill>
                  <a:schemeClr val="lt1"/>
                </a:solidFill>
              </a:rPr>
              <a:t>Glu 173</a:t>
            </a:r>
          </a:p>
        </p:txBody>
      </p:sp>
      <p:sp>
        <p:nvSpPr>
          <p:cNvPr id="867" name="Shape 867"/>
          <p:cNvSpPr txBox="1"/>
          <p:nvPr/>
        </p:nvSpPr>
        <p:spPr>
          <a:xfrm>
            <a:off x="2905475" y="2002650"/>
            <a:ext cx="837599" cy="383400"/>
          </a:xfrm>
          <a:prstGeom prst="rect">
            <a:avLst/>
          </a:prstGeom>
          <a:noFill/>
          <a:ln>
            <a:noFill/>
          </a:ln>
        </p:spPr>
        <p:txBody>
          <a:bodyPr lIns="91425" tIns="91425" rIns="91425" bIns="91425" anchor="t" anchorCtr="0">
            <a:noAutofit/>
          </a:bodyPr>
          <a:lstStyle/>
          <a:p>
            <a:pPr lvl="0" rtl="0">
              <a:spcBef>
                <a:spcPts val="0"/>
              </a:spcBef>
              <a:buNone/>
            </a:pPr>
            <a:r>
              <a:rPr lang="en-GB" sz="1000">
                <a:solidFill>
                  <a:schemeClr val="lt1"/>
                </a:solidFill>
              </a:rPr>
              <a:t>Lys 297</a:t>
            </a: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Shape 873"/>
          <p:cNvPicPr preferRelativeResize="0"/>
          <p:nvPr/>
        </p:nvPicPr>
        <p:blipFill rotWithShape="1">
          <a:blip r:embed="rId3">
            <a:alphaModFix/>
          </a:blip>
          <a:srcRect l="12115" r="1587"/>
          <a:stretch/>
        </p:blipFill>
        <p:spPr>
          <a:xfrm>
            <a:off x="215375" y="1359375"/>
            <a:ext cx="8643849" cy="5022375"/>
          </a:xfrm>
          <a:prstGeom prst="rect">
            <a:avLst/>
          </a:prstGeom>
          <a:noFill/>
          <a:ln>
            <a:noFill/>
          </a:ln>
        </p:spPr>
      </p:pic>
      <p:sp>
        <p:nvSpPr>
          <p:cNvPr id="874" name="Shape 874"/>
          <p:cNvSpPr txBox="1">
            <a:spLocks noGrp="1"/>
          </p:cNvSpPr>
          <p:nvPr>
            <p:ph type="title"/>
          </p:nvPr>
        </p:nvSpPr>
        <p:spPr>
          <a:xfrm>
            <a:off x="404975" y="395775"/>
            <a:ext cx="8229600" cy="642900"/>
          </a:xfrm>
          <a:prstGeom prst="rect">
            <a:avLst/>
          </a:prstGeom>
        </p:spPr>
        <p:txBody>
          <a:bodyPr lIns="91425" tIns="91425" rIns="91425" bIns="91425" anchor="ctr" anchorCtr="0">
            <a:noAutofit/>
          </a:bodyPr>
          <a:lstStyle/>
          <a:p>
            <a:pPr lvl="0" rtl="0">
              <a:spcBef>
                <a:spcPts val="0"/>
              </a:spcBef>
              <a:buNone/>
            </a:pPr>
            <a:r>
              <a:rPr lang="en-GB" sz="3000"/>
              <a:t>Jun-AP1 site: hydrogen bonds</a:t>
            </a:r>
          </a:p>
        </p:txBody>
      </p:sp>
      <p:sp>
        <p:nvSpPr>
          <p:cNvPr id="875" name="Shape 875"/>
          <p:cNvSpPr txBox="1"/>
          <p:nvPr/>
        </p:nvSpPr>
        <p:spPr>
          <a:xfrm>
            <a:off x="3674424" y="2601904"/>
            <a:ext cx="975599" cy="3279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Arg 279</a:t>
            </a:r>
          </a:p>
        </p:txBody>
      </p:sp>
      <p:sp>
        <p:nvSpPr>
          <p:cNvPr id="876" name="Shape 876"/>
          <p:cNvSpPr txBox="1"/>
          <p:nvPr/>
        </p:nvSpPr>
        <p:spPr>
          <a:xfrm>
            <a:off x="3876442" y="4286454"/>
            <a:ext cx="975599" cy="3279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Asn 271</a:t>
            </a:r>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Shape 882"/>
          <p:cNvPicPr preferRelativeResize="0"/>
          <p:nvPr/>
        </p:nvPicPr>
        <p:blipFill rotWithShape="1">
          <a:blip r:embed="rId3">
            <a:alphaModFix/>
          </a:blip>
          <a:srcRect l="4393" t="11674" r="-751" b="8795"/>
          <a:stretch/>
        </p:blipFill>
        <p:spPr>
          <a:xfrm>
            <a:off x="182950" y="1487575"/>
            <a:ext cx="8778099" cy="5023125"/>
          </a:xfrm>
          <a:prstGeom prst="rect">
            <a:avLst/>
          </a:prstGeom>
          <a:noFill/>
          <a:ln>
            <a:noFill/>
          </a:ln>
        </p:spPr>
      </p:pic>
      <p:sp>
        <p:nvSpPr>
          <p:cNvPr id="883" name="Shape 883"/>
          <p:cNvSpPr txBox="1">
            <a:spLocks noGrp="1"/>
          </p:cNvSpPr>
          <p:nvPr>
            <p:ph type="title"/>
          </p:nvPr>
        </p:nvSpPr>
        <p:spPr>
          <a:xfrm>
            <a:off x="244825" y="442900"/>
            <a:ext cx="8229600" cy="642900"/>
          </a:xfrm>
          <a:prstGeom prst="rect">
            <a:avLst/>
          </a:prstGeom>
        </p:spPr>
        <p:txBody>
          <a:bodyPr lIns="91425" tIns="91425" rIns="91425" bIns="91425" anchor="ctr" anchorCtr="0">
            <a:noAutofit/>
          </a:bodyPr>
          <a:lstStyle/>
          <a:p>
            <a:pPr lvl="0" rtl="0">
              <a:spcBef>
                <a:spcPts val="0"/>
              </a:spcBef>
              <a:buNone/>
            </a:pPr>
            <a:r>
              <a:rPr lang="en-GB" sz="3000"/>
              <a:t>Jun-AP1 site: van der Waals interactions</a:t>
            </a:r>
          </a:p>
        </p:txBody>
      </p:sp>
      <p:sp>
        <p:nvSpPr>
          <p:cNvPr id="884" name="Shape 884"/>
          <p:cNvSpPr txBox="1"/>
          <p:nvPr/>
        </p:nvSpPr>
        <p:spPr>
          <a:xfrm>
            <a:off x="4028842" y="4134054"/>
            <a:ext cx="975599" cy="3279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Ala 274</a:t>
            </a:r>
          </a:p>
        </p:txBody>
      </p:sp>
      <p:sp>
        <p:nvSpPr>
          <p:cNvPr id="885" name="Shape 885"/>
          <p:cNvSpPr txBox="1"/>
          <p:nvPr/>
        </p:nvSpPr>
        <p:spPr>
          <a:xfrm>
            <a:off x="4479347" y="3364174"/>
            <a:ext cx="681299" cy="327900"/>
          </a:xfrm>
          <a:prstGeom prst="rect">
            <a:avLst/>
          </a:prstGeom>
          <a:noFill/>
          <a:ln>
            <a:noFill/>
          </a:ln>
        </p:spPr>
        <p:txBody>
          <a:bodyPr lIns="91425" tIns="91425" rIns="91425" bIns="91425" anchor="t" anchorCtr="0">
            <a:noAutofit/>
          </a:bodyPr>
          <a:lstStyle/>
          <a:p>
            <a:pPr lvl="0" rtl="0">
              <a:spcBef>
                <a:spcPts val="0"/>
              </a:spcBef>
              <a:buNone/>
            </a:pPr>
            <a:r>
              <a:rPr lang="en-GB" sz="1000" b="1">
                <a:solidFill>
                  <a:srgbClr val="FFFFFF"/>
                </a:solidFill>
              </a:rPr>
              <a:t>Ala 275</a:t>
            </a: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Shape 891"/>
          <p:cNvPicPr preferRelativeResize="0"/>
          <p:nvPr/>
        </p:nvPicPr>
        <p:blipFill rotWithShape="1">
          <a:blip r:embed="rId3">
            <a:alphaModFix/>
          </a:blip>
          <a:srcRect t="9665"/>
          <a:stretch/>
        </p:blipFill>
        <p:spPr>
          <a:xfrm>
            <a:off x="720775" y="1779875"/>
            <a:ext cx="7966025" cy="3039675"/>
          </a:xfrm>
          <a:prstGeom prst="rect">
            <a:avLst/>
          </a:prstGeom>
          <a:noFill/>
          <a:ln>
            <a:noFill/>
          </a:ln>
        </p:spPr>
      </p:pic>
      <p:sp>
        <p:nvSpPr>
          <p:cNvPr id="892" name="Shape 892"/>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lvl="0" rtl="0">
              <a:spcBef>
                <a:spcPts val="0"/>
              </a:spcBef>
              <a:buNone/>
            </a:pPr>
            <a:r>
              <a:rPr lang="en-GB" sz="3000"/>
              <a:t>Multiple Sequence Alignment </a:t>
            </a:r>
          </a:p>
        </p:txBody>
      </p:sp>
      <p:sp>
        <p:nvSpPr>
          <p:cNvPr id="893" name="Shape 893"/>
          <p:cNvSpPr txBox="1"/>
          <p:nvPr/>
        </p:nvSpPr>
        <p:spPr>
          <a:xfrm>
            <a:off x="720775" y="5681375"/>
            <a:ext cx="2191799" cy="686700"/>
          </a:xfrm>
          <a:prstGeom prst="rect">
            <a:avLst/>
          </a:prstGeom>
          <a:noFill/>
          <a:ln>
            <a:noFill/>
          </a:ln>
        </p:spPr>
        <p:txBody>
          <a:bodyPr lIns="91425" tIns="91425" rIns="91425" bIns="91425" anchor="t" anchorCtr="0">
            <a:noAutofit/>
          </a:bodyPr>
          <a:lstStyle/>
          <a:p>
            <a:pPr rtl="0">
              <a:spcBef>
                <a:spcPts val="0"/>
              </a:spcBef>
              <a:buNone/>
            </a:pPr>
            <a:r>
              <a:rPr lang="en-GB">
                <a:solidFill>
                  <a:srgbClr val="073763"/>
                </a:solidFill>
              </a:rPr>
              <a:t>Asn271 and Arg279</a:t>
            </a:r>
          </a:p>
          <a:p>
            <a:pPr lvl="0" rtl="0">
              <a:spcBef>
                <a:spcPts val="0"/>
              </a:spcBef>
              <a:buNone/>
            </a:pPr>
            <a:r>
              <a:rPr lang="en-GB">
                <a:solidFill>
                  <a:srgbClr val="9900FF"/>
                </a:solidFill>
              </a:rPr>
              <a:t>Ala274 and Ala275</a:t>
            </a:r>
          </a:p>
          <a:p>
            <a:pPr lvl="0" rtl="0">
              <a:spcBef>
                <a:spcPts val="0"/>
              </a:spcBef>
              <a:buNone/>
            </a:pPr>
            <a:endParaRPr>
              <a:solidFill>
                <a:srgbClr val="A64D79"/>
              </a:solidFill>
            </a:endParaRPr>
          </a:p>
        </p:txBody>
      </p:sp>
      <p:sp>
        <p:nvSpPr>
          <p:cNvPr id="894" name="Shape 894"/>
          <p:cNvSpPr/>
          <p:nvPr/>
        </p:nvSpPr>
        <p:spPr>
          <a:xfrm>
            <a:off x="2704250" y="1942575"/>
            <a:ext cx="130499" cy="1055100"/>
          </a:xfrm>
          <a:prstGeom prst="rect">
            <a:avLst/>
          </a:prstGeom>
          <a:noFill/>
          <a:ln w="28575" cap="flat">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5" name="Shape 895"/>
          <p:cNvSpPr/>
          <p:nvPr/>
        </p:nvSpPr>
        <p:spPr>
          <a:xfrm>
            <a:off x="4697781"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6" name="Shape 896"/>
          <p:cNvSpPr/>
          <p:nvPr/>
        </p:nvSpPr>
        <p:spPr>
          <a:xfrm>
            <a:off x="5495191"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7" name="Shape 897"/>
          <p:cNvSpPr/>
          <p:nvPr/>
        </p:nvSpPr>
        <p:spPr>
          <a:xfrm>
            <a:off x="6240821" y="197144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8" name="Shape 898"/>
          <p:cNvSpPr/>
          <p:nvPr/>
        </p:nvSpPr>
        <p:spPr>
          <a:xfrm>
            <a:off x="7049284" y="1993588"/>
            <a:ext cx="130499" cy="968400"/>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9" name="Shape 899"/>
          <p:cNvSpPr/>
          <p:nvPr/>
        </p:nvSpPr>
        <p:spPr>
          <a:xfrm>
            <a:off x="3588100" y="1950250"/>
            <a:ext cx="130499" cy="1055100"/>
          </a:xfrm>
          <a:prstGeom prst="rect">
            <a:avLst/>
          </a:prstGeom>
          <a:noFill/>
          <a:ln w="28575" cap="flat">
            <a:solidFill>
              <a:srgbClr val="0B5394"/>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00" name="Shape 900"/>
          <p:cNvSpPr/>
          <p:nvPr/>
        </p:nvSpPr>
        <p:spPr>
          <a:xfrm>
            <a:off x="3076412" y="1950250"/>
            <a:ext cx="208800" cy="1055100"/>
          </a:xfrm>
          <a:prstGeom prst="rect">
            <a:avLst/>
          </a:prstGeom>
          <a:noFill/>
          <a:ln w="28575" cap="flat">
            <a:solidFill>
              <a:srgbClr val="99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01" name="Shape 901"/>
          <p:cNvSpPr txBox="1"/>
          <p:nvPr/>
        </p:nvSpPr>
        <p:spPr>
          <a:xfrm>
            <a:off x="2986250" y="4842050"/>
            <a:ext cx="5624099" cy="1281300"/>
          </a:xfrm>
          <a:prstGeom prst="rect">
            <a:avLst/>
          </a:prstGeom>
          <a:noFill/>
          <a:ln>
            <a:noFill/>
          </a:ln>
        </p:spPr>
        <p:txBody>
          <a:bodyPr lIns="91425" tIns="91425" rIns="91425" bIns="91425" anchor="t" anchorCtr="0">
            <a:noAutofit/>
          </a:bodyPr>
          <a:lstStyle/>
          <a:p>
            <a:pPr marL="182880" lvl="0" indent="-53339" algn="just" rtl="0">
              <a:spcBef>
                <a:spcPts val="480"/>
              </a:spcBef>
              <a:buClr>
                <a:schemeClr val="dk1"/>
              </a:buClr>
              <a:buSzPct val="61111"/>
              <a:buFont typeface="Arial"/>
              <a:buNone/>
            </a:pPr>
            <a:r>
              <a:rPr lang="en-GB" sz="1800">
                <a:solidFill>
                  <a:schemeClr val="dk1"/>
                </a:solidFill>
              </a:rPr>
              <a:t>  </a:t>
            </a:r>
            <a:r>
              <a:rPr lang="en-GB" sz="2400">
                <a:solidFill>
                  <a:schemeClr val="dk1"/>
                </a:solidFill>
              </a:rPr>
              <a:t> 5’- T G A C T C A  -3’</a:t>
            </a:r>
          </a:p>
          <a:p>
            <a:pPr marL="182880" lvl="0" indent="-53339" algn="just" rtl="0">
              <a:spcBef>
                <a:spcPts val="480"/>
              </a:spcBef>
              <a:buClr>
                <a:schemeClr val="dk1"/>
              </a:buClr>
              <a:buSzPct val="45833"/>
              <a:buFont typeface="Arial"/>
              <a:buNone/>
            </a:pPr>
            <a:r>
              <a:rPr lang="en-GB" sz="2400">
                <a:solidFill>
                  <a:schemeClr val="dk1"/>
                </a:solidFill>
              </a:rPr>
              <a:t>  3’- A C T G A G T  -5’</a:t>
            </a:r>
          </a:p>
          <a:p>
            <a:pPr>
              <a:spcBef>
                <a:spcPts val="0"/>
              </a:spcBef>
              <a:buNone/>
            </a:pPr>
            <a:endParaRPr/>
          </a:p>
        </p:txBody>
      </p:sp>
      <p:cxnSp>
        <p:nvCxnSpPr>
          <p:cNvPr id="902" name="Shape 902"/>
          <p:cNvCxnSpPr/>
          <p:nvPr/>
        </p:nvCxnSpPr>
        <p:spPr>
          <a:xfrm rot="10800000">
            <a:off x="4945674" y="5811850"/>
            <a:ext cx="141300" cy="261299"/>
          </a:xfrm>
          <a:prstGeom prst="straightConnector1">
            <a:avLst/>
          </a:prstGeom>
          <a:noFill/>
          <a:ln w="19050" cap="flat">
            <a:solidFill>
              <a:srgbClr val="0B5394"/>
            </a:solidFill>
            <a:prstDash val="solid"/>
            <a:round/>
            <a:headEnd type="none" w="lg" len="lg"/>
            <a:tailEnd type="triangle" w="lg" len="lg"/>
          </a:ln>
        </p:spPr>
      </p:cxnSp>
      <p:cxnSp>
        <p:nvCxnSpPr>
          <p:cNvPr id="903" name="Shape 903"/>
          <p:cNvCxnSpPr/>
          <p:nvPr/>
        </p:nvCxnSpPr>
        <p:spPr>
          <a:xfrm rot="10800000">
            <a:off x="4556474" y="5811850"/>
            <a:ext cx="141300" cy="261299"/>
          </a:xfrm>
          <a:prstGeom prst="straightConnector1">
            <a:avLst/>
          </a:prstGeom>
          <a:noFill/>
          <a:ln w="19050" cap="flat">
            <a:solidFill>
              <a:srgbClr val="0B5394"/>
            </a:solidFill>
            <a:prstDash val="solid"/>
            <a:round/>
            <a:headEnd type="none" w="lg" len="lg"/>
            <a:tailEnd type="triangle" w="lg" len="lg"/>
          </a:ln>
        </p:spPr>
      </p:cxnSp>
      <p:sp>
        <p:nvSpPr>
          <p:cNvPr id="904" name="Shape 904"/>
          <p:cNvSpPr txBox="1"/>
          <p:nvPr/>
        </p:nvSpPr>
        <p:spPr>
          <a:xfrm>
            <a:off x="5010775" y="6035450"/>
            <a:ext cx="822599" cy="216600"/>
          </a:xfrm>
          <a:prstGeom prst="rect">
            <a:avLst/>
          </a:prstGeom>
          <a:noFill/>
          <a:ln>
            <a:noFill/>
          </a:ln>
        </p:spPr>
        <p:txBody>
          <a:bodyPr lIns="91425" tIns="91425" rIns="91425" bIns="91425" anchor="t" anchorCtr="0">
            <a:noAutofit/>
          </a:bodyPr>
          <a:lstStyle/>
          <a:p>
            <a:pPr>
              <a:spcBef>
                <a:spcPts val="0"/>
              </a:spcBef>
              <a:buNone/>
            </a:pPr>
            <a:r>
              <a:rPr lang="en-GB" sz="1000">
                <a:solidFill>
                  <a:srgbClr val="0B5394"/>
                </a:solidFill>
              </a:rPr>
              <a:t>R279</a:t>
            </a:r>
          </a:p>
        </p:txBody>
      </p:sp>
      <p:sp>
        <p:nvSpPr>
          <p:cNvPr id="905" name="Shape 905"/>
          <p:cNvSpPr txBox="1"/>
          <p:nvPr/>
        </p:nvSpPr>
        <p:spPr>
          <a:xfrm>
            <a:off x="4605012" y="6035450"/>
            <a:ext cx="822599" cy="2166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0B5394"/>
                </a:solidFill>
              </a:rPr>
              <a:t>N271</a:t>
            </a:r>
          </a:p>
        </p:txBody>
      </p:sp>
      <p:cxnSp>
        <p:nvCxnSpPr>
          <p:cNvPr id="906" name="Shape 906"/>
          <p:cNvCxnSpPr/>
          <p:nvPr/>
        </p:nvCxnSpPr>
        <p:spPr>
          <a:xfrm>
            <a:off x="4209575" y="4614675"/>
            <a:ext cx="1199" cy="359400"/>
          </a:xfrm>
          <a:prstGeom prst="straightConnector1">
            <a:avLst/>
          </a:prstGeom>
          <a:noFill/>
          <a:ln w="19050" cap="flat">
            <a:solidFill>
              <a:srgbClr val="9900FF"/>
            </a:solidFill>
            <a:prstDash val="solid"/>
            <a:round/>
            <a:headEnd type="none" w="lg" len="lg"/>
            <a:tailEnd type="triangle" w="lg" len="lg"/>
          </a:ln>
        </p:spPr>
      </p:cxnSp>
      <p:cxnSp>
        <p:nvCxnSpPr>
          <p:cNvPr id="907" name="Shape 907"/>
          <p:cNvCxnSpPr/>
          <p:nvPr/>
        </p:nvCxnSpPr>
        <p:spPr>
          <a:xfrm rot="10800000" flipH="1">
            <a:off x="4267400" y="5827674"/>
            <a:ext cx="169800" cy="292200"/>
          </a:xfrm>
          <a:prstGeom prst="straightConnector1">
            <a:avLst/>
          </a:prstGeom>
          <a:noFill/>
          <a:ln w="19050" cap="flat">
            <a:solidFill>
              <a:srgbClr val="9900FF"/>
            </a:solidFill>
            <a:prstDash val="solid"/>
            <a:round/>
            <a:headEnd type="none" w="lg" len="lg"/>
            <a:tailEnd type="triangle" w="lg" len="lg"/>
          </a:ln>
        </p:spPr>
      </p:cxnSp>
      <p:sp>
        <p:nvSpPr>
          <p:cNvPr id="908" name="Shape 908"/>
          <p:cNvSpPr txBox="1"/>
          <p:nvPr/>
        </p:nvSpPr>
        <p:spPr>
          <a:xfrm>
            <a:off x="4050887" y="4343325"/>
            <a:ext cx="822599" cy="2166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9900FF"/>
                </a:solidFill>
              </a:rPr>
              <a:t>A274</a:t>
            </a:r>
          </a:p>
        </p:txBody>
      </p:sp>
      <p:sp>
        <p:nvSpPr>
          <p:cNvPr id="909" name="Shape 909"/>
          <p:cNvSpPr txBox="1"/>
          <p:nvPr/>
        </p:nvSpPr>
        <p:spPr>
          <a:xfrm>
            <a:off x="3875062" y="6043675"/>
            <a:ext cx="822599" cy="216600"/>
          </a:xfrm>
          <a:prstGeom prst="rect">
            <a:avLst/>
          </a:prstGeom>
          <a:noFill/>
          <a:ln>
            <a:noFill/>
          </a:ln>
        </p:spPr>
        <p:txBody>
          <a:bodyPr lIns="91425" tIns="91425" rIns="91425" bIns="91425" anchor="t" anchorCtr="0">
            <a:noAutofit/>
          </a:bodyPr>
          <a:lstStyle/>
          <a:p>
            <a:pPr lvl="0" rtl="0">
              <a:spcBef>
                <a:spcPts val="0"/>
              </a:spcBef>
              <a:buNone/>
            </a:pPr>
            <a:r>
              <a:rPr lang="en-GB" sz="1000">
                <a:solidFill>
                  <a:srgbClr val="9900FF"/>
                </a:solidFill>
              </a:rPr>
              <a:t>A275</a:t>
            </a: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dirty="0">
                <a:solidFill>
                  <a:schemeClr val="dk2"/>
                </a:solidFill>
                <a:latin typeface="Arial"/>
                <a:ea typeface="Arial"/>
                <a:cs typeface="Arial"/>
                <a:sym typeface="Arial"/>
              </a:rPr>
              <a:t>Conclusions</a:t>
            </a:r>
          </a:p>
        </p:txBody>
      </p:sp>
      <p:sp>
        <p:nvSpPr>
          <p:cNvPr id="916" name="Shape 916"/>
          <p:cNvSpPr txBox="1">
            <a:spLocks noGrp="1"/>
          </p:cNvSpPr>
          <p:nvPr>
            <p:ph type="body" idx="1"/>
          </p:nvPr>
        </p:nvSpPr>
        <p:spPr>
          <a:xfrm>
            <a:off x="457200" y="1864569"/>
            <a:ext cx="8229600" cy="4876799"/>
          </a:xfrm>
          <a:prstGeom prst="rect">
            <a:avLst/>
          </a:prstGeom>
          <a:noFill/>
          <a:ln>
            <a:noFill/>
          </a:ln>
        </p:spPr>
        <p:txBody>
          <a:bodyPr lIns="91425" tIns="45700" rIns="91425" bIns="45700" anchor="t" anchorCtr="0">
            <a:noAutofit/>
          </a:bodyPr>
          <a:lstStyle/>
          <a:p>
            <a:pPr marL="457200" indent="-342900">
              <a:lnSpc>
                <a:spcPct val="150000"/>
              </a:lnSpc>
              <a:spcBef>
                <a:spcPts val="0"/>
              </a:spcBef>
              <a:buSzPct val="100000"/>
            </a:pPr>
            <a:r>
              <a:rPr lang="en-GB" sz="1800" dirty="0">
                <a:solidFill>
                  <a:schemeClr val="dk1"/>
                </a:solidFill>
              </a:rPr>
              <a:t>TF can have multiple domains. </a:t>
            </a:r>
          </a:p>
          <a:p>
            <a:pPr marL="457200" indent="-342900">
              <a:lnSpc>
                <a:spcPct val="150000"/>
              </a:lnSpc>
              <a:spcBef>
                <a:spcPts val="0"/>
              </a:spcBef>
              <a:buSzPct val="100000"/>
            </a:pPr>
            <a:r>
              <a:rPr lang="en-GB" sz="1800" dirty="0">
                <a:solidFill>
                  <a:schemeClr val="dk1"/>
                </a:solidFill>
              </a:rPr>
              <a:t>There are specific and unspecific interactions between TF and DNA.</a:t>
            </a:r>
          </a:p>
          <a:p>
            <a:pPr marL="457200" indent="-342900">
              <a:lnSpc>
                <a:spcPct val="150000"/>
              </a:lnSpc>
              <a:spcBef>
                <a:spcPts val="0"/>
              </a:spcBef>
              <a:buSzPct val="100000"/>
            </a:pPr>
            <a:r>
              <a:rPr lang="en-GB" sz="1800" dirty="0">
                <a:solidFill>
                  <a:schemeClr val="dk1"/>
                </a:solidFill>
              </a:rPr>
              <a:t>Essential </a:t>
            </a:r>
            <a:r>
              <a:rPr lang="en-GB" sz="1800" dirty="0" smtClean="0">
                <a:solidFill>
                  <a:schemeClr val="dk1"/>
                </a:solidFill>
              </a:rPr>
              <a:t>residues </a:t>
            </a:r>
            <a:r>
              <a:rPr lang="en-GB" sz="1800" dirty="0">
                <a:solidFill>
                  <a:schemeClr val="dk1"/>
                </a:solidFill>
              </a:rPr>
              <a:t>for TF- DNA interactions are conserved </a:t>
            </a:r>
            <a:r>
              <a:rPr lang="en-GB" sz="1800" dirty="0" smtClean="0">
                <a:solidFill>
                  <a:schemeClr val="dk1"/>
                </a:solidFill>
              </a:rPr>
              <a:t>in the different </a:t>
            </a:r>
            <a:r>
              <a:rPr lang="en-GB" sz="1800" dirty="0">
                <a:solidFill>
                  <a:schemeClr val="dk1"/>
                </a:solidFill>
              </a:rPr>
              <a:t>families. </a:t>
            </a:r>
          </a:p>
          <a:p>
            <a:pPr marL="457200" indent="-342900">
              <a:lnSpc>
                <a:spcPct val="150000"/>
              </a:lnSpc>
              <a:spcBef>
                <a:spcPts val="0"/>
              </a:spcBef>
              <a:buSzPct val="100000"/>
            </a:pPr>
            <a:r>
              <a:rPr lang="en-GB" sz="1800" dirty="0">
                <a:solidFill>
                  <a:schemeClr val="dk1"/>
                </a:solidFill>
              </a:rPr>
              <a:t>Superimposition was difficult due to the fact that proteins were small and simple. </a:t>
            </a:r>
          </a:p>
          <a:p>
            <a:pPr marL="457200" indent="-342900">
              <a:lnSpc>
                <a:spcPct val="150000"/>
              </a:lnSpc>
              <a:spcBef>
                <a:spcPts val="0"/>
              </a:spcBef>
              <a:buSzPct val="100000"/>
            </a:pPr>
            <a:r>
              <a:rPr lang="en-GB" sz="1800" dirty="0">
                <a:solidFill>
                  <a:schemeClr val="dk1"/>
                </a:solidFill>
              </a:rPr>
              <a:t>Interaction predictions are not always precise. </a:t>
            </a:r>
          </a:p>
          <a:p>
            <a:pPr marL="0" lvl="0" indent="0" rtl="0">
              <a:lnSpc>
                <a:spcPct val="150000"/>
              </a:lnSpc>
              <a:spcBef>
                <a:spcPts val="0"/>
              </a:spcBef>
              <a:buNone/>
            </a:pPr>
            <a:endParaRPr sz="18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Shape 921"/>
          <p:cNvSpPr txBox="1">
            <a:spLocks noGrp="1"/>
          </p:cNvSpPr>
          <p:nvPr>
            <p:ph type="title"/>
          </p:nvPr>
        </p:nvSpPr>
        <p:spPr>
          <a:xfrm>
            <a:off x="457200" y="183900"/>
            <a:ext cx="8229600" cy="783299"/>
          </a:xfrm>
          <a:prstGeom prst="rect">
            <a:avLst/>
          </a:prstGeom>
        </p:spPr>
        <p:txBody>
          <a:bodyPr lIns="91425" tIns="91425" rIns="91425" bIns="91425" anchor="ctr" anchorCtr="0">
            <a:noAutofit/>
          </a:bodyPr>
          <a:lstStyle/>
          <a:p>
            <a:pPr>
              <a:spcBef>
                <a:spcPts val="0"/>
              </a:spcBef>
              <a:buNone/>
            </a:pPr>
            <a:r>
              <a:rPr lang="en-GB" sz="3000" dirty="0">
                <a:solidFill>
                  <a:schemeClr val="dk1"/>
                </a:solidFill>
              </a:rPr>
              <a:t>Multiple Choice Questions</a:t>
            </a:r>
          </a:p>
        </p:txBody>
      </p:sp>
      <p:sp>
        <p:nvSpPr>
          <p:cNvPr id="922" name="Shape 922"/>
          <p:cNvSpPr txBox="1">
            <a:spLocks noGrp="1"/>
          </p:cNvSpPr>
          <p:nvPr>
            <p:ph type="body" idx="1"/>
          </p:nvPr>
        </p:nvSpPr>
        <p:spPr>
          <a:xfrm>
            <a:off x="175850" y="901225"/>
            <a:ext cx="8404199" cy="6341400"/>
          </a:xfrm>
          <a:prstGeom prst="rect">
            <a:avLst/>
          </a:prstGeom>
        </p:spPr>
        <p:txBody>
          <a:bodyPr lIns="91425" tIns="91425" rIns="91425" bIns="91425" anchor="t" anchorCtr="0">
            <a:noAutofit/>
          </a:bodyPr>
          <a:lstStyle/>
          <a:p>
            <a:pPr marL="457200" lvl="0" indent="-228600" rtl="0">
              <a:lnSpc>
                <a:spcPct val="115000"/>
              </a:lnSpc>
              <a:spcBef>
                <a:spcPts val="0"/>
              </a:spcBef>
              <a:buClr>
                <a:schemeClr val="dk1"/>
              </a:buClr>
              <a:buSzPct val="110000"/>
              <a:buFont typeface="Arial"/>
              <a:buNone/>
            </a:pPr>
            <a:r>
              <a:rPr lang="en-GB" sz="1000" b="1">
                <a:solidFill>
                  <a:schemeClr val="dk1"/>
                </a:solidFill>
              </a:rPr>
              <a:t>1)</a:t>
            </a:r>
            <a:r>
              <a:rPr lang="en-GB" sz="1000">
                <a:solidFill>
                  <a:schemeClr val="dk1"/>
                </a:solidFill>
                <a:latin typeface="Times New Roman"/>
                <a:ea typeface="Times New Roman"/>
                <a:cs typeface="Times New Roman"/>
                <a:sym typeface="Times New Roman"/>
              </a:rPr>
              <a:t>     </a:t>
            </a:r>
            <a:r>
              <a:rPr lang="en-GB" sz="1000" b="1">
                <a:solidFill>
                  <a:schemeClr val="dk1"/>
                </a:solidFill>
              </a:rPr>
              <a:t>A form of binding motif containing a nearly identical sequence of 60 amino acids in many eukaryotes is the:</a:t>
            </a:r>
          </a:p>
          <a:p>
            <a:pPr marL="914400" lvl="0" indent="-228600" rtl="0">
              <a:lnSpc>
                <a:spcPct val="115000"/>
              </a:lnSpc>
              <a:spcBef>
                <a:spcPts val="0"/>
              </a:spcBef>
              <a:buClr>
                <a:schemeClr val="dk1"/>
              </a:buClr>
              <a:buSzPct val="110000"/>
              <a:buFont typeface="Arial"/>
              <a:buNone/>
            </a:pPr>
            <a:r>
              <a:rPr lang="en-GB" sz="1000" b="1">
                <a:solidFill>
                  <a:schemeClr val="dk1"/>
                </a:solidFill>
              </a:rPr>
              <a:t>a.</a:t>
            </a:r>
            <a:r>
              <a:rPr lang="en-GB" sz="1000">
                <a:solidFill>
                  <a:schemeClr val="dk1"/>
                </a:solidFill>
                <a:latin typeface="Times New Roman"/>
                <a:ea typeface="Times New Roman"/>
                <a:cs typeface="Times New Roman"/>
                <a:sym typeface="Times New Roman"/>
              </a:rPr>
              <a:t>     </a:t>
            </a:r>
            <a:r>
              <a:rPr lang="en-GB" sz="1000" b="1">
                <a:solidFill>
                  <a:schemeClr val="dk1"/>
                </a:solidFill>
              </a:rPr>
              <a:t>Homeodomain motif</a:t>
            </a:r>
          </a:p>
          <a:p>
            <a:pPr marL="914400" lvl="0" indent="-228600" rtl="0">
              <a:lnSpc>
                <a:spcPct val="115000"/>
              </a:lnSpc>
              <a:spcBef>
                <a:spcPts val="0"/>
              </a:spcBef>
              <a:buClr>
                <a:schemeClr val="dk1"/>
              </a:buClr>
              <a:buSzPct val="110000"/>
              <a:buFont typeface="Arial"/>
              <a:buNone/>
            </a:pPr>
            <a:r>
              <a:rPr lang="en-GB" sz="1000">
                <a:solidFill>
                  <a:schemeClr val="dk1"/>
                </a:solidFill>
              </a:rPr>
              <a:t>b.</a:t>
            </a:r>
            <a:r>
              <a:rPr lang="en-GB" sz="1000">
                <a:solidFill>
                  <a:schemeClr val="dk1"/>
                </a:solidFill>
                <a:latin typeface="Times New Roman"/>
                <a:ea typeface="Times New Roman"/>
                <a:cs typeface="Times New Roman"/>
                <a:sym typeface="Times New Roman"/>
              </a:rPr>
              <a:t>     </a:t>
            </a:r>
            <a:r>
              <a:rPr lang="en-GB" sz="1000">
                <a:solidFill>
                  <a:schemeClr val="dk1"/>
                </a:solidFill>
              </a:rPr>
              <a:t>Leucine zipper motif</a:t>
            </a:r>
          </a:p>
          <a:p>
            <a:pPr marL="914400" lvl="0" indent="-228600" rtl="0">
              <a:lnSpc>
                <a:spcPct val="115000"/>
              </a:lnSpc>
              <a:spcBef>
                <a:spcPts val="0"/>
              </a:spcBef>
              <a:buClr>
                <a:schemeClr val="dk1"/>
              </a:buClr>
              <a:buSzPct val="110000"/>
              <a:buFont typeface="Arial"/>
              <a:buNone/>
            </a:pPr>
            <a:r>
              <a:rPr lang="en-GB" sz="1000">
                <a:solidFill>
                  <a:schemeClr val="dk1"/>
                </a:solidFill>
              </a:rPr>
              <a:t>c.</a:t>
            </a:r>
            <a:r>
              <a:rPr lang="en-GB" sz="1000">
                <a:solidFill>
                  <a:schemeClr val="dk1"/>
                </a:solidFill>
                <a:latin typeface="Times New Roman"/>
                <a:ea typeface="Times New Roman"/>
                <a:cs typeface="Times New Roman"/>
                <a:sym typeface="Times New Roman"/>
              </a:rPr>
              <a:t>     </a:t>
            </a:r>
            <a:r>
              <a:rPr lang="en-GB" sz="1000">
                <a:solidFill>
                  <a:schemeClr val="dk1"/>
                </a:solidFill>
              </a:rPr>
              <a:t>Universal motif</a:t>
            </a:r>
          </a:p>
          <a:p>
            <a:pPr marL="914400" lvl="0" indent="-228600" rtl="0">
              <a:lnSpc>
                <a:spcPct val="115000"/>
              </a:lnSpc>
              <a:spcBef>
                <a:spcPts val="0"/>
              </a:spcBef>
              <a:buClr>
                <a:schemeClr val="dk1"/>
              </a:buClr>
              <a:buSzPct val="110000"/>
              <a:buFont typeface="Arial"/>
              <a:buNone/>
            </a:pPr>
            <a:r>
              <a:rPr lang="en-GB" sz="1000">
                <a:solidFill>
                  <a:schemeClr val="dk1"/>
                </a:solidFill>
              </a:rPr>
              <a:t>d.</a:t>
            </a:r>
            <a:r>
              <a:rPr lang="en-GB" sz="1000">
                <a:solidFill>
                  <a:schemeClr val="dk1"/>
                </a:solidFill>
                <a:latin typeface="Times New Roman"/>
                <a:ea typeface="Times New Roman"/>
                <a:cs typeface="Times New Roman"/>
                <a:sym typeface="Times New Roman"/>
              </a:rPr>
              <a:t>     </a:t>
            </a:r>
            <a:r>
              <a:rPr lang="en-GB" sz="1000">
                <a:solidFill>
                  <a:schemeClr val="dk1"/>
                </a:solidFill>
              </a:rPr>
              <a:t>Zinc finger motif</a:t>
            </a:r>
          </a:p>
          <a:p>
            <a:pPr marL="914400" lvl="0" indent="-228600" rtl="0">
              <a:lnSpc>
                <a:spcPct val="115000"/>
              </a:lnSpc>
              <a:spcBef>
                <a:spcPts val="0"/>
              </a:spcBef>
              <a:buClr>
                <a:schemeClr val="dk1"/>
              </a:buClr>
              <a:buSzPct val="110000"/>
              <a:buFont typeface="Arial"/>
              <a:buNone/>
            </a:pPr>
            <a:r>
              <a:rPr lang="en-GB" sz="1000">
                <a:solidFill>
                  <a:schemeClr val="dk1"/>
                </a:solidFill>
              </a:rPr>
              <a:t>e.</a:t>
            </a:r>
            <a:r>
              <a:rPr lang="en-GB" sz="1000">
                <a:solidFill>
                  <a:schemeClr val="dk1"/>
                </a:solidFill>
                <a:latin typeface="Times New Roman"/>
                <a:ea typeface="Times New Roman"/>
                <a:cs typeface="Times New Roman"/>
                <a:sym typeface="Times New Roman"/>
              </a:rPr>
              <a:t>     </a:t>
            </a:r>
            <a:r>
              <a:rPr lang="en-GB" sz="1000">
                <a:solidFill>
                  <a:schemeClr val="dk1"/>
                </a:solidFill>
              </a:rPr>
              <a:t>All of them</a:t>
            </a:r>
          </a:p>
          <a:p>
            <a:pPr marL="914400" lvl="0" indent="0" rtl="0">
              <a:lnSpc>
                <a:spcPct val="115000"/>
              </a:lnSpc>
              <a:spcBef>
                <a:spcPts val="0"/>
              </a:spcBef>
              <a:buClr>
                <a:schemeClr val="dk1"/>
              </a:buClr>
              <a:buFont typeface="Arial"/>
              <a:buNone/>
            </a:pPr>
            <a:endParaRPr sz="600">
              <a:solidFill>
                <a:schemeClr val="dk1"/>
              </a:solidFill>
            </a:endParaRPr>
          </a:p>
          <a:p>
            <a:pPr marL="457200" lvl="0" indent="-228600" rtl="0">
              <a:lnSpc>
                <a:spcPct val="115000"/>
              </a:lnSpc>
              <a:spcBef>
                <a:spcPts val="0"/>
              </a:spcBef>
              <a:buClr>
                <a:schemeClr val="dk1"/>
              </a:buClr>
              <a:buSzPct val="110000"/>
              <a:buFont typeface="Arial"/>
              <a:buNone/>
            </a:pPr>
            <a:r>
              <a:rPr lang="en-GB" sz="1000" b="1">
                <a:solidFill>
                  <a:schemeClr val="dk1"/>
                </a:solidFill>
              </a:rPr>
              <a:t>2)</a:t>
            </a:r>
            <a:r>
              <a:rPr lang="en-GB" sz="1000">
                <a:solidFill>
                  <a:schemeClr val="dk1"/>
                </a:solidFill>
                <a:latin typeface="Times New Roman"/>
                <a:ea typeface="Times New Roman"/>
                <a:cs typeface="Times New Roman"/>
                <a:sym typeface="Times New Roman"/>
              </a:rPr>
              <a:t>     </a:t>
            </a:r>
            <a:r>
              <a:rPr lang="en-GB" sz="1000" b="1">
                <a:solidFill>
                  <a:schemeClr val="dk1"/>
                </a:solidFill>
              </a:rPr>
              <a:t>When a homeodomain binds to DNA, the actual binding portion of the homeodomain is:</a:t>
            </a:r>
          </a:p>
          <a:p>
            <a:pPr marL="914400" lvl="0" indent="-228600" rtl="0">
              <a:lnSpc>
                <a:spcPct val="115000"/>
              </a:lnSpc>
              <a:spcBef>
                <a:spcPts val="0"/>
              </a:spcBef>
              <a:buClr>
                <a:schemeClr val="dk1"/>
              </a:buClr>
              <a:buSzPct val="110000"/>
              <a:buFont typeface="Arial"/>
              <a:buNone/>
            </a:pPr>
            <a:r>
              <a:rPr lang="en-GB" sz="1000">
                <a:solidFill>
                  <a:schemeClr val="dk1"/>
                </a:solidFill>
              </a:rPr>
              <a:t>a.</a:t>
            </a:r>
            <a:r>
              <a:rPr lang="en-GB" sz="1000">
                <a:solidFill>
                  <a:schemeClr val="dk1"/>
                </a:solidFill>
                <a:latin typeface="Times New Roman"/>
                <a:ea typeface="Times New Roman"/>
                <a:cs typeface="Times New Roman"/>
                <a:sym typeface="Times New Roman"/>
              </a:rPr>
              <a:t>     </a:t>
            </a:r>
            <a:r>
              <a:rPr lang="en-GB" sz="1000">
                <a:solidFill>
                  <a:schemeClr val="dk1"/>
                </a:solidFill>
              </a:rPr>
              <a:t>The operon</a:t>
            </a:r>
          </a:p>
          <a:p>
            <a:pPr marL="914400" lvl="0" indent="-228600" rtl="0">
              <a:lnSpc>
                <a:spcPct val="115000"/>
              </a:lnSpc>
              <a:spcBef>
                <a:spcPts val="0"/>
              </a:spcBef>
              <a:buClr>
                <a:schemeClr val="dk1"/>
              </a:buClr>
              <a:buSzPct val="110000"/>
              <a:buFont typeface="Arial"/>
              <a:buNone/>
            </a:pPr>
            <a:r>
              <a:rPr lang="en-GB" sz="1000">
                <a:solidFill>
                  <a:schemeClr val="dk1"/>
                </a:solidFill>
              </a:rPr>
              <a:t>b.</a:t>
            </a:r>
            <a:r>
              <a:rPr lang="en-GB" sz="1000">
                <a:solidFill>
                  <a:schemeClr val="dk1"/>
                </a:solidFill>
                <a:latin typeface="Times New Roman"/>
                <a:ea typeface="Times New Roman"/>
                <a:cs typeface="Times New Roman"/>
                <a:sym typeface="Times New Roman"/>
              </a:rPr>
              <a:t>     </a:t>
            </a:r>
            <a:r>
              <a:rPr lang="en-GB" sz="1000">
                <a:solidFill>
                  <a:schemeClr val="dk1"/>
                </a:solidFill>
              </a:rPr>
              <a:t>Zinc finger</a:t>
            </a:r>
          </a:p>
          <a:p>
            <a:pPr marL="914400" lvl="0" indent="-228600" rtl="0">
              <a:lnSpc>
                <a:spcPct val="115000"/>
              </a:lnSpc>
              <a:spcBef>
                <a:spcPts val="0"/>
              </a:spcBef>
              <a:buClr>
                <a:schemeClr val="dk1"/>
              </a:buClr>
              <a:buSzPct val="110000"/>
              <a:buFont typeface="Arial"/>
              <a:buNone/>
            </a:pPr>
            <a:r>
              <a:rPr lang="en-GB" sz="1000">
                <a:solidFill>
                  <a:schemeClr val="dk1"/>
                </a:solidFill>
              </a:rPr>
              <a:t>c.</a:t>
            </a:r>
            <a:r>
              <a:rPr lang="en-GB" sz="1000">
                <a:solidFill>
                  <a:schemeClr val="dk1"/>
                </a:solidFill>
                <a:latin typeface="Times New Roman"/>
                <a:ea typeface="Times New Roman"/>
                <a:cs typeface="Times New Roman"/>
                <a:sym typeface="Times New Roman"/>
              </a:rPr>
              <a:t>     </a:t>
            </a:r>
            <a:r>
              <a:rPr lang="en-GB" sz="1000">
                <a:solidFill>
                  <a:schemeClr val="dk1"/>
                </a:solidFill>
              </a:rPr>
              <a:t>Histine</a:t>
            </a:r>
          </a:p>
          <a:p>
            <a:pPr marL="914400" lvl="0" indent="-228600" rtl="0">
              <a:lnSpc>
                <a:spcPct val="115000"/>
              </a:lnSpc>
              <a:spcBef>
                <a:spcPts val="0"/>
              </a:spcBef>
              <a:buClr>
                <a:schemeClr val="dk1"/>
              </a:buClr>
              <a:buSzPct val="110000"/>
              <a:buFont typeface="Arial"/>
              <a:buNone/>
            </a:pPr>
            <a:r>
              <a:rPr lang="en-GB" sz="1000">
                <a:solidFill>
                  <a:schemeClr val="dk1"/>
                </a:solidFill>
              </a:rPr>
              <a:t>d.</a:t>
            </a:r>
            <a:r>
              <a:rPr lang="en-GB" sz="1000">
                <a:solidFill>
                  <a:schemeClr val="dk1"/>
                </a:solidFill>
                <a:latin typeface="Times New Roman"/>
                <a:ea typeface="Times New Roman"/>
                <a:cs typeface="Times New Roman"/>
                <a:sym typeface="Times New Roman"/>
              </a:rPr>
              <a:t>     </a:t>
            </a:r>
            <a:r>
              <a:rPr lang="en-GB" sz="1000">
                <a:solidFill>
                  <a:schemeClr val="dk1"/>
                </a:solidFill>
              </a:rPr>
              <a:t>Leucine</a:t>
            </a:r>
          </a:p>
          <a:p>
            <a:pPr marL="914400" lvl="0" indent="-228600" rtl="0">
              <a:lnSpc>
                <a:spcPct val="115000"/>
              </a:lnSpc>
              <a:spcBef>
                <a:spcPts val="0"/>
              </a:spcBef>
              <a:buClr>
                <a:schemeClr val="dk1"/>
              </a:buClr>
              <a:buSzPct val="110000"/>
              <a:buFont typeface="Arial"/>
              <a:buNone/>
            </a:pPr>
            <a:r>
              <a:rPr lang="en-GB" sz="1000" b="1">
                <a:solidFill>
                  <a:schemeClr val="dk1"/>
                </a:solidFill>
              </a:rPr>
              <a:t>e.</a:t>
            </a:r>
            <a:r>
              <a:rPr lang="en-GB" sz="1000">
                <a:solidFill>
                  <a:schemeClr val="dk1"/>
                </a:solidFill>
                <a:latin typeface="Times New Roman"/>
                <a:ea typeface="Times New Roman"/>
                <a:cs typeface="Times New Roman"/>
                <a:sym typeface="Times New Roman"/>
              </a:rPr>
              <a:t>     </a:t>
            </a:r>
            <a:r>
              <a:rPr lang="en-GB" sz="1000" b="1">
                <a:solidFill>
                  <a:schemeClr val="dk1"/>
                </a:solidFill>
              </a:rPr>
              <a:t>Helix-turn-helix motif</a:t>
            </a:r>
          </a:p>
          <a:p>
            <a:pPr marL="914400" lvl="0" indent="0" rtl="0">
              <a:lnSpc>
                <a:spcPct val="115000"/>
              </a:lnSpc>
              <a:spcBef>
                <a:spcPts val="0"/>
              </a:spcBef>
              <a:buClr>
                <a:schemeClr val="dk1"/>
              </a:buClr>
              <a:buFont typeface="Arial"/>
              <a:buNone/>
            </a:pPr>
            <a:endParaRPr sz="600" b="1">
              <a:solidFill>
                <a:schemeClr val="dk1"/>
              </a:solidFill>
            </a:endParaRPr>
          </a:p>
          <a:p>
            <a:pPr marL="457200" lvl="0" indent="-228600" rtl="0">
              <a:lnSpc>
                <a:spcPct val="115000"/>
              </a:lnSpc>
              <a:spcBef>
                <a:spcPts val="0"/>
              </a:spcBef>
              <a:buClr>
                <a:schemeClr val="dk1"/>
              </a:buClr>
              <a:buSzPct val="110000"/>
              <a:buFont typeface="Arial"/>
              <a:buNone/>
            </a:pPr>
            <a:r>
              <a:rPr lang="en-GB" sz="1000" b="1">
                <a:solidFill>
                  <a:schemeClr val="dk1"/>
                </a:solidFill>
              </a:rPr>
              <a:t>3)</a:t>
            </a:r>
            <a:r>
              <a:rPr lang="en-GB" sz="1000">
                <a:solidFill>
                  <a:schemeClr val="dk1"/>
                </a:solidFill>
                <a:latin typeface="Times New Roman"/>
                <a:ea typeface="Times New Roman"/>
                <a:cs typeface="Times New Roman"/>
                <a:sym typeface="Times New Roman"/>
              </a:rPr>
              <a:t>     </a:t>
            </a:r>
            <a:r>
              <a:rPr lang="en-GB" sz="1000" b="1">
                <a:solidFill>
                  <a:schemeClr val="dk1"/>
                </a:solidFill>
              </a:rPr>
              <a:t>In the zinc fingers motif, the spacing of the helical segments is performed by:</a:t>
            </a:r>
          </a:p>
          <a:p>
            <a:pPr marL="914400" lvl="0" indent="-228600" rtl="0">
              <a:lnSpc>
                <a:spcPct val="115000"/>
              </a:lnSpc>
              <a:spcBef>
                <a:spcPts val="0"/>
              </a:spcBef>
              <a:buClr>
                <a:schemeClr val="dk1"/>
              </a:buClr>
              <a:buSzPct val="110000"/>
              <a:buFont typeface="Arial"/>
              <a:buNone/>
            </a:pPr>
            <a:r>
              <a:rPr lang="en-GB" sz="1000">
                <a:solidFill>
                  <a:schemeClr val="dk1"/>
                </a:solidFill>
              </a:rPr>
              <a:t>a.</a:t>
            </a:r>
            <a:r>
              <a:rPr lang="en-GB" sz="1000">
                <a:solidFill>
                  <a:schemeClr val="dk1"/>
                </a:solidFill>
                <a:latin typeface="Times New Roman"/>
                <a:ea typeface="Times New Roman"/>
                <a:cs typeface="Times New Roman"/>
                <a:sym typeface="Times New Roman"/>
              </a:rPr>
              <a:t>     </a:t>
            </a:r>
            <a:r>
              <a:rPr lang="en-GB" sz="1000">
                <a:solidFill>
                  <a:schemeClr val="dk1"/>
                </a:solidFill>
              </a:rPr>
              <a:t>Zinc atoms</a:t>
            </a:r>
          </a:p>
          <a:p>
            <a:pPr marL="914400" lvl="0" indent="-228600" rtl="0">
              <a:lnSpc>
                <a:spcPct val="115000"/>
              </a:lnSpc>
              <a:spcBef>
                <a:spcPts val="0"/>
              </a:spcBef>
              <a:buClr>
                <a:schemeClr val="dk1"/>
              </a:buClr>
              <a:buSzPct val="110000"/>
              <a:buFont typeface="Arial"/>
              <a:buNone/>
            </a:pPr>
            <a:r>
              <a:rPr lang="en-GB" sz="1000" b="1">
                <a:solidFill>
                  <a:schemeClr val="dk1"/>
                </a:solidFill>
              </a:rPr>
              <a:t>b.</a:t>
            </a:r>
            <a:r>
              <a:rPr lang="en-GB" sz="1000">
                <a:solidFill>
                  <a:schemeClr val="dk1"/>
                </a:solidFill>
                <a:latin typeface="Times New Roman"/>
                <a:ea typeface="Times New Roman"/>
                <a:cs typeface="Times New Roman"/>
                <a:sym typeface="Times New Roman"/>
              </a:rPr>
              <a:t>     </a:t>
            </a:r>
            <a:r>
              <a:rPr lang="en-GB" sz="1000" b="1">
                <a:solidFill>
                  <a:schemeClr val="dk1"/>
                </a:solidFill>
              </a:rPr>
              <a:t>Beta-beta sheets</a:t>
            </a:r>
          </a:p>
          <a:p>
            <a:pPr marL="914400" lvl="0" indent="-228600" rtl="0">
              <a:lnSpc>
                <a:spcPct val="115000"/>
              </a:lnSpc>
              <a:spcBef>
                <a:spcPts val="0"/>
              </a:spcBef>
              <a:buClr>
                <a:schemeClr val="dk1"/>
              </a:buClr>
              <a:buSzPct val="110000"/>
              <a:buFont typeface="Arial"/>
              <a:buNone/>
            </a:pPr>
            <a:r>
              <a:rPr lang="en-GB" sz="1000">
                <a:solidFill>
                  <a:schemeClr val="dk1"/>
                </a:solidFill>
              </a:rPr>
              <a:t>c.</a:t>
            </a:r>
            <a:r>
              <a:rPr lang="en-GB" sz="1000">
                <a:solidFill>
                  <a:schemeClr val="dk1"/>
                </a:solidFill>
                <a:latin typeface="Times New Roman"/>
                <a:ea typeface="Times New Roman"/>
                <a:cs typeface="Times New Roman"/>
                <a:sym typeface="Times New Roman"/>
              </a:rPr>
              <a:t>     </a:t>
            </a:r>
            <a:r>
              <a:rPr lang="en-GB" sz="1000">
                <a:solidFill>
                  <a:schemeClr val="dk1"/>
                </a:solidFill>
              </a:rPr>
              <a:t>Gamma helices</a:t>
            </a:r>
          </a:p>
          <a:p>
            <a:pPr marL="914400" lvl="0" indent="-228600" rtl="0">
              <a:lnSpc>
                <a:spcPct val="115000"/>
              </a:lnSpc>
              <a:spcBef>
                <a:spcPts val="0"/>
              </a:spcBef>
              <a:buClr>
                <a:schemeClr val="dk1"/>
              </a:buClr>
              <a:buSzPct val="110000"/>
              <a:buFont typeface="Arial"/>
              <a:buNone/>
            </a:pPr>
            <a:r>
              <a:rPr lang="en-GB" sz="1000">
                <a:solidFill>
                  <a:schemeClr val="dk1"/>
                </a:solidFill>
              </a:rPr>
              <a:t>d.</a:t>
            </a:r>
            <a:r>
              <a:rPr lang="en-GB" sz="1000">
                <a:solidFill>
                  <a:schemeClr val="dk1"/>
                </a:solidFill>
                <a:latin typeface="Times New Roman"/>
                <a:ea typeface="Times New Roman"/>
                <a:cs typeface="Times New Roman"/>
                <a:sym typeface="Times New Roman"/>
              </a:rPr>
              <a:t>     </a:t>
            </a:r>
            <a:r>
              <a:rPr lang="en-GB" sz="1000">
                <a:solidFill>
                  <a:schemeClr val="dk1"/>
                </a:solidFill>
              </a:rPr>
              <a:t>Alpha helix</a:t>
            </a:r>
          </a:p>
          <a:p>
            <a:pPr marL="914400" lvl="0" indent="-228600" rtl="0">
              <a:lnSpc>
                <a:spcPct val="115000"/>
              </a:lnSpc>
              <a:spcBef>
                <a:spcPts val="0"/>
              </a:spcBef>
              <a:buClr>
                <a:schemeClr val="dk1"/>
              </a:buClr>
              <a:buSzPct val="110000"/>
              <a:buFont typeface="Arial"/>
              <a:buNone/>
            </a:pPr>
            <a:r>
              <a:rPr lang="en-GB" sz="1000">
                <a:solidFill>
                  <a:schemeClr val="dk1"/>
                </a:solidFill>
              </a:rPr>
              <a:t>e.</a:t>
            </a:r>
            <a:r>
              <a:rPr lang="en-GB" sz="1000">
                <a:solidFill>
                  <a:schemeClr val="dk1"/>
                </a:solidFill>
                <a:latin typeface="Times New Roman"/>
                <a:ea typeface="Times New Roman"/>
                <a:cs typeface="Times New Roman"/>
                <a:sym typeface="Times New Roman"/>
              </a:rPr>
              <a:t>     </a:t>
            </a:r>
            <a:r>
              <a:rPr lang="en-GB" sz="1000">
                <a:solidFill>
                  <a:schemeClr val="dk1"/>
                </a:solidFill>
              </a:rPr>
              <a:t>a and c</a:t>
            </a:r>
          </a:p>
          <a:p>
            <a:pPr marL="914400" lvl="0" indent="0" rtl="0">
              <a:lnSpc>
                <a:spcPct val="115000"/>
              </a:lnSpc>
              <a:spcBef>
                <a:spcPts val="0"/>
              </a:spcBef>
              <a:buClr>
                <a:schemeClr val="dk1"/>
              </a:buClr>
              <a:buFont typeface="Arial"/>
              <a:buNone/>
            </a:pPr>
            <a:endParaRPr sz="600">
              <a:solidFill>
                <a:schemeClr val="dk1"/>
              </a:solidFill>
            </a:endParaRPr>
          </a:p>
          <a:p>
            <a:pPr marL="457200" lvl="0" indent="-228600" rtl="0">
              <a:lnSpc>
                <a:spcPct val="115000"/>
              </a:lnSpc>
              <a:spcBef>
                <a:spcPts val="0"/>
              </a:spcBef>
              <a:buClr>
                <a:schemeClr val="dk1"/>
              </a:buClr>
              <a:buSzPct val="110000"/>
              <a:buFont typeface="Arial"/>
              <a:buNone/>
            </a:pPr>
            <a:r>
              <a:rPr lang="en-GB" sz="1000" b="1">
                <a:solidFill>
                  <a:schemeClr val="dk1"/>
                </a:solidFill>
              </a:rPr>
              <a:t>4)</a:t>
            </a:r>
            <a:r>
              <a:rPr lang="en-GB" sz="1000">
                <a:solidFill>
                  <a:schemeClr val="dk1"/>
                </a:solidFill>
                <a:latin typeface="Times New Roman"/>
                <a:ea typeface="Times New Roman"/>
                <a:cs typeface="Times New Roman"/>
                <a:sym typeface="Times New Roman"/>
              </a:rPr>
              <a:t>     </a:t>
            </a:r>
            <a:r>
              <a:rPr lang="en-GB" sz="1000" b="1">
                <a:solidFill>
                  <a:schemeClr val="dk1"/>
                </a:solidFill>
              </a:rPr>
              <a:t>The leucine zipper motif involves the cooperation of two:</a:t>
            </a:r>
          </a:p>
          <a:p>
            <a:pPr marL="914400" lvl="0" indent="-228600" rtl="0">
              <a:lnSpc>
                <a:spcPct val="115000"/>
              </a:lnSpc>
              <a:spcBef>
                <a:spcPts val="0"/>
              </a:spcBef>
              <a:buClr>
                <a:schemeClr val="dk1"/>
              </a:buClr>
              <a:buSzPct val="110000"/>
              <a:buFont typeface="Arial"/>
              <a:buNone/>
            </a:pPr>
            <a:r>
              <a:rPr lang="en-GB" sz="1000">
                <a:solidFill>
                  <a:schemeClr val="dk1"/>
                </a:solidFill>
              </a:rPr>
              <a:t>a.</a:t>
            </a:r>
            <a:r>
              <a:rPr lang="en-GB" sz="1000">
                <a:solidFill>
                  <a:schemeClr val="dk1"/>
                </a:solidFill>
                <a:latin typeface="Times New Roman"/>
                <a:ea typeface="Times New Roman"/>
                <a:cs typeface="Times New Roman"/>
                <a:sym typeface="Times New Roman"/>
              </a:rPr>
              <a:t>     </a:t>
            </a:r>
            <a:r>
              <a:rPr lang="en-GB" sz="1000">
                <a:solidFill>
                  <a:schemeClr val="dk1"/>
                </a:solidFill>
              </a:rPr>
              <a:t>Leucines</a:t>
            </a:r>
          </a:p>
          <a:p>
            <a:pPr marL="914400" lvl="0" indent="-228600" rtl="0">
              <a:lnSpc>
                <a:spcPct val="115000"/>
              </a:lnSpc>
              <a:spcBef>
                <a:spcPts val="0"/>
              </a:spcBef>
              <a:buClr>
                <a:schemeClr val="dk1"/>
              </a:buClr>
              <a:buSzPct val="110000"/>
              <a:buFont typeface="Arial"/>
              <a:buNone/>
            </a:pPr>
            <a:r>
              <a:rPr lang="en-GB" sz="1000">
                <a:solidFill>
                  <a:schemeClr val="dk1"/>
                </a:solidFill>
              </a:rPr>
              <a:t>b.</a:t>
            </a:r>
            <a:r>
              <a:rPr lang="en-GB" sz="1000">
                <a:solidFill>
                  <a:schemeClr val="dk1"/>
                </a:solidFill>
                <a:latin typeface="Times New Roman"/>
                <a:ea typeface="Times New Roman"/>
                <a:cs typeface="Times New Roman"/>
                <a:sym typeface="Times New Roman"/>
              </a:rPr>
              <a:t>     </a:t>
            </a:r>
            <a:r>
              <a:rPr lang="en-GB" sz="1000">
                <a:solidFill>
                  <a:schemeClr val="dk1"/>
                </a:solidFill>
              </a:rPr>
              <a:t>Polimerases</a:t>
            </a:r>
          </a:p>
          <a:p>
            <a:pPr marL="914400" lvl="0" indent="-228600" rtl="0">
              <a:lnSpc>
                <a:spcPct val="115000"/>
              </a:lnSpc>
              <a:spcBef>
                <a:spcPts val="0"/>
              </a:spcBef>
              <a:buClr>
                <a:schemeClr val="dk1"/>
              </a:buClr>
              <a:buSzPct val="110000"/>
              <a:buFont typeface="Arial"/>
              <a:buNone/>
            </a:pPr>
            <a:r>
              <a:rPr lang="en-GB" sz="1000">
                <a:solidFill>
                  <a:schemeClr val="dk1"/>
                </a:solidFill>
              </a:rPr>
              <a:t>c.</a:t>
            </a:r>
            <a:r>
              <a:rPr lang="en-GB" sz="1000">
                <a:solidFill>
                  <a:schemeClr val="dk1"/>
                </a:solidFill>
                <a:latin typeface="Times New Roman"/>
                <a:ea typeface="Times New Roman"/>
                <a:cs typeface="Times New Roman"/>
                <a:sym typeface="Times New Roman"/>
              </a:rPr>
              <a:t>     </a:t>
            </a:r>
            <a:r>
              <a:rPr lang="en-GB" sz="1000">
                <a:solidFill>
                  <a:schemeClr val="dk1"/>
                </a:solidFill>
              </a:rPr>
              <a:t>Histones</a:t>
            </a:r>
          </a:p>
          <a:p>
            <a:pPr marL="914400" lvl="0" indent="-228600" rtl="0">
              <a:lnSpc>
                <a:spcPct val="115000"/>
              </a:lnSpc>
              <a:spcBef>
                <a:spcPts val="0"/>
              </a:spcBef>
              <a:buClr>
                <a:schemeClr val="dk1"/>
              </a:buClr>
              <a:buSzPct val="110000"/>
              <a:buFont typeface="Arial"/>
              <a:buNone/>
            </a:pPr>
            <a:r>
              <a:rPr lang="en-GB" sz="1000">
                <a:solidFill>
                  <a:schemeClr val="dk1"/>
                </a:solidFill>
              </a:rPr>
              <a:t>d.</a:t>
            </a:r>
            <a:r>
              <a:rPr lang="en-GB" sz="1000">
                <a:solidFill>
                  <a:schemeClr val="dk1"/>
                </a:solidFill>
                <a:latin typeface="Times New Roman"/>
                <a:ea typeface="Times New Roman"/>
                <a:cs typeface="Times New Roman"/>
                <a:sym typeface="Times New Roman"/>
              </a:rPr>
              <a:t>     </a:t>
            </a:r>
            <a:r>
              <a:rPr lang="en-GB" sz="1000">
                <a:solidFill>
                  <a:schemeClr val="dk1"/>
                </a:solidFill>
              </a:rPr>
              <a:t>RNA chains</a:t>
            </a:r>
          </a:p>
          <a:p>
            <a:pPr marL="914400" lvl="0" indent="-228600" rtl="0">
              <a:lnSpc>
                <a:spcPct val="115000"/>
              </a:lnSpc>
              <a:spcBef>
                <a:spcPts val="0"/>
              </a:spcBef>
              <a:buClr>
                <a:schemeClr val="dk1"/>
              </a:buClr>
              <a:buSzPct val="110000"/>
              <a:buFont typeface="Arial"/>
              <a:buNone/>
            </a:pPr>
            <a:r>
              <a:rPr lang="en-GB" sz="1000" b="1">
                <a:solidFill>
                  <a:schemeClr val="dk1"/>
                </a:solidFill>
              </a:rPr>
              <a:t>e.</a:t>
            </a:r>
            <a:r>
              <a:rPr lang="en-GB" sz="1000">
                <a:solidFill>
                  <a:schemeClr val="dk1"/>
                </a:solidFill>
                <a:latin typeface="Times New Roman"/>
                <a:ea typeface="Times New Roman"/>
                <a:cs typeface="Times New Roman"/>
                <a:sym typeface="Times New Roman"/>
              </a:rPr>
              <a:t>     </a:t>
            </a:r>
            <a:r>
              <a:rPr lang="en-GB" sz="1000" b="1">
                <a:solidFill>
                  <a:schemeClr val="dk1"/>
                </a:solidFill>
              </a:rPr>
              <a:t>Proteins</a:t>
            </a:r>
          </a:p>
          <a:p>
            <a:pPr marL="685800" lvl="0" indent="0" rtl="0">
              <a:lnSpc>
                <a:spcPct val="115000"/>
              </a:lnSpc>
              <a:spcBef>
                <a:spcPts val="0"/>
              </a:spcBef>
              <a:buClr>
                <a:schemeClr val="dk1"/>
              </a:buClr>
              <a:buFont typeface="Arial"/>
              <a:buNone/>
            </a:pPr>
            <a:endParaRPr sz="600" b="1">
              <a:solidFill>
                <a:schemeClr val="dk1"/>
              </a:solidFill>
            </a:endParaRPr>
          </a:p>
          <a:p>
            <a:pPr marL="0" lvl="0" indent="0" rtl="0">
              <a:lnSpc>
                <a:spcPct val="115000"/>
              </a:lnSpc>
              <a:spcBef>
                <a:spcPts val="0"/>
              </a:spcBef>
              <a:buClr>
                <a:schemeClr val="dk1"/>
              </a:buClr>
              <a:buSzPct val="110000"/>
              <a:buFont typeface="Arial"/>
              <a:buNone/>
            </a:pPr>
            <a:r>
              <a:rPr lang="en-GB" sz="1000" b="1">
                <a:solidFill>
                  <a:schemeClr val="dk1"/>
                </a:solidFill>
              </a:rPr>
              <a:t>      5)</a:t>
            </a:r>
            <a:r>
              <a:rPr lang="en-GB" sz="1000">
                <a:solidFill>
                  <a:schemeClr val="dk1"/>
                </a:solidFill>
                <a:latin typeface="Times New Roman"/>
                <a:ea typeface="Times New Roman"/>
                <a:cs typeface="Times New Roman"/>
                <a:sym typeface="Times New Roman"/>
              </a:rPr>
              <a:t>    </a:t>
            </a:r>
            <a:r>
              <a:rPr lang="en-GB" sz="1000" b="1">
                <a:solidFill>
                  <a:schemeClr val="dk1"/>
                </a:solidFill>
              </a:rPr>
              <a:t>WT1 Zn finger domain contains:</a:t>
            </a:r>
          </a:p>
          <a:p>
            <a:pPr marL="914400" lvl="0" indent="-228600" rtl="0">
              <a:lnSpc>
                <a:spcPct val="115000"/>
              </a:lnSpc>
              <a:spcBef>
                <a:spcPts val="0"/>
              </a:spcBef>
              <a:buClr>
                <a:schemeClr val="dk1"/>
              </a:buClr>
              <a:buSzPct val="110000"/>
              <a:buFont typeface="Arial"/>
              <a:buNone/>
            </a:pPr>
            <a:r>
              <a:rPr lang="en-GB" sz="1000">
                <a:solidFill>
                  <a:schemeClr val="dk1"/>
                </a:solidFill>
              </a:rPr>
              <a:t>a.</a:t>
            </a:r>
            <a:r>
              <a:rPr lang="en-GB" sz="1000">
                <a:solidFill>
                  <a:schemeClr val="dk1"/>
                </a:solidFill>
                <a:latin typeface="Times New Roman"/>
                <a:ea typeface="Times New Roman"/>
                <a:cs typeface="Times New Roman"/>
                <a:sym typeface="Times New Roman"/>
              </a:rPr>
              <a:t>     </a:t>
            </a:r>
            <a:r>
              <a:rPr lang="en-GB" sz="1000">
                <a:solidFill>
                  <a:schemeClr val="dk1"/>
                </a:solidFill>
              </a:rPr>
              <a:t>C2HC Zn fingers</a:t>
            </a:r>
          </a:p>
          <a:p>
            <a:pPr marL="914400" lvl="0" indent="-228600" rtl="0">
              <a:lnSpc>
                <a:spcPct val="115000"/>
              </a:lnSpc>
              <a:spcBef>
                <a:spcPts val="0"/>
              </a:spcBef>
              <a:buClr>
                <a:schemeClr val="dk1"/>
              </a:buClr>
              <a:buSzPct val="110000"/>
              <a:buFont typeface="Arial"/>
              <a:buNone/>
            </a:pPr>
            <a:r>
              <a:rPr lang="en-GB" sz="1000">
                <a:solidFill>
                  <a:schemeClr val="dk1"/>
                </a:solidFill>
              </a:rPr>
              <a:t>b.</a:t>
            </a:r>
            <a:r>
              <a:rPr lang="en-GB" sz="1000">
                <a:solidFill>
                  <a:schemeClr val="dk1"/>
                </a:solidFill>
                <a:latin typeface="Times New Roman"/>
                <a:ea typeface="Times New Roman"/>
                <a:cs typeface="Times New Roman"/>
                <a:sym typeface="Times New Roman"/>
              </a:rPr>
              <a:t>     </a:t>
            </a:r>
            <a:r>
              <a:rPr lang="en-GB" sz="1000">
                <a:solidFill>
                  <a:schemeClr val="dk1"/>
                </a:solidFill>
              </a:rPr>
              <a:t>CHHC Zn fingers</a:t>
            </a:r>
          </a:p>
          <a:p>
            <a:pPr marL="914400" lvl="0" indent="-228600" rtl="0">
              <a:lnSpc>
                <a:spcPct val="115000"/>
              </a:lnSpc>
              <a:spcBef>
                <a:spcPts val="0"/>
              </a:spcBef>
              <a:buClr>
                <a:schemeClr val="dk1"/>
              </a:buClr>
              <a:buSzPct val="110000"/>
              <a:buFont typeface="Arial"/>
              <a:buNone/>
            </a:pPr>
            <a:r>
              <a:rPr lang="en-GB" sz="1000" b="1">
                <a:solidFill>
                  <a:schemeClr val="dk1"/>
                </a:solidFill>
              </a:rPr>
              <a:t>c.</a:t>
            </a:r>
            <a:r>
              <a:rPr lang="en-GB" sz="1000" b="1">
                <a:solidFill>
                  <a:schemeClr val="dk1"/>
                </a:solidFill>
                <a:latin typeface="Times New Roman"/>
                <a:ea typeface="Times New Roman"/>
                <a:cs typeface="Times New Roman"/>
                <a:sym typeface="Times New Roman"/>
              </a:rPr>
              <a:t>     </a:t>
            </a:r>
            <a:r>
              <a:rPr lang="en-GB" sz="1000" b="1">
                <a:solidFill>
                  <a:schemeClr val="dk1"/>
                </a:solidFill>
              </a:rPr>
              <a:t>C2H2 Zn fingers</a:t>
            </a:r>
          </a:p>
          <a:p>
            <a:pPr marL="914400" lvl="0" indent="-228600" rtl="0">
              <a:lnSpc>
                <a:spcPct val="115000"/>
              </a:lnSpc>
              <a:spcBef>
                <a:spcPts val="0"/>
              </a:spcBef>
              <a:buClr>
                <a:schemeClr val="dk1"/>
              </a:buClr>
              <a:buSzPct val="110000"/>
              <a:buFont typeface="Arial"/>
              <a:buNone/>
            </a:pPr>
            <a:r>
              <a:rPr lang="en-GB" sz="1000">
                <a:solidFill>
                  <a:schemeClr val="dk1"/>
                </a:solidFill>
              </a:rPr>
              <a:t>d.</a:t>
            </a:r>
            <a:r>
              <a:rPr lang="en-GB" sz="1000">
                <a:solidFill>
                  <a:schemeClr val="dk1"/>
                </a:solidFill>
                <a:latin typeface="Times New Roman"/>
                <a:ea typeface="Times New Roman"/>
                <a:cs typeface="Times New Roman"/>
                <a:sym typeface="Times New Roman"/>
              </a:rPr>
              <a:t>     </a:t>
            </a:r>
            <a:r>
              <a:rPr lang="en-GB" sz="1000">
                <a:solidFill>
                  <a:schemeClr val="dk1"/>
                </a:solidFill>
              </a:rPr>
              <a:t>L2H2 Zn fingers</a:t>
            </a:r>
          </a:p>
          <a:p>
            <a:pPr marL="914400" lvl="0" indent="-228600" rtl="0">
              <a:lnSpc>
                <a:spcPct val="115000"/>
              </a:lnSpc>
              <a:spcBef>
                <a:spcPts val="0"/>
              </a:spcBef>
              <a:buClr>
                <a:schemeClr val="dk1"/>
              </a:buClr>
              <a:buSzPct val="110000"/>
              <a:buFont typeface="Arial"/>
              <a:buNone/>
            </a:pPr>
            <a:r>
              <a:rPr lang="en-GB" sz="1000">
                <a:solidFill>
                  <a:schemeClr val="dk1"/>
                </a:solidFill>
              </a:rPr>
              <a:t>e.</a:t>
            </a:r>
            <a:r>
              <a:rPr lang="en-GB" sz="1000">
                <a:solidFill>
                  <a:schemeClr val="dk1"/>
                </a:solidFill>
                <a:latin typeface="Times New Roman"/>
                <a:ea typeface="Times New Roman"/>
                <a:cs typeface="Times New Roman"/>
                <a:sym typeface="Times New Roman"/>
              </a:rPr>
              <a:t>     </a:t>
            </a:r>
            <a:r>
              <a:rPr lang="en-GB" sz="1000">
                <a:solidFill>
                  <a:schemeClr val="dk1"/>
                </a:solidFill>
              </a:rPr>
              <a:t>LHHL Zn fingers</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348700" y="814800"/>
            <a:ext cx="8229600" cy="5975999"/>
          </a:xfrm>
          <a:prstGeom prst="rect">
            <a:avLst/>
          </a:prstGeom>
        </p:spPr>
        <p:txBody>
          <a:bodyPr lIns="91425" tIns="91425" rIns="91425" bIns="91425" anchor="t" anchorCtr="0">
            <a:noAutofit/>
          </a:bodyPr>
          <a:lstStyle/>
          <a:p>
            <a:pPr marL="0" lvl="0" indent="0" rtl="0">
              <a:lnSpc>
                <a:spcPct val="115000"/>
              </a:lnSpc>
              <a:spcBef>
                <a:spcPts val="0"/>
              </a:spcBef>
              <a:buNone/>
            </a:pPr>
            <a:r>
              <a:rPr lang="en-GB" sz="1000" b="1" dirty="0">
                <a:solidFill>
                  <a:schemeClr val="dk1"/>
                </a:solidFill>
              </a:rPr>
              <a:t>6)</a:t>
            </a:r>
            <a:r>
              <a:rPr lang="en-GB" sz="1000" dirty="0">
                <a:solidFill>
                  <a:schemeClr val="dk1"/>
                </a:solidFill>
                <a:latin typeface="Times New Roman"/>
                <a:ea typeface="Times New Roman"/>
                <a:cs typeface="Times New Roman"/>
                <a:sym typeface="Times New Roman"/>
              </a:rPr>
              <a:t>    </a:t>
            </a:r>
            <a:r>
              <a:rPr lang="en-GB" sz="1000" b="1" dirty="0">
                <a:solidFill>
                  <a:schemeClr val="dk1"/>
                </a:solidFill>
              </a:rPr>
              <a:t>Hydrophobic interactions between Jun and </a:t>
            </a:r>
            <a:r>
              <a:rPr lang="en-GB" sz="1000" b="1" dirty="0" err="1">
                <a:solidFill>
                  <a:schemeClr val="dk1"/>
                </a:solidFill>
              </a:rPr>
              <a:t>Fos</a:t>
            </a:r>
            <a:r>
              <a:rPr lang="en-GB" sz="1000" b="1" dirty="0">
                <a:solidFill>
                  <a:schemeClr val="dk1"/>
                </a:solidFill>
              </a:rPr>
              <a:t> </a:t>
            </a:r>
            <a:r>
              <a:rPr lang="en-GB" sz="1000" b="1" dirty="0" err="1">
                <a:solidFill>
                  <a:schemeClr val="dk1"/>
                </a:solidFill>
              </a:rPr>
              <a:t>Leucine</a:t>
            </a:r>
            <a:r>
              <a:rPr lang="en-GB" sz="1000" b="1" dirty="0">
                <a:solidFill>
                  <a:schemeClr val="dk1"/>
                </a:solidFill>
              </a:rPr>
              <a:t> zipper domains involve:</a:t>
            </a:r>
          </a:p>
          <a:p>
            <a:pPr marL="914400" lvl="0" indent="-292100" rtl="0">
              <a:lnSpc>
                <a:spcPct val="115000"/>
              </a:lnSpc>
              <a:spcBef>
                <a:spcPts val="0"/>
              </a:spcBef>
              <a:buClr>
                <a:schemeClr val="dk1"/>
              </a:buClr>
              <a:buSzPct val="100000"/>
              <a:buFont typeface="Arial"/>
              <a:buAutoNum type="alphaLcPeriod"/>
            </a:pPr>
            <a:r>
              <a:rPr lang="en-GB" sz="1000" b="1" dirty="0">
                <a:solidFill>
                  <a:schemeClr val="dk1"/>
                </a:solidFill>
              </a:rPr>
              <a:t>a and d residues of the heptads</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a and e residues of the heptads</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g and e residues of the heptads</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a and g residues of the heptads</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f and g residues of the heptad</a:t>
            </a:r>
          </a:p>
          <a:p>
            <a:pPr marL="0" indent="0" rtl="0">
              <a:lnSpc>
                <a:spcPct val="115000"/>
              </a:lnSpc>
              <a:spcBef>
                <a:spcPts val="0"/>
              </a:spcBef>
              <a:buNone/>
            </a:pPr>
            <a:endParaRPr sz="1000" dirty="0">
              <a:solidFill>
                <a:schemeClr val="dk1"/>
              </a:solidFill>
            </a:endParaRPr>
          </a:p>
          <a:p>
            <a:pPr marL="0" indent="0" rtl="0">
              <a:lnSpc>
                <a:spcPct val="115000"/>
              </a:lnSpc>
              <a:spcBef>
                <a:spcPts val="0"/>
              </a:spcBef>
              <a:buNone/>
            </a:pPr>
            <a:r>
              <a:rPr lang="en-GB" sz="1000" b="1" dirty="0">
                <a:solidFill>
                  <a:schemeClr val="dk1"/>
                </a:solidFill>
              </a:rPr>
              <a:t>7)    WT1 binds preferentially to DNA sequences that are closely related to:</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E-box</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AP-1 consensus site</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TATA-box</a:t>
            </a:r>
          </a:p>
          <a:p>
            <a:pPr marL="914400" lvl="0" indent="-292100" rtl="0">
              <a:lnSpc>
                <a:spcPct val="115000"/>
              </a:lnSpc>
              <a:spcBef>
                <a:spcPts val="0"/>
              </a:spcBef>
              <a:buClr>
                <a:schemeClr val="dk1"/>
              </a:buClr>
              <a:buSzPct val="100000"/>
              <a:buFont typeface="Arial"/>
              <a:buAutoNum type="alphaLcPeriod"/>
            </a:pPr>
            <a:r>
              <a:rPr lang="en-GB" sz="1000" dirty="0">
                <a:solidFill>
                  <a:schemeClr val="dk1"/>
                </a:solidFill>
              </a:rPr>
              <a:t>Pbx1-HoxB1 binding site</a:t>
            </a:r>
          </a:p>
          <a:p>
            <a:pPr marL="914400" lvl="0" indent="-292100" rtl="0">
              <a:lnSpc>
                <a:spcPct val="115000"/>
              </a:lnSpc>
              <a:spcBef>
                <a:spcPts val="0"/>
              </a:spcBef>
              <a:buClr>
                <a:schemeClr val="dk1"/>
              </a:buClr>
              <a:buSzPct val="100000"/>
              <a:buFont typeface="Arial"/>
              <a:buAutoNum type="alphaLcPeriod"/>
            </a:pPr>
            <a:r>
              <a:rPr lang="en-GB" sz="1000" b="1" dirty="0">
                <a:solidFill>
                  <a:schemeClr val="dk1"/>
                </a:solidFill>
              </a:rPr>
              <a:t>EGR-1</a:t>
            </a:r>
          </a:p>
          <a:p>
            <a:pPr marL="0" lvl="0" indent="0" rtl="0">
              <a:lnSpc>
                <a:spcPct val="115000"/>
              </a:lnSpc>
              <a:spcBef>
                <a:spcPts val="0"/>
              </a:spcBef>
              <a:buNone/>
            </a:pPr>
            <a:endParaRPr sz="1000" b="1" dirty="0">
              <a:solidFill>
                <a:schemeClr val="dk1"/>
              </a:solidFill>
            </a:endParaRPr>
          </a:p>
          <a:p>
            <a:pPr marL="0" lvl="0" indent="0" rtl="0">
              <a:lnSpc>
                <a:spcPct val="115000"/>
              </a:lnSpc>
              <a:spcBef>
                <a:spcPts val="0"/>
              </a:spcBef>
              <a:buClr>
                <a:schemeClr val="dk1"/>
              </a:buClr>
              <a:buSzPct val="110000"/>
              <a:buFont typeface="Arial"/>
              <a:buNone/>
            </a:pPr>
            <a:r>
              <a:rPr lang="en-GB" sz="1000" b="1" dirty="0">
                <a:solidFill>
                  <a:schemeClr val="dk1"/>
                </a:solidFill>
              </a:rPr>
              <a:t>8)</a:t>
            </a:r>
            <a:r>
              <a:rPr lang="en-GB" sz="1000" dirty="0">
                <a:solidFill>
                  <a:schemeClr val="dk1"/>
                </a:solidFill>
                <a:latin typeface="Times New Roman"/>
                <a:ea typeface="Times New Roman"/>
                <a:cs typeface="Times New Roman"/>
                <a:sym typeface="Times New Roman"/>
              </a:rPr>
              <a:t>     </a:t>
            </a:r>
            <a:r>
              <a:rPr lang="en-GB" sz="1000" b="1" dirty="0">
                <a:solidFill>
                  <a:schemeClr val="dk1"/>
                </a:solidFill>
              </a:rPr>
              <a:t>The contacts made with the phosphates of the DNA are:</a:t>
            </a:r>
          </a:p>
          <a:p>
            <a:pPr marL="0" lvl="0" indent="457200" rtl="0">
              <a:lnSpc>
                <a:spcPct val="115000"/>
              </a:lnSpc>
              <a:spcBef>
                <a:spcPts val="0"/>
              </a:spcBef>
              <a:buClr>
                <a:schemeClr val="dk1"/>
              </a:buClr>
              <a:buSzPct val="110000"/>
              <a:buFont typeface="Arial"/>
              <a:buNone/>
            </a:pPr>
            <a:r>
              <a:rPr lang="en-GB" sz="1000" dirty="0">
                <a:solidFill>
                  <a:schemeClr val="dk1"/>
                </a:solidFill>
              </a:rPr>
              <a:t>a.</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Specific contacts</a:t>
            </a:r>
          </a:p>
          <a:p>
            <a:pPr marL="0" lvl="0" indent="457200" rtl="0">
              <a:lnSpc>
                <a:spcPct val="115000"/>
              </a:lnSpc>
              <a:spcBef>
                <a:spcPts val="0"/>
              </a:spcBef>
              <a:buClr>
                <a:schemeClr val="dk1"/>
              </a:buClr>
              <a:buSzPct val="110000"/>
              <a:buFont typeface="Arial"/>
              <a:buNone/>
            </a:pPr>
            <a:r>
              <a:rPr lang="en-GB" sz="1000" dirty="0">
                <a:solidFill>
                  <a:schemeClr val="dk1"/>
                </a:solidFill>
              </a:rPr>
              <a:t>b.   </a:t>
            </a:r>
            <a:r>
              <a:rPr lang="en-GB" sz="1000" dirty="0"/>
              <a:t> π stacking</a:t>
            </a:r>
          </a:p>
          <a:p>
            <a:pPr marL="0" lvl="0" indent="457200" rtl="0">
              <a:lnSpc>
                <a:spcPct val="115000"/>
              </a:lnSpc>
              <a:spcBef>
                <a:spcPts val="0"/>
              </a:spcBef>
              <a:buClr>
                <a:schemeClr val="dk1"/>
              </a:buClr>
              <a:buSzPct val="110000"/>
              <a:buFont typeface="Arial"/>
              <a:buNone/>
            </a:pPr>
            <a:r>
              <a:rPr lang="en-GB" sz="1000" b="1" dirty="0">
                <a:solidFill>
                  <a:schemeClr val="dk1"/>
                </a:solidFill>
              </a:rPr>
              <a:t>c.</a:t>
            </a:r>
            <a:r>
              <a:rPr lang="en-GB" sz="1000" b="1" dirty="0">
                <a:solidFill>
                  <a:schemeClr val="dk1"/>
                </a:solidFill>
                <a:latin typeface="Times New Roman"/>
                <a:ea typeface="Times New Roman"/>
                <a:cs typeface="Times New Roman"/>
                <a:sym typeface="Times New Roman"/>
              </a:rPr>
              <a:t>     </a:t>
            </a:r>
            <a:r>
              <a:rPr lang="en-GB" sz="1000" b="1" dirty="0">
                <a:solidFill>
                  <a:schemeClr val="dk1"/>
                </a:solidFill>
              </a:rPr>
              <a:t>Unspecific contacts</a:t>
            </a:r>
          </a:p>
          <a:p>
            <a:pPr marL="0" lvl="0" indent="457200" rtl="0">
              <a:lnSpc>
                <a:spcPct val="115000"/>
              </a:lnSpc>
              <a:spcBef>
                <a:spcPts val="0"/>
              </a:spcBef>
              <a:buClr>
                <a:schemeClr val="dk1"/>
              </a:buClr>
              <a:buSzPct val="110000"/>
              <a:buFont typeface="Arial"/>
              <a:buNone/>
            </a:pPr>
            <a:r>
              <a:rPr lang="en-GB" sz="1000" dirty="0">
                <a:solidFill>
                  <a:schemeClr val="dk1"/>
                </a:solidFill>
              </a:rPr>
              <a:t>d.</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Water mediated contacts</a:t>
            </a:r>
          </a:p>
          <a:p>
            <a:pPr marL="0" lvl="0" indent="457200" rtl="0">
              <a:lnSpc>
                <a:spcPct val="115000"/>
              </a:lnSpc>
              <a:spcBef>
                <a:spcPts val="0"/>
              </a:spcBef>
              <a:buNone/>
            </a:pPr>
            <a:r>
              <a:rPr lang="en-GB" sz="1000" dirty="0">
                <a:solidFill>
                  <a:schemeClr val="dk1"/>
                </a:solidFill>
              </a:rPr>
              <a:t>e.</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Hydrophobic contacts</a:t>
            </a:r>
          </a:p>
          <a:p>
            <a:pPr marL="0" lvl="0" indent="0" rtl="0">
              <a:lnSpc>
                <a:spcPct val="115000"/>
              </a:lnSpc>
              <a:spcBef>
                <a:spcPts val="0"/>
              </a:spcBef>
              <a:buNone/>
            </a:pPr>
            <a:endParaRPr sz="1000" dirty="0">
              <a:solidFill>
                <a:schemeClr val="dk1"/>
              </a:solidFill>
            </a:endParaRPr>
          </a:p>
          <a:p>
            <a:pPr marL="0" lvl="0" indent="0" rtl="0">
              <a:lnSpc>
                <a:spcPct val="115000"/>
              </a:lnSpc>
              <a:spcBef>
                <a:spcPts val="0"/>
              </a:spcBef>
              <a:buNone/>
            </a:pPr>
            <a:r>
              <a:rPr lang="en-GB" sz="1000" b="1" dirty="0">
                <a:solidFill>
                  <a:schemeClr val="dk1"/>
                </a:solidFill>
              </a:rPr>
              <a:t>9)</a:t>
            </a:r>
            <a:r>
              <a:rPr lang="en-GB" sz="1000" dirty="0">
                <a:solidFill>
                  <a:schemeClr val="dk1"/>
                </a:solidFill>
                <a:latin typeface="Times New Roman"/>
                <a:ea typeface="Times New Roman"/>
                <a:cs typeface="Times New Roman"/>
                <a:sym typeface="Times New Roman"/>
              </a:rPr>
              <a:t>     </a:t>
            </a:r>
            <a:r>
              <a:rPr lang="en-GB" sz="1000" b="1" dirty="0">
                <a:solidFill>
                  <a:schemeClr val="dk1"/>
                </a:solidFill>
              </a:rPr>
              <a:t>b/HLH proteins bind to DNA through the region:</a:t>
            </a:r>
          </a:p>
          <a:p>
            <a:pPr marL="0" lvl="0" indent="457200" rtl="0">
              <a:lnSpc>
                <a:spcPct val="115000"/>
              </a:lnSpc>
              <a:spcBef>
                <a:spcPts val="0"/>
              </a:spcBef>
              <a:buNone/>
            </a:pPr>
            <a:r>
              <a:rPr lang="en-GB" sz="1000" dirty="0">
                <a:solidFill>
                  <a:schemeClr val="dk1"/>
                </a:solidFill>
              </a:rPr>
              <a:t>a.</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Helix 1 (H1)</a:t>
            </a:r>
          </a:p>
          <a:p>
            <a:pPr marL="0" lvl="0" indent="457200" rtl="0">
              <a:lnSpc>
                <a:spcPct val="115000"/>
              </a:lnSpc>
              <a:spcBef>
                <a:spcPts val="0"/>
              </a:spcBef>
              <a:buNone/>
            </a:pPr>
            <a:r>
              <a:rPr lang="en-GB" sz="1000" b="1" dirty="0">
                <a:solidFill>
                  <a:schemeClr val="dk1"/>
                </a:solidFill>
              </a:rPr>
              <a:t>b.    </a:t>
            </a:r>
            <a:r>
              <a:rPr lang="en-GB" sz="1000" b="1" dirty="0" smtClean="0">
                <a:solidFill>
                  <a:schemeClr val="dk1"/>
                </a:solidFill>
              </a:rPr>
              <a:t>Basic </a:t>
            </a:r>
            <a:r>
              <a:rPr lang="en-GB" sz="1000" b="1" dirty="0">
                <a:solidFill>
                  <a:schemeClr val="dk1"/>
                </a:solidFill>
              </a:rPr>
              <a:t>region</a:t>
            </a:r>
          </a:p>
          <a:p>
            <a:pPr marL="0" lvl="0" indent="457200" rtl="0">
              <a:lnSpc>
                <a:spcPct val="115000"/>
              </a:lnSpc>
              <a:spcBef>
                <a:spcPts val="0"/>
              </a:spcBef>
              <a:buNone/>
            </a:pPr>
            <a:r>
              <a:rPr lang="en-GB" sz="1000" dirty="0">
                <a:solidFill>
                  <a:schemeClr val="dk1"/>
                </a:solidFill>
              </a:rPr>
              <a:t>c.</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Helix 2 (H2)</a:t>
            </a:r>
          </a:p>
          <a:p>
            <a:pPr marL="0" lvl="0" indent="457200" rtl="0">
              <a:lnSpc>
                <a:spcPct val="115000"/>
              </a:lnSpc>
              <a:spcBef>
                <a:spcPts val="0"/>
              </a:spcBef>
              <a:buNone/>
            </a:pPr>
            <a:r>
              <a:rPr lang="en-GB" sz="1000" dirty="0">
                <a:solidFill>
                  <a:schemeClr val="dk1"/>
                </a:solidFill>
              </a:rPr>
              <a:t>d.</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Loop</a:t>
            </a:r>
          </a:p>
          <a:p>
            <a:pPr marL="0" lvl="0" indent="457200" rtl="0">
              <a:lnSpc>
                <a:spcPct val="115000"/>
              </a:lnSpc>
              <a:spcBef>
                <a:spcPts val="0"/>
              </a:spcBef>
              <a:buNone/>
            </a:pPr>
            <a:r>
              <a:rPr lang="en-GB" sz="1000" dirty="0">
                <a:solidFill>
                  <a:schemeClr val="dk1"/>
                </a:solidFill>
              </a:rPr>
              <a:t>e.</a:t>
            </a:r>
            <a:r>
              <a:rPr lang="en-GB" sz="1000" dirty="0">
                <a:solidFill>
                  <a:schemeClr val="dk1"/>
                </a:solidFill>
                <a:latin typeface="Times New Roman"/>
                <a:ea typeface="Times New Roman"/>
                <a:cs typeface="Times New Roman"/>
                <a:sym typeface="Times New Roman"/>
              </a:rPr>
              <a:t>     </a:t>
            </a:r>
            <a:r>
              <a:rPr lang="en-GB" sz="1000" dirty="0">
                <a:solidFill>
                  <a:schemeClr val="dk1"/>
                </a:solidFill>
              </a:rPr>
              <a:t>All of the above</a:t>
            </a:r>
          </a:p>
          <a:p>
            <a:pPr marL="0" lvl="0" indent="457200" rtl="0">
              <a:lnSpc>
                <a:spcPct val="115000"/>
              </a:lnSpc>
              <a:spcBef>
                <a:spcPts val="0"/>
              </a:spcBef>
              <a:buNone/>
            </a:pPr>
            <a:endParaRPr sz="1000" dirty="0">
              <a:solidFill>
                <a:schemeClr val="dk1"/>
              </a:solidFill>
            </a:endParaRPr>
          </a:p>
          <a:p>
            <a:pPr marL="0" lvl="0" indent="0" rtl="0">
              <a:lnSpc>
                <a:spcPct val="115000"/>
              </a:lnSpc>
              <a:spcBef>
                <a:spcPts val="0"/>
              </a:spcBef>
              <a:buNone/>
            </a:pPr>
            <a:r>
              <a:rPr lang="en-GB" sz="1000" b="1" dirty="0">
                <a:solidFill>
                  <a:schemeClr val="dk1"/>
                </a:solidFill>
              </a:rPr>
              <a:t>10)</a:t>
            </a:r>
            <a:r>
              <a:rPr lang="en-GB" sz="1000" dirty="0">
                <a:solidFill>
                  <a:schemeClr val="dk1"/>
                </a:solidFill>
                <a:latin typeface="Times New Roman"/>
                <a:ea typeface="Times New Roman"/>
                <a:cs typeface="Times New Roman"/>
                <a:sym typeface="Times New Roman"/>
              </a:rPr>
              <a:t>     </a:t>
            </a:r>
            <a:r>
              <a:rPr lang="en-GB" sz="1000" b="1" dirty="0">
                <a:solidFill>
                  <a:schemeClr val="dk1"/>
                </a:solidFill>
              </a:rPr>
              <a:t>Which programme predicts residues that bind to DNA :</a:t>
            </a:r>
          </a:p>
          <a:p>
            <a:pPr marL="0" lvl="0" indent="457200" rtl="0">
              <a:lnSpc>
                <a:spcPct val="115000"/>
              </a:lnSpc>
              <a:spcBef>
                <a:spcPts val="0"/>
              </a:spcBef>
              <a:buNone/>
            </a:pPr>
            <a:r>
              <a:rPr lang="en-GB" sz="1000" b="1" dirty="0">
                <a:solidFill>
                  <a:schemeClr val="dk1"/>
                </a:solidFill>
              </a:rPr>
              <a:t>a.</a:t>
            </a:r>
            <a:r>
              <a:rPr lang="en-GB" sz="1000" b="1" dirty="0">
                <a:solidFill>
                  <a:schemeClr val="dk1"/>
                </a:solidFill>
                <a:latin typeface="Times New Roman"/>
                <a:ea typeface="Times New Roman"/>
                <a:cs typeface="Times New Roman"/>
                <a:sym typeface="Times New Roman"/>
              </a:rPr>
              <a:t>   </a:t>
            </a:r>
            <a:r>
              <a:rPr lang="en-GB" sz="1000" b="1" dirty="0" smtClean="0">
                <a:solidFill>
                  <a:schemeClr val="dk1"/>
                </a:solidFill>
                <a:latin typeface="Times New Roman"/>
                <a:ea typeface="Times New Roman"/>
                <a:cs typeface="Times New Roman"/>
                <a:sym typeface="Times New Roman"/>
              </a:rPr>
              <a:t> </a:t>
            </a:r>
            <a:r>
              <a:rPr lang="en-GB" sz="1000" b="1" dirty="0" err="1" smtClean="0">
                <a:solidFill>
                  <a:schemeClr val="dk1"/>
                </a:solidFill>
              </a:rPr>
              <a:t>Displar</a:t>
            </a:r>
            <a:endParaRPr lang="en-GB" sz="1000" b="1" dirty="0">
              <a:solidFill>
                <a:schemeClr val="dk1"/>
              </a:solidFill>
            </a:endParaRPr>
          </a:p>
          <a:p>
            <a:pPr marL="0" lvl="0" indent="457200" rtl="0">
              <a:lnSpc>
                <a:spcPct val="115000"/>
              </a:lnSpc>
              <a:spcBef>
                <a:spcPts val="0"/>
              </a:spcBef>
              <a:buNone/>
            </a:pPr>
            <a:r>
              <a:rPr lang="en-GB" sz="1000" dirty="0">
                <a:solidFill>
                  <a:schemeClr val="dk1"/>
                </a:solidFill>
              </a:rPr>
              <a:t>b.    Stamp</a:t>
            </a:r>
          </a:p>
          <a:p>
            <a:pPr marL="0" lvl="0" indent="457200" rtl="0">
              <a:lnSpc>
                <a:spcPct val="115000"/>
              </a:lnSpc>
              <a:spcBef>
                <a:spcPts val="0"/>
              </a:spcBef>
              <a:buNone/>
            </a:pPr>
            <a:r>
              <a:rPr lang="en-GB" sz="1000" dirty="0" smtClean="0">
                <a:solidFill>
                  <a:schemeClr val="dk1"/>
                </a:solidFill>
                <a:latin typeface="+mj-lt"/>
              </a:rPr>
              <a:t>c.</a:t>
            </a:r>
            <a:r>
              <a:rPr lang="en-GB" sz="1000" dirty="0" smtClean="0">
                <a:solidFill>
                  <a:schemeClr val="dk1"/>
                </a:solidFill>
                <a:latin typeface="+mj-lt"/>
                <a:ea typeface="Times New Roman"/>
                <a:cs typeface="Times New Roman"/>
                <a:sym typeface="Times New Roman"/>
              </a:rPr>
              <a:t>    </a:t>
            </a:r>
            <a:r>
              <a:rPr lang="en-GB" sz="1000" dirty="0" err="1" smtClean="0">
                <a:solidFill>
                  <a:schemeClr val="dk1"/>
                </a:solidFill>
                <a:latin typeface="+mj-lt"/>
                <a:ea typeface="Times New Roman"/>
                <a:cs typeface="Times New Roman"/>
                <a:sym typeface="Times New Roman"/>
              </a:rPr>
              <a:t>i</a:t>
            </a:r>
            <a:r>
              <a:rPr lang="en-GB" sz="1000" dirty="0" smtClean="0">
                <a:solidFill>
                  <a:schemeClr val="dk1"/>
                </a:solidFill>
                <a:latin typeface="+mj-lt"/>
                <a:ea typeface="Times New Roman"/>
                <a:cs typeface="Times New Roman"/>
                <a:sym typeface="Times New Roman"/>
              </a:rPr>
              <a:t>- </a:t>
            </a:r>
            <a:r>
              <a:rPr lang="en-GB" sz="1000" dirty="0" err="1" smtClean="0">
                <a:solidFill>
                  <a:schemeClr val="dk1"/>
                </a:solidFill>
                <a:latin typeface="+mj-lt"/>
                <a:ea typeface="Times New Roman"/>
                <a:cs typeface="Times New Roman"/>
                <a:sym typeface="Times New Roman"/>
              </a:rPr>
              <a:t>Tasser</a:t>
            </a:r>
            <a:endParaRPr lang="en-GB" sz="1000" dirty="0" smtClean="0">
              <a:solidFill>
                <a:schemeClr val="dk1"/>
              </a:solidFill>
              <a:latin typeface="+mj-lt"/>
            </a:endParaRPr>
          </a:p>
          <a:p>
            <a:pPr marL="0" lvl="0" indent="457200" rtl="0">
              <a:lnSpc>
                <a:spcPct val="115000"/>
              </a:lnSpc>
              <a:spcBef>
                <a:spcPts val="0"/>
              </a:spcBef>
              <a:buNone/>
            </a:pPr>
            <a:r>
              <a:rPr lang="en-GB" sz="1000" dirty="0" smtClean="0">
                <a:solidFill>
                  <a:schemeClr val="dk1"/>
                </a:solidFill>
              </a:rPr>
              <a:t>d</a:t>
            </a:r>
            <a:r>
              <a:rPr lang="en-GB" sz="1000" dirty="0">
                <a:solidFill>
                  <a:schemeClr val="dk1"/>
                </a:solidFill>
              </a:rPr>
              <a:t>.</a:t>
            </a:r>
            <a:r>
              <a:rPr lang="en-GB" sz="1000" dirty="0">
                <a:solidFill>
                  <a:schemeClr val="dk1"/>
                </a:solidFill>
                <a:latin typeface="Times New Roman"/>
                <a:ea typeface="Times New Roman"/>
                <a:cs typeface="Times New Roman"/>
                <a:sym typeface="Times New Roman"/>
              </a:rPr>
              <a:t> </a:t>
            </a:r>
            <a:r>
              <a:rPr lang="en-GB" sz="1000" dirty="0" smtClean="0">
                <a:solidFill>
                  <a:schemeClr val="dk1"/>
                </a:solidFill>
                <a:latin typeface="Times New Roman"/>
                <a:ea typeface="Times New Roman"/>
                <a:cs typeface="Times New Roman"/>
                <a:sym typeface="Times New Roman"/>
              </a:rPr>
              <a:t>   </a:t>
            </a:r>
            <a:r>
              <a:rPr lang="en-GB" sz="1000" dirty="0" smtClean="0">
                <a:solidFill>
                  <a:schemeClr val="dk1"/>
                </a:solidFill>
              </a:rPr>
              <a:t>T-coffee</a:t>
            </a:r>
          </a:p>
          <a:p>
            <a:pPr marL="0" lvl="0" indent="457200" rtl="0">
              <a:lnSpc>
                <a:spcPct val="115000"/>
              </a:lnSpc>
              <a:spcBef>
                <a:spcPts val="0"/>
              </a:spcBef>
              <a:buNone/>
            </a:pPr>
            <a:r>
              <a:rPr lang="en-GB" sz="1000" dirty="0" smtClean="0">
                <a:solidFill>
                  <a:schemeClr val="dk1"/>
                </a:solidFill>
              </a:rPr>
              <a:t>e.</a:t>
            </a:r>
            <a:r>
              <a:rPr lang="en-GB" sz="1000" dirty="0" smtClean="0">
                <a:solidFill>
                  <a:schemeClr val="dk1"/>
                </a:solidFill>
                <a:latin typeface="Times New Roman"/>
                <a:ea typeface="Times New Roman"/>
                <a:cs typeface="Times New Roman"/>
                <a:sym typeface="Times New Roman"/>
              </a:rPr>
              <a:t>     </a:t>
            </a:r>
            <a:r>
              <a:rPr lang="en-GB" sz="1000" dirty="0" err="1" smtClean="0">
                <a:solidFill>
                  <a:schemeClr val="dk1"/>
                </a:solidFill>
              </a:rPr>
              <a:t>Xam</a:t>
            </a:r>
            <a:endParaRPr lang="en-GB" sz="1000" dirty="0" smtClean="0">
              <a:solidFill>
                <a:schemeClr val="dk1"/>
              </a:solidFill>
            </a:endParaRPr>
          </a:p>
          <a:p>
            <a:pPr marL="0" lvl="0" indent="0" rtl="0">
              <a:lnSpc>
                <a:spcPct val="115000"/>
              </a:lnSpc>
              <a:spcBef>
                <a:spcPts val="0"/>
              </a:spcBef>
              <a:buClr>
                <a:schemeClr val="dk1"/>
              </a:buClr>
              <a:buFont typeface="Arial"/>
              <a:buNone/>
            </a:pPr>
            <a:endParaRPr sz="1000" dirty="0">
              <a:solidFill>
                <a:schemeClr val="dk1"/>
              </a:solidFill>
            </a:endParaRPr>
          </a:p>
          <a:p>
            <a:pPr marL="0" lvl="0" indent="0" rtl="0">
              <a:lnSpc>
                <a:spcPct val="115000"/>
              </a:lnSpc>
              <a:spcBef>
                <a:spcPts val="0"/>
              </a:spcBef>
              <a:buNone/>
            </a:pPr>
            <a:endParaRPr sz="1000" b="1" dirty="0">
              <a:solidFill>
                <a:schemeClr val="dk1"/>
              </a:solidFill>
            </a:endParaRPr>
          </a:p>
        </p:txBody>
      </p:sp>
      <p:sp>
        <p:nvSpPr>
          <p:cNvPr id="929" name="Shape 929"/>
          <p:cNvSpPr txBox="1">
            <a:spLocks noGrp="1"/>
          </p:cNvSpPr>
          <p:nvPr>
            <p:ph type="title"/>
          </p:nvPr>
        </p:nvSpPr>
        <p:spPr>
          <a:xfrm>
            <a:off x="457200" y="183900"/>
            <a:ext cx="8229600" cy="783299"/>
          </a:xfrm>
          <a:prstGeom prst="rect">
            <a:avLst/>
          </a:prstGeom>
        </p:spPr>
        <p:txBody>
          <a:bodyPr lIns="91425" tIns="91425" rIns="91425" bIns="91425" anchor="ctr" anchorCtr="0">
            <a:noAutofit/>
          </a:bodyPr>
          <a:lstStyle/>
          <a:p>
            <a:pPr lvl="0" rtl="0">
              <a:spcBef>
                <a:spcPts val="0"/>
              </a:spcBef>
              <a:buNone/>
            </a:pPr>
            <a:r>
              <a:rPr lang="en-GB" sz="3000">
                <a:solidFill>
                  <a:schemeClr val="dk1"/>
                </a:solidFill>
              </a:rPr>
              <a:t>Multiple Choice Questions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a:solidFill>
                  <a:schemeClr val="dk2"/>
                </a:solidFill>
                <a:latin typeface="Arial"/>
                <a:ea typeface="Arial"/>
                <a:cs typeface="Arial"/>
                <a:sym typeface="Arial"/>
              </a:rPr>
              <a:t>Helix-loop-helix</a:t>
            </a:r>
          </a:p>
        </p:txBody>
      </p:sp>
      <p:sp>
        <p:nvSpPr>
          <p:cNvPr id="156" name="Shape 156"/>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indent="-182880">
              <a:lnSpc>
                <a:spcPct val="140000"/>
              </a:lnSpc>
              <a:spcBef>
                <a:spcPts val="0"/>
              </a:spcBef>
              <a:buClr>
                <a:srgbClr val="663366"/>
              </a:buClr>
              <a:buSzPct val="85000"/>
            </a:pPr>
            <a:r>
              <a:rPr lang="en-GB" sz="2400" b="0" i="0" u="none" strike="noStrike" cap="none" baseline="0" dirty="0">
                <a:solidFill>
                  <a:schemeClr val="dk1"/>
                </a:solidFill>
                <a:latin typeface="Arial"/>
                <a:ea typeface="Arial"/>
                <a:cs typeface="Arial"/>
                <a:sym typeface="Arial"/>
              </a:rPr>
              <a:t>Consists of 2 α-helices separated by a loop.</a:t>
            </a:r>
          </a:p>
          <a:p>
            <a:pPr indent="-205740">
              <a:lnSpc>
                <a:spcPct val="140000"/>
              </a:lnSpc>
              <a:buClr>
                <a:srgbClr val="663366"/>
              </a:buClr>
              <a:buSzPct val="100000"/>
            </a:pPr>
            <a:r>
              <a:rPr lang="en-GB" sz="2400" dirty="0">
                <a:solidFill>
                  <a:schemeClr val="dk1"/>
                </a:solidFill>
              </a:rPr>
              <a:t>Found in eukaryotes (from yeast to humans)</a:t>
            </a:r>
          </a:p>
          <a:p>
            <a:pPr indent="-182880">
              <a:lnSpc>
                <a:spcPct val="140000"/>
              </a:lnSpc>
              <a:buClr>
                <a:srgbClr val="663366"/>
              </a:buClr>
              <a:buSzPct val="85000"/>
            </a:pPr>
            <a:r>
              <a:rPr lang="en-GB" sz="2400" b="0" i="0" u="none" strike="noStrike" cap="none" baseline="0" dirty="0">
                <a:solidFill>
                  <a:schemeClr val="dk1"/>
                </a:solidFill>
                <a:latin typeface="Arial"/>
                <a:ea typeface="Arial"/>
                <a:cs typeface="Arial"/>
                <a:sym typeface="Arial"/>
              </a:rPr>
              <a:t>Types: </a:t>
            </a:r>
          </a:p>
          <a:p>
            <a:pPr lvl="1" indent="-190500">
              <a:lnSpc>
                <a:spcPct val="140000"/>
              </a:lnSpc>
              <a:buSzPct val="85000"/>
            </a:pPr>
            <a:r>
              <a:rPr lang="en-GB" sz="2000" b="0" i="0" u="none" strike="noStrike" cap="none" baseline="0" dirty="0">
                <a:solidFill>
                  <a:schemeClr val="dk1"/>
                </a:solidFill>
                <a:latin typeface="Arial"/>
                <a:ea typeface="Arial"/>
                <a:cs typeface="Arial"/>
                <a:sym typeface="Arial"/>
              </a:rPr>
              <a:t>b/HLH → conserved basic region in N-terminal. </a:t>
            </a:r>
          </a:p>
          <a:p>
            <a:pPr lvl="1" indent="-190500">
              <a:lnSpc>
                <a:spcPct val="140000"/>
              </a:lnSpc>
              <a:buSzPct val="85000"/>
            </a:pPr>
            <a:r>
              <a:rPr lang="en-GB" sz="2000" dirty="0">
                <a:solidFill>
                  <a:schemeClr val="dk1"/>
                </a:solidFill>
              </a:rPr>
              <a:t>sometimes </a:t>
            </a:r>
            <a:r>
              <a:rPr lang="en-GB" sz="2000" b="0" i="0" u="none" strike="noStrike" cap="none" baseline="0" dirty="0">
                <a:solidFill>
                  <a:schemeClr val="dk1"/>
                </a:solidFill>
                <a:latin typeface="Arial"/>
                <a:ea typeface="Arial"/>
                <a:cs typeface="Arial"/>
                <a:sym typeface="Arial"/>
              </a:rPr>
              <a:t>b/HLH/Z → contain a </a:t>
            </a:r>
            <a:r>
              <a:rPr lang="en-GB" sz="2000" b="0" i="0" u="none" strike="noStrike" cap="none" baseline="0" dirty="0" err="1">
                <a:solidFill>
                  <a:schemeClr val="dk1"/>
                </a:solidFill>
                <a:latin typeface="Arial"/>
                <a:ea typeface="Arial"/>
                <a:cs typeface="Arial"/>
                <a:sym typeface="Arial"/>
              </a:rPr>
              <a:t>leucine</a:t>
            </a:r>
            <a:r>
              <a:rPr lang="en-GB" sz="2000" b="0" i="0" u="none" strike="noStrike" cap="none" baseline="0" dirty="0">
                <a:solidFill>
                  <a:schemeClr val="dk1"/>
                </a:solidFill>
                <a:latin typeface="Arial"/>
                <a:ea typeface="Arial"/>
                <a:cs typeface="Arial"/>
                <a:sym typeface="Arial"/>
              </a:rPr>
              <a:t> zipper in C-terminal. </a:t>
            </a:r>
          </a:p>
          <a:p>
            <a:pPr>
              <a:lnSpc>
                <a:spcPct val="140000"/>
              </a:lnSpc>
              <a:spcBef>
                <a:spcPts val="400"/>
              </a:spcBef>
              <a:buClr>
                <a:srgbClr val="663366"/>
              </a:buClr>
              <a:buSzPct val="100000"/>
            </a:pPr>
            <a:r>
              <a:rPr lang="en-GB" sz="2400" dirty="0" smtClean="0">
                <a:solidFill>
                  <a:schemeClr val="dk1"/>
                </a:solidFill>
              </a:rPr>
              <a:t> Forms </a:t>
            </a:r>
            <a:r>
              <a:rPr lang="en-GB" sz="2400" dirty="0" err="1">
                <a:solidFill>
                  <a:schemeClr val="dk1"/>
                </a:solidFill>
              </a:rPr>
              <a:t>dimers</a:t>
            </a:r>
            <a:endParaRPr lang="en-GB" sz="2400" dirty="0">
              <a:solidFill>
                <a:schemeClr val="dk1"/>
              </a:solidFill>
            </a:endParaRPr>
          </a:p>
          <a:p>
            <a:pPr>
              <a:lnSpc>
                <a:spcPct val="140000"/>
              </a:lnSpc>
              <a:spcBef>
                <a:spcPts val="400"/>
              </a:spcBef>
              <a:buClr>
                <a:srgbClr val="663366"/>
              </a:buClr>
              <a:buSzPct val="100000"/>
            </a:pPr>
            <a:r>
              <a:rPr lang="en-GB" sz="2400" dirty="0" smtClean="0">
                <a:solidFill>
                  <a:schemeClr val="dk1"/>
                </a:solidFill>
              </a:rPr>
              <a:t> Recognizes </a:t>
            </a:r>
            <a:r>
              <a:rPr lang="en-GB" sz="2400" dirty="0">
                <a:solidFill>
                  <a:schemeClr val="dk1"/>
                </a:solidFill>
              </a:rPr>
              <a:t>E-box:</a:t>
            </a:r>
          </a:p>
          <a:p>
            <a:pPr marR="0" lvl="1" algn="l" rtl="0">
              <a:lnSpc>
                <a:spcPct val="140000"/>
              </a:lnSpc>
              <a:spcBef>
                <a:spcPts val="400"/>
              </a:spcBef>
              <a:buClr>
                <a:schemeClr val="accent1"/>
              </a:buClr>
              <a:buSzPct val="85000"/>
              <a:buFont typeface="Arial"/>
              <a:buChar char="•"/>
            </a:pPr>
            <a:r>
              <a:rPr lang="en-GB" sz="2000" dirty="0" smtClean="0">
                <a:solidFill>
                  <a:schemeClr val="dk1"/>
                </a:solidFill>
              </a:rPr>
              <a:t> CANNTG</a:t>
            </a:r>
            <a:r>
              <a:rPr lang="en-GB" sz="2000" b="0" i="0" u="none" strike="noStrike" cap="none" baseline="0" dirty="0" smtClean="0">
                <a:solidFill>
                  <a:schemeClr val="dk1"/>
                </a:solidFill>
                <a:latin typeface="Arial"/>
                <a:ea typeface="Arial"/>
                <a:cs typeface="Arial"/>
                <a:sym typeface="Arial"/>
              </a:rPr>
              <a:t> </a:t>
            </a:r>
            <a:endParaRPr lang="en-GB" sz="2000" b="0" i="0" u="none" strike="noStrike" cap="none" baseline="0" dirty="0">
              <a:solidFill>
                <a:schemeClr val="dk1"/>
              </a:solidFill>
              <a:latin typeface="Arial"/>
              <a:ea typeface="Arial"/>
              <a:cs typeface="Arial"/>
              <a:sym typeface="Arial"/>
            </a:endParaRPr>
          </a:p>
        </p:txBody>
      </p:sp>
      <p:pic>
        <p:nvPicPr>
          <p:cNvPr id="157" name="Shape 157"/>
          <p:cNvPicPr preferRelativeResize="0"/>
          <p:nvPr/>
        </p:nvPicPr>
        <p:blipFill>
          <a:blip r:embed="rId3">
            <a:alphaModFix/>
          </a:blip>
          <a:srcRect t="4757"/>
          <a:stretch>
            <a:fillRect/>
          </a:stretch>
        </p:blipFill>
        <p:spPr>
          <a:xfrm>
            <a:off x="5229225" y="4221088"/>
            <a:ext cx="3457575" cy="2304256"/>
          </a:xfrm>
          <a:prstGeom prst="rect">
            <a:avLst/>
          </a:prstGeom>
          <a:noFill/>
          <a:ln>
            <a:noFill/>
          </a:ln>
        </p:spPr>
      </p:pic>
      <p:sp>
        <p:nvSpPr>
          <p:cNvPr id="158" name="Shape 158"/>
          <p:cNvSpPr txBox="1"/>
          <p:nvPr/>
        </p:nvSpPr>
        <p:spPr>
          <a:xfrm>
            <a:off x="5106425" y="6453336"/>
            <a:ext cx="3979200" cy="460200"/>
          </a:xfrm>
          <a:prstGeom prst="rect">
            <a:avLst/>
          </a:prstGeom>
          <a:noFill/>
          <a:ln>
            <a:noFill/>
          </a:ln>
        </p:spPr>
        <p:txBody>
          <a:bodyPr lIns="91425" tIns="91425" rIns="91425" bIns="91425" anchor="t" anchorCtr="0">
            <a:noAutofit/>
          </a:bodyPr>
          <a:lstStyle/>
          <a:p>
            <a:pPr lvl="0" rtl="0">
              <a:spcBef>
                <a:spcPts val="0"/>
              </a:spcBef>
              <a:buNone/>
            </a:pPr>
            <a:r>
              <a:rPr lang="en-GB" sz="900" dirty="0" err="1">
                <a:solidFill>
                  <a:schemeClr val="dk1"/>
                </a:solidFill>
              </a:rPr>
              <a:t>Alberts</a:t>
            </a:r>
            <a:r>
              <a:rPr lang="en-GB" sz="900" dirty="0">
                <a:solidFill>
                  <a:schemeClr val="dk1"/>
                </a:solidFill>
              </a:rPr>
              <a:t> B, Johnson  A, Lewis J, et al. Molecular   Biology  of the Cell. 4th ed. New York: Garland  Science;  2002.</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graphicFrame>
        <p:nvGraphicFramePr>
          <p:cNvPr id="936" name="Shape 936"/>
          <p:cNvGraphicFramePr/>
          <p:nvPr/>
        </p:nvGraphicFramePr>
        <p:xfrm>
          <a:off x="854375" y="4472286"/>
          <a:ext cx="7239000" cy="1981050"/>
        </p:xfrm>
        <a:graphic>
          <a:graphicData uri="http://schemas.openxmlformats.org/drawingml/2006/table">
            <a:tbl>
              <a:tblPr>
                <a:tableStyleId>{3C2FFA5D-87B4-456A-9821-1D502468CF0F}</a:tableStyleId>
              </a:tblPr>
              <a:tblGrid>
                <a:gridCol w="3619500"/>
                <a:gridCol w="3619500"/>
              </a:tblGrid>
              <a:tr h="381000">
                <a:tc>
                  <a:txBody>
                    <a:bodyPr/>
                    <a:lstStyle/>
                    <a:p>
                      <a:pPr>
                        <a:spcBef>
                          <a:spcPts val="0"/>
                        </a:spcBef>
                        <a:buNone/>
                      </a:pPr>
                      <a:r>
                        <a:rPr lang="en-GB" dirty="0"/>
                        <a:t>Name</a:t>
                      </a:r>
                      <a:endParaRPr lang="en-GB" b="1" dirty="0"/>
                    </a:p>
                  </a:txBody>
                  <a:tcPr marL="91425" marR="91425" marT="91425" marB="91425"/>
                </a:tc>
                <a:tc>
                  <a:txBody>
                    <a:bodyPr/>
                    <a:lstStyle/>
                    <a:p>
                      <a:pPr>
                        <a:spcBef>
                          <a:spcPts val="0"/>
                        </a:spcBef>
                        <a:buNone/>
                      </a:pPr>
                      <a:r>
                        <a:rPr lang="en-GB"/>
                        <a:t>PDB ID</a:t>
                      </a:r>
                      <a:endParaRPr lang="en-GB" b="1"/>
                    </a:p>
                  </a:txBody>
                  <a:tcPr marL="91425" marR="91425" marT="91425" marB="91425"/>
                </a:tc>
              </a:tr>
              <a:tr h="381000">
                <a:tc>
                  <a:txBody>
                    <a:bodyPr/>
                    <a:lstStyle/>
                    <a:p>
                      <a:pPr>
                        <a:spcBef>
                          <a:spcPts val="0"/>
                        </a:spcBef>
                        <a:buNone/>
                      </a:pPr>
                      <a:r>
                        <a:rPr lang="en-GB"/>
                        <a:t>Pax6</a:t>
                      </a:r>
                    </a:p>
                  </a:txBody>
                  <a:tcPr marL="91425" marR="91425" marT="91425" marB="91425"/>
                </a:tc>
                <a:tc>
                  <a:txBody>
                    <a:bodyPr/>
                    <a:lstStyle/>
                    <a:p>
                      <a:pPr>
                        <a:spcBef>
                          <a:spcPts val="0"/>
                        </a:spcBef>
                        <a:buNone/>
                      </a:pPr>
                      <a:r>
                        <a:rPr lang="en-GB"/>
                        <a:t>2CUE</a:t>
                      </a:r>
                    </a:p>
                  </a:txBody>
                  <a:tcPr marL="91425" marR="91425" marT="91425" marB="91425"/>
                </a:tc>
              </a:tr>
              <a:tr h="381000">
                <a:tc>
                  <a:txBody>
                    <a:bodyPr/>
                    <a:lstStyle/>
                    <a:p>
                      <a:pPr>
                        <a:spcBef>
                          <a:spcPts val="0"/>
                        </a:spcBef>
                        <a:buNone/>
                      </a:pPr>
                      <a:r>
                        <a:rPr lang="en-GB"/>
                        <a:t>Goosecoid</a:t>
                      </a:r>
                    </a:p>
                  </a:txBody>
                  <a:tcPr marL="91425" marR="91425" marT="91425" marB="91425"/>
                </a:tc>
                <a:tc>
                  <a:txBody>
                    <a:bodyPr/>
                    <a:lstStyle/>
                    <a:p>
                      <a:pPr>
                        <a:spcBef>
                          <a:spcPts val="0"/>
                        </a:spcBef>
                        <a:buNone/>
                      </a:pPr>
                      <a:r>
                        <a:rPr lang="en-GB"/>
                        <a:t>2DMU</a:t>
                      </a:r>
                    </a:p>
                  </a:txBody>
                  <a:tcPr marL="91425" marR="91425" marT="91425" marB="91425"/>
                </a:tc>
              </a:tr>
              <a:tr h="381000">
                <a:tc>
                  <a:txBody>
                    <a:bodyPr/>
                    <a:lstStyle/>
                    <a:p>
                      <a:pPr>
                        <a:spcBef>
                          <a:spcPts val="0"/>
                        </a:spcBef>
                        <a:buNone/>
                      </a:pPr>
                      <a:r>
                        <a:rPr lang="en-GB"/>
                        <a:t>Engrailed</a:t>
                      </a:r>
                    </a:p>
                  </a:txBody>
                  <a:tcPr marL="91425" marR="91425" marT="91425" marB="91425"/>
                </a:tc>
                <a:tc>
                  <a:txBody>
                    <a:bodyPr/>
                    <a:lstStyle/>
                    <a:p>
                      <a:pPr>
                        <a:spcBef>
                          <a:spcPts val="0"/>
                        </a:spcBef>
                        <a:buNone/>
                      </a:pPr>
                      <a:r>
                        <a:rPr lang="en-GB"/>
                        <a:t>3HDD</a:t>
                      </a:r>
                    </a:p>
                  </a:txBody>
                  <a:tcPr marL="91425" marR="91425" marT="91425" marB="91425"/>
                </a:tc>
              </a:tr>
              <a:tr h="381000">
                <a:tc>
                  <a:txBody>
                    <a:bodyPr/>
                    <a:lstStyle/>
                    <a:p>
                      <a:pPr>
                        <a:spcBef>
                          <a:spcPts val="0"/>
                        </a:spcBef>
                        <a:buNone/>
                      </a:pPr>
                      <a:r>
                        <a:rPr lang="en-GB" dirty="0"/>
                        <a:t>HoxB1-Pxb1</a:t>
                      </a:r>
                    </a:p>
                  </a:txBody>
                  <a:tcPr marL="91425" marR="91425" marT="91425" marB="91425"/>
                </a:tc>
                <a:tc>
                  <a:txBody>
                    <a:bodyPr/>
                    <a:lstStyle/>
                    <a:p>
                      <a:pPr>
                        <a:spcBef>
                          <a:spcPts val="0"/>
                        </a:spcBef>
                        <a:buNone/>
                      </a:pPr>
                      <a:r>
                        <a:rPr lang="en-GB" dirty="0"/>
                        <a:t>1B72</a:t>
                      </a:r>
                    </a:p>
                  </a:txBody>
                  <a:tcPr marL="91425" marR="91425" marT="91425" marB="91425"/>
                </a:tc>
              </a:tr>
            </a:tbl>
          </a:graphicData>
        </a:graphic>
      </p:graphicFrame>
      <p:graphicFrame>
        <p:nvGraphicFramePr>
          <p:cNvPr id="937" name="Shape 937"/>
          <p:cNvGraphicFramePr/>
          <p:nvPr/>
        </p:nvGraphicFramePr>
        <p:xfrm>
          <a:off x="854375" y="1879998"/>
          <a:ext cx="7239000" cy="1981050"/>
        </p:xfrm>
        <a:graphic>
          <a:graphicData uri="http://schemas.openxmlformats.org/drawingml/2006/table">
            <a:tbl>
              <a:tblPr>
                <a:tableStyleId>{3C2FFA5D-87B4-456A-9821-1D502468CF0F}</a:tableStyleId>
              </a:tblPr>
              <a:tblGrid>
                <a:gridCol w="3619500"/>
                <a:gridCol w="3619500"/>
              </a:tblGrid>
              <a:tr h="381000">
                <a:tc>
                  <a:txBody>
                    <a:bodyPr/>
                    <a:lstStyle/>
                    <a:p>
                      <a:pPr lvl="0" rtl="0">
                        <a:spcBef>
                          <a:spcPts val="0"/>
                        </a:spcBef>
                        <a:buNone/>
                      </a:pPr>
                      <a:r>
                        <a:rPr lang="en-GB" dirty="0"/>
                        <a:t>Name</a:t>
                      </a:r>
                      <a:endParaRPr lang="en-GB" b="1" dirty="0"/>
                    </a:p>
                  </a:txBody>
                  <a:tcPr marL="91425" marR="91425" marT="91425" marB="91425"/>
                </a:tc>
                <a:tc>
                  <a:txBody>
                    <a:bodyPr/>
                    <a:lstStyle/>
                    <a:p>
                      <a:pPr lvl="0" rtl="0">
                        <a:spcBef>
                          <a:spcPts val="0"/>
                        </a:spcBef>
                        <a:buNone/>
                      </a:pPr>
                      <a:r>
                        <a:rPr lang="en-GB" dirty="0"/>
                        <a:t>PDB ID</a:t>
                      </a:r>
                      <a:endParaRPr lang="en-GB" b="1" dirty="0"/>
                    </a:p>
                  </a:txBody>
                  <a:tcPr marL="91425" marR="91425" marT="91425" marB="91425"/>
                </a:tc>
              </a:tr>
              <a:tr h="381000">
                <a:tc>
                  <a:txBody>
                    <a:bodyPr/>
                    <a:lstStyle/>
                    <a:p>
                      <a:pPr lvl="0" rtl="0">
                        <a:spcBef>
                          <a:spcPts val="0"/>
                        </a:spcBef>
                        <a:buNone/>
                      </a:pPr>
                      <a:r>
                        <a:rPr lang="en-GB"/>
                        <a:t>Max protein</a:t>
                      </a:r>
                    </a:p>
                  </a:txBody>
                  <a:tcPr marL="91425" marR="91425" marT="91425" marB="91425"/>
                </a:tc>
                <a:tc>
                  <a:txBody>
                    <a:bodyPr/>
                    <a:lstStyle/>
                    <a:p>
                      <a:pPr lvl="0" rtl="0">
                        <a:spcBef>
                          <a:spcPts val="0"/>
                        </a:spcBef>
                        <a:buNone/>
                      </a:pPr>
                      <a:r>
                        <a:rPr lang="en-GB" dirty="0"/>
                        <a:t>1NLW</a:t>
                      </a:r>
                    </a:p>
                  </a:txBody>
                  <a:tcPr marL="91425" marR="91425" marT="91425" marB="91425"/>
                </a:tc>
              </a:tr>
              <a:tr h="381000">
                <a:tc>
                  <a:txBody>
                    <a:bodyPr/>
                    <a:lstStyle/>
                    <a:p>
                      <a:pPr lvl="0" rtl="0">
                        <a:spcBef>
                          <a:spcPts val="0"/>
                        </a:spcBef>
                        <a:buNone/>
                      </a:pPr>
                      <a:r>
                        <a:rPr lang="en-GB"/>
                        <a:t>Myc</a:t>
                      </a:r>
                    </a:p>
                  </a:txBody>
                  <a:tcPr marL="91425" marR="91425" marT="91425" marB="91425"/>
                </a:tc>
                <a:tc>
                  <a:txBody>
                    <a:bodyPr/>
                    <a:lstStyle/>
                    <a:p>
                      <a:pPr lvl="0" rtl="0">
                        <a:spcBef>
                          <a:spcPts val="0"/>
                        </a:spcBef>
                        <a:buNone/>
                      </a:pPr>
                      <a:r>
                        <a:rPr lang="en-GB"/>
                        <a:t>1NKP</a:t>
                      </a:r>
                    </a:p>
                  </a:txBody>
                  <a:tcPr marL="91425" marR="91425" marT="91425" marB="91425"/>
                </a:tc>
              </a:tr>
              <a:tr h="381000">
                <a:tc>
                  <a:txBody>
                    <a:bodyPr/>
                    <a:lstStyle/>
                    <a:p>
                      <a:pPr lvl="0" rtl="0">
                        <a:spcBef>
                          <a:spcPts val="0"/>
                        </a:spcBef>
                        <a:buNone/>
                      </a:pPr>
                      <a:r>
                        <a:rPr lang="en-GB"/>
                        <a:t>SREBP1A</a:t>
                      </a:r>
                    </a:p>
                  </a:txBody>
                  <a:tcPr marL="91425" marR="91425" marT="91425" marB="91425"/>
                </a:tc>
                <a:tc>
                  <a:txBody>
                    <a:bodyPr/>
                    <a:lstStyle/>
                    <a:p>
                      <a:pPr lvl="0" rtl="0">
                        <a:spcBef>
                          <a:spcPts val="0"/>
                        </a:spcBef>
                        <a:buNone/>
                      </a:pPr>
                      <a:r>
                        <a:rPr lang="en-GB"/>
                        <a:t>1AM9</a:t>
                      </a:r>
                    </a:p>
                  </a:txBody>
                  <a:tcPr marL="91425" marR="91425" marT="91425" marB="91425"/>
                </a:tc>
              </a:tr>
              <a:tr h="381000">
                <a:tc>
                  <a:txBody>
                    <a:bodyPr/>
                    <a:lstStyle/>
                    <a:p>
                      <a:pPr lvl="0" rtl="0">
                        <a:spcBef>
                          <a:spcPts val="0"/>
                        </a:spcBef>
                        <a:buNone/>
                      </a:pPr>
                      <a:r>
                        <a:rPr lang="en-GB" dirty="0" err="1"/>
                        <a:t>MyoD</a:t>
                      </a:r>
                      <a:endParaRPr lang="en-GB" dirty="0"/>
                    </a:p>
                  </a:txBody>
                  <a:tcPr marL="91425" marR="91425" marT="91425" marB="91425"/>
                </a:tc>
                <a:tc>
                  <a:txBody>
                    <a:bodyPr/>
                    <a:lstStyle/>
                    <a:p>
                      <a:pPr lvl="0" rtl="0">
                        <a:spcBef>
                          <a:spcPts val="0"/>
                        </a:spcBef>
                        <a:buNone/>
                      </a:pPr>
                      <a:r>
                        <a:rPr lang="en-GB" dirty="0"/>
                        <a:t>1MDY</a:t>
                      </a:r>
                    </a:p>
                  </a:txBody>
                  <a:tcPr marL="91425" marR="91425" marT="91425" marB="91425"/>
                </a:tc>
              </a:tr>
            </a:tbl>
          </a:graphicData>
        </a:graphic>
      </p:graphicFrame>
      <p:sp>
        <p:nvSpPr>
          <p:cNvPr id="5" name="QuadreDeText 4"/>
          <p:cNvSpPr txBox="1"/>
          <p:nvPr/>
        </p:nvSpPr>
        <p:spPr>
          <a:xfrm>
            <a:off x="827584" y="4057327"/>
            <a:ext cx="3240360" cy="307777"/>
          </a:xfrm>
          <a:prstGeom prst="rect">
            <a:avLst/>
          </a:prstGeom>
          <a:noFill/>
        </p:spPr>
        <p:txBody>
          <a:bodyPr wrap="square" rtlCol="0">
            <a:spAutoFit/>
          </a:bodyPr>
          <a:lstStyle/>
          <a:p>
            <a:r>
              <a:rPr lang="ca-ES" b="1" dirty="0" smtClean="0"/>
              <a:t>HOMEODOMAIN</a:t>
            </a:r>
            <a:endParaRPr lang="es-ES" b="1" dirty="0"/>
          </a:p>
        </p:txBody>
      </p:sp>
      <p:sp>
        <p:nvSpPr>
          <p:cNvPr id="6" name="QuadreDeText 5"/>
          <p:cNvSpPr txBox="1"/>
          <p:nvPr/>
        </p:nvSpPr>
        <p:spPr>
          <a:xfrm>
            <a:off x="827584" y="1412776"/>
            <a:ext cx="3240360" cy="307777"/>
          </a:xfrm>
          <a:prstGeom prst="rect">
            <a:avLst/>
          </a:prstGeom>
          <a:noFill/>
        </p:spPr>
        <p:txBody>
          <a:bodyPr wrap="square" rtlCol="0">
            <a:spAutoFit/>
          </a:bodyPr>
          <a:lstStyle/>
          <a:p>
            <a:r>
              <a:rPr lang="ca-ES" b="1" dirty="0" smtClean="0"/>
              <a:t>HELIX – LOOP - HELIX</a:t>
            </a:r>
            <a:endParaRPr lang="es-ES" b="1" dirty="0"/>
          </a:p>
        </p:txBody>
      </p:sp>
      <p:sp>
        <p:nvSpPr>
          <p:cNvPr id="8" name="Shape 921"/>
          <p:cNvSpPr txBox="1">
            <a:spLocks/>
          </p:cNvSpPr>
          <p:nvPr/>
        </p:nvSpPr>
        <p:spPr>
          <a:xfrm>
            <a:off x="457200" y="485461"/>
            <a:ext cx="8229600" cy="783299"/>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chemeClr val="dk2"/>
              </a:buClr>
              <a:buSzTx/>
              <a:buFont typeface="Arial"/>
              <a:buNone/>
              <a:tabLst/>
              <a:defRPr/>
            </a:pPr>
            <a:r>
              <a:rPr lang="en-GB" sz="3000" noProof="0" dirty="0" smtClean="0">
                <a:solidFill>
                  <a:schemeClr val="dk1"/>
                </a:solidFill>
              </a:rPr>
              <a:t>PDB’s</a:t>
            </a:r>
            <a:endParaRPr kumimoji="0" lang="en-GB" sz="30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graphicFrame>
        <p:nvGraphicFramePr>
          <p:cNvPr id="943" name="Shape 943"/>
          <p:cNvGraphicFramePr/>
          <p:nvPr/>
        </p:nvGraphicFramePr>
        <p:xfrm>
          <a:off x="832550" y="1411780"/>
          <a:ext cx="7239000" cy="2377260"/>
        </p:xfrm>
        <a:graphic>
          <a:graphicData uri="http://schemas.openxmlformats.org/drawingml/2006/table">
            <a:tbl>
              <a:tblPr>
                <a:tableStyleId>{3C2FFA5D-87B4-456A-9821-1D502468CF0F}</a:tableStyleId>
              </a:tblPr>
              <a:tblGrid>
                <a:gridCol w="3619500"/>
                <a:gridCol w="3619500"/>
              </a:tblGrid>
              <a:tr h="381000">
                <a:tc>
                  <a:txBody>
                    <a:bodyPr/>
                    <a:lstStyle/>
                    <a:p>
                      <a:pPr lvl="0" rtl="0">
                        <a:spcBef>
                          <a:spcPts val="0"/>
                        </a:spcBef>
                        <a:buNone/>
                      </a:pPr>
                      <a:r>
                        <a:rPr lang="en-GB" b="1" dirty="0"/>
                        <a:t>Name</a:t>
                      </a:r>
                    </a:p>
                  </a:txBody>
                  <a:tcPr marL="91425" marR="91425" marT="91425" marB="91425"/>
                </a:tc>
                <a:tc>
                  <a:txBody>
                    <a:bodyPr/>
                    <a:lstStyle/>
                    <a:p>
                      <a:pPr lvl="0" rtl="0">
                        <a:spcBef>
                          <a:spcPts val="0"/>
                        </a:spcBef>
                        <a:buNone/>
                      </a:pPr>
                      <a:r>
                        <a:rPr lang="en-GB" b="1" dirty="0"/>
                        <a:t>PDB ID</a:t>
                      </a:r>
                    </a:p>
                  </a:txBody>
                  <a:tcPr marL="91425" marR="91425" marT="91425" marB="91425"/>
                </a:tc>
              </a:tr>
              <a:tr h="381000">
                <a:tc>
                  <a:txBody>
                    <a:bodyPr/>
                    <a:lstStyle/>
                    <a:p>
                      <a:pPr lvl="0" rtl="0">
                        <a:spcBef>
                          <a:spcPts val="0"/>
                        </a:spcBef>
                        <a:buNone/>
                      </a:pPr>
                      <a:r>
                        <a:rPr lang="en-GB"/>
                        <a:t>Tata box Zinc finger protein</a:t>
                      </a:r>
                    </a:p>
                  </a:txBody>
                  <a:tcPr marL="91425" marR="91425" marT="91425" marB="91425"/>
                </a:tc>
                <a:tc>
                  <a:txBody>
                    <a:bodyPr/>
                    <a:lstStyle/>
                    <a:p>
                      <a:pPr lvl="0" rtl="0">
                        <a:spcBef>
                          <a:spcPts val="0"/>
                        </a:spcBef>
                        <a:buNone/>
                      </a:pPr>
                      <a:r>
                        <a:rPr lang="en-GB"/>
                        <a:t>1G2D</a:t>
                      </a:r>
                    </a:p>
                  </a:txBody>
                  <a:tcPr marL="91425" marR="91425" marT="91425" marB="91425"/>
                </a:tc>
              </a:tr>
              <a:tr h="381000">
                <a:tc>
                  <a:txBody>
                    <a:bodyPr/>
                    <a:lstStyle/>
                    <a:p>
                      <a:pPr lvl="0" rtl="0">
                        <a:spcBef>
                          <a:spcPts val="0"/>
                        </a:spcBef>
                        <a:buNone/>
                      </a:pPr>
                      <a:r>
                        <a:rPr lang="en-GB"/>
                        <a:t>EGR1</a:t>
                      </a:r>
                    </a:p>
                  </a:txBody>
                  <a:tcPr marL="91425" marR="91425" marT="91425" marB="91425"/>
                </a:tc>
                <a:tc>
                  <a:txBody>
                    <a:bodyPr/>
                    <a:lstStyle/>
                    <a:p>
                      <a:pPr lvl="0" rtl="0">
                        <a:spcBef>
                          <a:spcPts val="0"/>
                        </a:spcBef>
                        <a:buNone/>
                      </a:pPr>
                      <a:r>
                        <a:rPr lang="en-GB"/>
                        <a:t>1P47</a:t>
                      </a:r>
                    </a:p>
                  </a:txBody>
                  <a:tcPr marL="91425" marR="91425" marT="91425" marB="91425"/>
                </a:tc>
              </a:tr>
              <a:tr h="381000">
                <a:tc>
                  <a:txBody>
                    <a:bodyPr/>
                    <a:lstStyle/>
                    <a:p>
                      <a:pPr lvl="0" rtl="0">
                        <a:spcBef>
                          <a:spcPts val="0"/>
                        </a:spcBef>
                        <a:buNone/>
                      </a:pPr>
                      <a:r>
                        <a:rPr lang="en-GB"/>
                        <a:t>Gli</a:t>
                      </a:r>
                    </a:p>
                  </a:txBody>
                  <a:tcPr marL="91425" marR="91425" marT="91425" marB="91425"/>
                </a:tc>
                <a:tc>
                  <a:txBody>
                    <a:bodyPr/>
                    <a:lstStyle/>
                    <a:p>
                      <a:pPr lvl="0" rtl="0">
                        <a:spcBef>
                          <a:spcPts val="0"/>
                        </a:spcBef>
                        <a:buNone/>
                      </a:pPr>
                      <a:r>
                        <a:rPr lang="en-GB"/>
                        <a:t>2GLI</a:t>
                      </a:r>
                    </a:p>
                  </a:txBody>
                  <a:tcPr marL="91425" marR="91425" marT="91425" marB="91425"/>
                </a:tc>
              </a:tr>
              <a:tr h="381000">
                <a:tc>
                  <a:txBody>
                    <a:bodyPr/>
                    <a:lstStyle/>
                    <a:p>
                      <a:pPr lvl="0" rtl="0">
                        <a:spcBef>
                          <a:spcPts val="0"/>
                        </a:spcBef>
                        <a:buNone/>
                      </a:pPr>
                      <a:r>
                        <a:rPr lang="en-GB" dirty="0"/>
                        <a:t>WT1</a:t>
                      </a:r>
                    </a:p>
                  </a:txBody>
                  <a:tcPr marL="91425" marR="91425" marT="91425" marB="91425"/>
                </a:tc>
                <a:tc>
                  <a:txBody>
                    <a:bodyPr/>
                    <a:lstStyle/>
                    <a:p>
                      <a:pPr lvl="0" rtl="0">
                        <a:spcBef>
                          <a:spcPts val="0"/>
                        </a:spcBef>
                        <a:buNone/>
                      </a:pPr>
                      <a:r>
                        <a:rPr lang="en-GB"/>
                        <a:t>2PRT</a:t>
                      </a:r>
                    </a:p>
                  </a:txBody>
                  <a:tcPr marL="91425" marR="91425" marT="91425" marB="91425"/>
                </a:tc>
              </a:tr>
              <a:tr h="381000">
                <a:tc>
                  <a:txBody>
                    <a:bodyPr/>
                    <a:lstStyle/>
                    <a:p>
                      <a:pPr rtl="0">
                        <a:spcBef>
                          <a:spcPts val="0"/>
                        </a:spcBef>
                        <a:buNone/>
                      </a:pPr>
                      <a:r>
                        <a:rPr lang="en-GB"/>
                        <a:t>WT1</a:t>
                      </a:r>
                    </a:p>
                  </a:txBody>
                  <a:tcPr marL="91425" marR="91425" marT="91425" marB="91425"/>
                </a:tc>
                <a:tc>
                  <a:txBody>
                    <a:bodyPr/>
                    <a:lstStyle/>
                    <a:p>
                      <a:pPr rtl="0">
                        <a:spcBef>
                          <a:spcPts val="0"/>
                        </a:spcBef>
                        <a:buNone/>
                      </a:pPr>
                      <a:r>
                        <a:rPr lang="en-GB" dirty="0"/>
                        <a:t>2JP9</a:t>
                      </a:r>
                    </a:p>
                  </a:txBody>
                  <a:tcPr marL="91425" marR="91425" marT="91425" marB="91425"/>
                </a:tc>
              </a:tr>
            </a:tbl>
          </a:graphicData>
        </a:graphic>
      </p:graphicFrame>
      <p:graphicFrame>
        <p:nvGraphicFramePr>
          <p:cNvPr id="944" name="Shape 944"/>
          <p:cNvGraphicFramePr/>
          <p:nvPr/>
        </p:nvGraphicFramePr>
        <p:xfrm>
          <a:off x="832550" y="4472286"/>
          <a:ext cx="7239000" cy="1981050"/>
        </p:xfrm>
        <a:graphic>
          <a:graphicData uri="http://schemas.openxmlformats.org/drawingml/2006/table">
            <a:tbl>
              <a:tblPr>
                <a:tableStyleId>{3C2FFA5D-87B4-456A-9821-1D502468CF0F}</a:tableStyleId>
              </a:tblPr>
              <a:tblGrid>
                <a:gridCol w="3619500"/>
                <a:gridCol w="3619500"/>
              </a:tblGrid>
              <a:tr h="381000">
                <a:tc>
                  <a:txBody>
                    <a:bodyPr/>
                    <a:lstStyle/>
                    <a:p>
                      <a:pPr lvl="0" rtl="0">
                        <a:spcBef>
                          <a:spcPts val="0"/>
                        </a:spcBef>
                        <a:buNone/>
                      </a:pPr>
                      <a:r>
                        <a:rPr lang="en-GB" b="1" dirty="0"/>
                        <a:t>Name</a:t>
                      </a:r>
                    </a:p>
                  </a:txBody>
                  <a:tcPr marL="91425" marR="91425" marT="91425" marB="91425"/>
                </a:tc>
                <a:tc>
                  <a:txBody>
                    <a:bodyPr/>
                    <a:lstStyle/>
                    <a:p>
                      <a:pPr lvl="0" rtl="0">
                        <a:spcBef>
                          <a:spcPts val="0"/>
                        </a:spcBef>
                        <a:buNone/>
                      </a:pPr>
                      <a:r>
                        <a:rPr lang="en-GB" b="1" dirty="0"/>
                        <a:t>PDB ID</a:t>
                      </a:r>
                    </a:p>
                  </a:txBody>
                  <a:tcPr marL="91425" marR="91425" marT="91425" marB="91425"/>
                </a:tc>
              </a:tr>
              <a:tr h="381000">
                <a:tc>
                  <a:txBody>
                    <a:bodyPr/>
                    <a:lstStyle/>
                    <a:p>
                      <a:pPr lvl="0" rtl="0">
                        <a:spcBef>
                          <a:spcPts val="0"/>
                        </a:spcBef>
                        <a:buNone/>
                      </a:pPr>
                      <a:r>
                        <a:rPr lang="en-GB"/>
                        <a:t>Gcn4</a:t>
                      </a:r>
                    </a:p>
                  </a:txBody>
                  <a:tcPr marL="91425" marR="91425" marT="91425" marB="91425"/>
                </a:tc>
                <a:tc>
                  <a:txBody>
                    <a:bodyPr/>
                    <a:lstStyle/>
                    <a:p>
                      <a:pPr lvl="0" rtl="0">
                        <a:spcBef>
                          <a:spcPts val="0"/>
                        </a:spcBef>
                        <a:buNone/>
                      </a:pPr>
                      <a:r>
                        <a:rPr lang="en-GB"/>
                        <a:t>1DGC</a:t>
                      </a:r>
                    </a:p>
                  </a:txBody>
                  <a:tcPr marL="91425" marR="91425" marT="91425" marB="91425"/>
                </a:tc>
              </a:tr>
              <a:tr h="381000">
                <a:tc>
                  <a:txBody>
                    <a:bodyPr/>
                    <a:lstStyle/>
                    <a:p>
                      <a:pPr lvl="0" rtl="0">
                        <a:spcBef>
                          <a:spcPts val="0"/>
                        </a:spcBef>
                        <a:buNone/>
                      </a:pPr>
                      <a:r>
                        <a:rPr lang="en-GB"/>
                        <a:t>Creb</a:t>
                      </a:r>
                    </a:p>
                  </a:txBody>
                  <a:tcPr marL="91425" marR="91425" marT="91425" marB="91425"/>
                </a:tc>
                <a:tc>
                  <a:txBody>
                    <a:bodyPr/>
                    <a:lstStyle/>
                    <a:p>
                      <a:pPr lvl="0" rtl="0">
                        <a:spcBef>
                          <a:spcPts val="0"/>
                        </a:spcBef>
                        <a:buNone/>
                      </a:pPr>
                      <a:r>
                        <a:rPr lang="en-GB"/>
                        <a:t>1DH3</a:t>
                      </a:r>
                    </a:p>
                  </a:txBody>
                  <a:tcPr marL="91425" marR="91425" marT="91425" marB="91425"/>
                </a:tc>
              </a:tr>
              <a:tr h="381000">
                <a:tc>
                  <a:txBody>
                    <a:bodyPr/>
                    <a:lstStyle/>
                    <a:p>
                      <a:pPr lvl="0" rtl="0">
                        <a:spcBef>
                          <a:spcPts val="0"/>
                        </a:spcBef>
                        <a:buNone/>
                      </a:pPr>
                      <a:r>
                        <a:rPr lang="en-GB"/>
                        <a:t>Fos</a:t>
                      </a:r>
                    </a:p>
                  </a:txBody>
                  <a:tcPr marL="91425" marR="91425" marT="91425" marB="91425"/>
                </a:tc>
                <a:tc>
                  <a:txBody>
                    <a:bodyPr/>
                    <a:lstStyle/>
                    <a:p>
                      <a:pPr lvl="0" rtl="0">
                        <a:spcBef>
                          <a:spcPts val="0"/>
                        </a:spcBef>
                        <a:buNone/>
                      </a:pPr>
                      <a:r>
                        <a:rPr lang="en-GB"/>
                        <a:t>1FOS_G</a:t>
                      </a:r>
                    </a:p>
                  </a:txBody>
                  <a:tcPr marL="91425" marR="91425" marT="91425" marB="91425"/>
                </a:tc>
              </a:tr>
              <a:tr h="381000">
                <a:tc>
                  <a:txBody>
                    <a:bodyPr/>
                    <a:lstStyle/>
                    <a:p>
                      <a:pPr lvl="0" rtl="0">
                        <a:spcBef>
                          <a:spcPts val="0"/>
                        </a:spcBef>
                        <a:buNone/>
                      </a:pPr>
                      <a:r>
                        <a:rPr lang="en-GB"/>
                        <a:t>Jun</a:t>
                      </a:r>
                    </a:p>
                  </a:txBody>
                  <a:tcPr marL="91425" marR="91425" marT="91425" marB="91425"/>
                </a:tc>
                <a:tc>
                  <a:txBody>
                    <a:bodyPr/>
                    <a:lstStyle/>
                    <a:p>
                      <a:pPr lvl="0" rtl="0">
                        <a:spcBef>
                          <a:spcPts val="0"/>
                        </a:spcBef>
                        <a:buNone/>
                      </a:pPr>
                      <a:r>
                        <a:rPr lang="en-GB" dirty="0"/>
                        <a:t>1FOS_H</a:t>
                      </a:r>
                    </a:p>
                  </a:txBody>
                  <a:tcPr marL="91425" marR="91425" marT="91425" marB="91425"/>
                </a:tc>
              </a:tr>
            </a:tbl>
          </a:graphicData>
        </a:graphic>
      </p:graphicFrame>
      <p:sp>
        <p:nvSpPr>
          <p:cNvPr id="4" name="QuadreDeText 3"/>
          <p:cNvSpPr txBox="1"/>
          <p:nvPr/>
        </p:nvSpPr>
        <p:spPr>
          <a:xfrm>
            <a:off x="827584" y="4057327"/>
            <a:ext cx="3240360" cy="307777"/>
          </a:xfrm>
          <a:prstGeom prst="rect">
            <a:avLst/>
          </a:prstGeom>
          <a:noFill/>
        </p:spPr>
        <p:txBody>
          <a:bodyPr wrap="square" rtlCol="0">
            <a:spAutoFit/>
          </a:bodyPr>
          <a:lstStyle/>
          <a:p>
            <a:r>
              <a:rPr lang="ca-ES" b="1" dirty="0" smtClean="0"/>
              <a:t>LEUCINE ZIPPER</a:t>
            </a:r>
            <a:endParaRPr lang="es-ES" b="1" dirty="0"/>
          </a:p>
        </p:txBody>
      </p:sp>
      <p:sp>
        <p:nvSpPr>
          <p:cNvPr id="5" name="QuadreDeText 4"/>
          <p:cNvSpPr txBox="1"/>
          <p:nvPr/>
        </p:nvSpPr>
        <p:spPr>
          <a:xfrm>
            <a:off x="899592" y="836712"/>
            <a:ext cx="3240360" cy="307777"/>
          </a:xfrm>
          <a:prstGeom prst="rect">
            <a:avLst/>
          </a:prstGeom>
          <a:noFill/>
        </p:spPr>
        <p:txBody>
          <a:bodyPr wrap="square" rtlCol="0">
            <a:spAutoFit/>
          </a:bodyPr>
          <a:lstStyle/>
          <a:p>
            <a:r>
              <a:rPr lang="ca-ES" b="1" dirty="0" smtClean="0"/>
              <a:t>ZINC FINGERS</a:t>
            </a:r>
            <a:endParaRPr lang="es-ES" b="1" dirty="0"/>
          </a:p>
        </p:txBody>
      </p:sp>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GB" sz="4000" b="0" i="0" u="none" strike="noStrike" cap="none" baseline="0" dirty="0">
                <a:solidFill>
                  <a:schemeClr val="dk2"/>
                </a:solidFill>
                <a:latin typeface="Arial"/>
                <a:ea typeface="Arial"/>
                <a:cs typeface="Arial"/>
                <a:sym typeface="Arial"/>
              </a:rPr>
              <a:t>References</a:t>
            </a:r>
          </a:p>
        </p:txBody>
      </p:sp>
      <p:sp>
        <p:nvSpPr>
          <p:cNvPr id="951" name="Shape 951"/>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indent="-190817" algn="just">
              <a:spcBef>
                <a:spcPts val="0"/>
              </a:spcBef>
              <a:buSzPct val="100000"/>
            </a:pPr>
            <a:r>
              <a:rPr lang="en-GB" i="0" u="none" strike="noStrike" cap="none" baseline="0" dirty="0" err="1">
                <a:solidFill>
                  <a:schemeClr val="dk1"/>
                </a:solidFill>
                <a:latin typeface="Arial"/>
                <a:ea typeface="Arial"/>
                <a:cs typeface="Arial"/>
                <a:sym typeface="Arial"/>
              </a:rPr>
              <a:t>Yura</a:t>
            </a:r>
            <a:r>
              <a:rPr lang="en-GB" i="0" u="none" strike="noStrike" cap="none" baseline="0" dirty="0">
                <a:solidFill>
                  <a:schemeClr val="dk1"/>
                </a:solidFill>
                <a:latin typeface="Arial"/>
                <a:ea typeface="Arial"/>
                <a:cs typeface="Arial"/>
                <a:sym typeface="Arial"/>
              </a:rPr>
              <a:t> K, </a:t>
            </a:r>
            <a:r>
              <a:rPr lang="en-GB" i="0" u="none" strike="noStrike" cap="none" baseline="0" dirty="0" err="1">
                <a:solidFill>
                  <a:schemeClr val="dk1"/>
                </a:solidFill>
                <a:latin typeface="Arial"/>
                <a:ea typeface="Arial"/>
                <a:cs typeface="Arial"/>
                <a:sym typeface="Arial"/>
              </a:rPr>
              <a:t>Tomoda</a:t>
            </a:r>
            <a:r>
              <a:rPr lang="en-GB" i="0" u="none" strike="noStrike" cap="none" baseline="0" dirty="0">
                <a:solidFill>
                  <a:schemeClr val="dk1"/>
                </a:solidFill>
                <a:latin typeface="Arial"/>
                <a:ea typeface="Arial"/>
                <a:cs typeface="Arial"/>
                <a:sym typeface="Arial"/>
              </a:rPr>
              <a:t> S, Go M. Repeat of a helix-turn-helix module in DNA-binding proteins. Protein Eng. 1993 Aug;6(6):621-8.</a:t>
            </a:r>
          </a:p>
          <a:p>
            <a:pPr indent="-190817" algn="just">
              <a:spcBef>
                <a:spcPts val="300"/>
              </a:spcBef>
              <a:buSzPct val="100000"/>
            </a:pPr>
            <a:r>
              <a:rPr lang="en-GB" i="0" u="none" strike="noStrike" cap="none" baseline="0" dirty="0" err="1">
                <a:solidFill>
                  <a:schemeClr val="dk1"/>
                </a:solidFill>
                <a:latin typeface="Arial"/>
                <a:ea typeface="Arial"/>
                <a:cs typeface="Arial"/>
                <a:sym typeface="Arial"/>
              </a:rPr>
              <a:t>Aravind</a:t>
            </a:r>
            <a:r>
              <a:rPr lang="en-GB" i="0" u="none" strike="noStrike" cap="none" baseline="0" dirty="0">
                <a:solidFill>
                  <a:schemeClr val="dk1"/>
                </a:solidFill>
                <a:latin typeface="Arial"/>
                <a:ea typeface="Arial"/>
                <a:cs typeface="Arial"/>
                <a:sym typeface="Arial"/>
              </a:rPr>
              <a:t> L, </a:t>
            </a:r>
            <a:r>
              <a:rPr lang="en-GB" i="0" u="none" strike="noStrike" cap="none" baseline="0" dirty="0" err="1">
                <a:solidFill>
                  <a:schemeClr val="dk1"/>
                </a:solidFill>
                <a:latin typeface="Arial"/>
                <a:ea typeface="Arial"/>
                <a:cs typeface="Arial"/>
                <a:sym typeface="Arial"/>
              </a:rPr>
              <a:t>Anantharaman</a:t>
            </a:r>
            <a:r>
              <a:rPr lang="en-GB" i="0" u="none" strike="noStrike" cap="none" baseline="0" dirty="0">
                <a:solidFill>
                  <a:schemeClr val="dk1"/>
                </a:solidFill>
                <a:latin typeface="Arial"/>
                <a:ea typeface="Arial"/>
                <a:cs typeface="Arial"/>
                <a:sym typeface="Arial"/>
              </a:rPr>
              <a:t> V, </a:t>
            </a:r>
            <a:r>
              <a:rPr lang="en-GB" i="0" u="none" strike="noStrike" cap="none" baseline="0" dirty="0" err="1">
                <a:solidFill>
                  <a:schemeClr val="dk1"/>
                </a:solidFill>
                <a:latin typeface="Arial"/>
                <a:ea typeface="Arial"/>
                <a:cs typeface="Arial"/>
                <a:sym typeface="Arial"/>
              </a:rPr>
              <a:t>Balaji</a:t>
            </a:r>
            <a:r>
              <a:rPr lang="en-GB" i="0" u="none" strike="noStrike" cap="none" baseline="0" dirty="0">
                <a:solidFill>
                  <a:schemeClr val="dk1"/>
                </a:solidFill>
                <a:latin typeface="Arial"/>
                <a:ea typeface="Arial"/>
                <a:cs typeface="Arial"/>
                <a:sym typeface="Arial"/>
              </a:rPr>
              <a:t> S, </a:t>
            </a:r>
            <a:r>
              <a:rPr lang="en-GB" i="0" u="none" strike="noStrike" cap="none" baseline="0" dirty="0" err="1">
                <a:solidFill>
                  <a:schemeClr val="dk1"/>
                </a:solidFill>
                <a:latin typeface="Arial"/>
                <a:ea typeface="Arial"/>
                <a:cs typeface="Arial"/>
                <a:sym typeface="Arial"/>
              </a:rPr>
              <a:t>Babu</a:t>
            </a:r>
            <a:r>
              <a:rPr lang="en-GB" i="0" u="none" strike="noStrike" cap="none" baseline="0" dirty="0">
                <a:solidFill>
                  <a:schemeClr val="dk1"/>
                </a:solidFill>
                <a:latin typeface="Arial"/>
                <a:ea typeface="Arial"/>
                <a:cs typeface="Arial"/>
                <a:sym typeface="Arial"/>
              </a:rPr>
              <a:t> MM, </a:t>
            </a:r>
            <a:r>
              <a:rPr lang="en-GB" i="0" u="none" strike="noStrike" cap="none" baseline="0" dirty="0" err="1">
                <a:solidFill>
                  <a:schemeClr val="dk1"/>
                </a:solidFill>
                <a:latin typeface="Arial"/>
                <a:ea typeface="Arial"/>
                <a:cs typeface="Arial"/>
                <a:sym typeface="Arial"/>
              </a:rPr>
              <a:t>Iyer</a:t>
            </a:r>
            <a:r>
              <a:rPr lang="en-GB" i="0" u="none" strike="noStrike" cap="none" baseline="0" dirty="0">
                <a:solidFill>
                  <a:schemeClr val="dk1"/>
                </a:solidFill>
                <a:latin typeface="Arial"/>
                <a:ea typeface="Arial"/>
                <a:cs typeface="Arial"/>
                <a:sym typeface="Arial"/>
              </a:rPr>
              <a:t> LM. The many faces of the helix-turn-helix domain: transcription regulation and beyond. FEMS </a:t>
            </a:r>
            <a:r>
              <a:rPr lang="en-GB" i="0" u="none" strike="noStrike" cap="none" baseline="0" dirty="0" err="1">
                <a:solidFill>
                  <a:schemeClr val="dk1"/>
                </a:solidFill>
                <a:latin typeface="Arial"/>
                <a:ea typeface="Arial"/>
                <a:cs typeface="Arial"/>
                <a:sym typeface="Arial"/>
              </a:rPr>
              <a:t>Microbiol</a:t>
            </a:r>
            <a:r>
              <a:rPr lang="en-GB" i="0" u="none" strike="noStrike" cap="none" baseline="0" dirty="0">
                <a:solidFill>
                  <a:schemeClr val="dk1"/>
                </a:solidFill>
                <a:latin typeface="Arial"/>
                <a:ea typeface="Arial"/>
                <a:cs typeface="Arial"/>
                <a:sym typeface="Arial"/>
              </a:rPr>
              <a:t> Rev. 2005 Apr;29(2):231-62.</a:t>
            </a:r>
          </a:p>
          <a:p>
            <a:pPr indent="-190817" algn="just">
              <a:spcBef>
                <a:spcPts val="300"/>
              </a:spcBef>
              <a:buSzPct val="100000"/>
            </a:pPr>
            <a:r>
              <a:rPr lang="en-GB" i="0" u="none" strike="noStrike" cap="none" baseline="0" dirty="0" err="1">
                <a:solidFill>
                  <a:schemeClr val="dk1"/>
                </a:solidFill>
                <a:latin typeface="Arial"/>
                <a:ea typeface="Arial"/>
                <a:cs typeface="Arial"/>
                <a:sym typeface="Arial"/>
              </a:rPr>
              <a:t>Alberts</a:t>
            </a:r>
            <a:r>
              <a:rPr lang="en-GB" i="0" u="none" strike="noStrike" cap="none" baseline="0" dirty="0">
                <a:solidFill>
                  <a:schemeClr val="dk1"/>
                </a:solidFill>
                <a:latin typeface="Arial"/>
                <a:ea typeface="Arial"/>
                <a:cs typeface="Arial"/>
                <a:sym typeface="Arial"/>
              </a:rPr>
              <a:t> B, Johnson A, Lewis J, et al. Molecular Biology of the Cell. 4th edition. New York: </a:t>
            </a:r>
            <a:r>
              <a:rPr lang="en-GB" i="0" strike="noStrike" cap="none" baseline="0" dirty="0">
                <a:solidFill>
                  <a:schemeClr val="tx1"/>
                </a:solidFill>
                <a:latin typeface="Arial"/>
                <a:ea typeface="Arial"/>
                <a:cs typeface="Arial"/>
                <a:sym typeface="Arial"/>
              </a:rPr>
              <a:t>Garland Science; 2002.</a:t>
            </a:r>
            <a:endParaRPr lang="en-GB" i="0" strike="noStrike" cap="none" baseline="0" dirty="0">
              <a:solidFill>
                <a:schemeClr val="tx1"/>
              </a:solidFill>
              <a:latin typeface="Arial"/>
              <a:ea typeface="Arial"/>
              <a:cs typeface="Arial"/>
              <a:sym typeface="Arial"/>
              <a:hlinkClick r:id="rId3"/>
            </a:endParaRPr>
          </a:p>
          <a:p>
            <a:pPr indent="-190817" algn="just">
              <a:spcBef>
                <a:spcPts val="300"/>
              </a:spcBef>
              <a:buSzPct val="100000"/>
            </a:pPr>
            <a:r>
              <a:rPr lang="en-GB" i="0" u="none" strike="noStrike" cap="none" baseline="0" dirty="0">
                <a:solidFill>
                  <a:schemeClr val="dk1"/>
                </a:solidFill>
                <a:latin typeface="Arial"/>
                <a:ea typeface="Arial"/>
                <a:cs typeface="Arial"/>
                <a:sym typeface="Arial"/>
              </a:rPr>
              <a:t>Vinson C, </a:t>
            </a:r>
            <a:r>
              <a:rPr lang="en-GB" i="0" u="none" strike="noStrike" cap="none" baseline="0" dirty="0" err="1">
                <a:solidFill>
                  <a:schemeClr val="dk1"/>
                </a:solidFill>
                <a:latin typeface="Arial"/>
                <a:ea typeface="Arial"/>
                <a:cs typeface="Arial"/>
                <a:sym typeface="Arial"/>
              </a:rPr>
              <a:t>Myakishev</a:t>
            </a:r>
            <a:r>
              <a:rPr lang="en-GB" i="0" u="none" strike="noStrike" cap="none" baseline="0" dirty="0">
                <a:solidFill>
                  <a:schemeClr val="dk1"/>
                </a:solidFill>
                <a:latin typeface="Arial"/>
                <a:ea typeface="Arial"/>
                <a:cs typeface="Arial"/>
                <a:sym typeface="Arial"/>
              </a:rPr>
              <a:t> M, </a:t>
            </a:r>
            <a:r>
              <a:rPr lang="en-GB" i="0" u="none" strike="noStrike" cap="none" baseline="0" dirty="0" err="1">
                <a:solidFill>
                  <a:schemeClr val="dk1"/>
                </a:solidFill>
                <a:latin typeface="Arial"/>
                <a:ea typeface="Arial"/>
                <a:cs typeface="Arial"/>
                <a:sym typeface="Arial"/>
              </a:rPr>
              <a:t>Acharya</a:t>
            </a:r>
            <a:r>
              <a:rPr lang="en-GB" i="0" u="none" strike="noStrike" cap="none" baseline="0" dirty="0">
                <a:solidFill>
                  <a:schemeClr val="dk1"/>
                </a:solidFill>
                <a:latin typeface="Arial"/>
                <a:ea typeface="Arial"/>
                <a:cs typeface="Arial"/>
                <a:sym typeface="Arial"/>
              </a:rPr>
              <a:t> A, Mir AA, Moll JR, </a:t>
            </a:r>
            <a:r>
              <a:rPr lang="en-GB" i="0" u="none" strike="noStrike" cap="none" baseline="0" dirty="0" err="1">
                <a:solidFill>
                  <a:schemeClr val="dk1"/>
                </a:solidFill>
                <a:latin typeface="Arial"/>
                <a:ea typeface="Arial"/>
                <a:cs typeface="Arial"/>
                <a:sym typeface="Arial"/>
              </a:rPr>
              <a:t>Bonovich</a:t>
            </a:r>
            <a:r>
              <a:rPr lang="en-GB" i="0" u="none" strike="noStrike" cap="none" baseline="0" dirty="0">
                <a:solidFill>
                  <a:schemeClr val="dk1"/>
                </a:solidFill>
                <a:latin typeface="Arial"/>
                <a:ea typeface="Arial"/>
                <a:cs typeface="Arial"/>
                <a:sym typeface="Arial"/>
              </a:rPr>
              <a:t> M. Classification of Human B-ZIP Proteins Based on </a:t>
            </a:r>
            <a:r>
              <a:rPr lang="en-GB" i="0" u="none" strike="noStrike" cap="none" baseline="0" dirty="0" err="1">
                <a:solidFill>
                  <a:schemeClr val="dk1"/>
                </a:solidFill>
                <a:latin typeface="Arial"/>
                <a:ea typeface="Arial"/>
                <a:cs typeface="Arial"/>
                <a:sym typeface="Arial"/>
              </a:rPr>
              <a:t>Dimerization</a:t>
            </a:r>
            <a:r>
              <a:rPr lang="en-GB" i="0" u="none" strike="noStrike" cap="none" baseline="0" dirty="0">
                <a:solidFill>
                  <a:schemeClr val="dk1"/>
                </a:solidFill>
                <a:latin typeface="Arial"/>
                <a:ea typeface="Arial"/>
                <a:cs typeface="Arial"/>
                <a:sym typeface="Arial"/>
              </a:rPr>
              <a:t> Properties. Mol Cell </a:t>
            </a:r>
            <a:r>
              <a:rPr lang="en-GB" i="0" u="none" strike="noStrike" cap="none" baseline="0" dirty="0" err="1">
                <a:solidFill>
                  <a:schemeClr val="dk1"/>
                </a:solidFill>
                <a:latin typeface="Arial"/>
                <a:ea typeface="Arial"/>
                <a:cs typeface="Arial"/>
                <a:sym typeface="Arial"/>
              </a:rPr>
              <a:t>Biol</a:t>
            </a:r>
            <a:r>
              <a:rPr lang="en-GB" i="0" u="none" strike="noStrike" cap="none" baseline="0" dirty="0">
                <a:solidFill>
                  <a:schemeClr val="dk1"/>
                </a:solidFill>
                <a:latin typeface="Arial"/>
                <a:ea typeface="Arial"/>
                <a:cs typeface="Arial"/>
                <a:sym typeface="Arial"/>
              </a:rPr>
              <a:t> 2002;22(18):6321-6335. </a:t>
            </a:r>
          </a:p>
          <a:p>
            <a:pPr indent="-190817" algn="just">
              <a:spcBef>
                <a:spcPts val="300"/>
              </a:spcBef>
              <a:buSzPct val="100000"/>
            </a:pPr>
            <a:r>
              <a:rPr lang="en-GB" dirty="0" err="1">
                <a:solidFill>
                  <a:schemeClr val="dk1"/>
                </a:solidFill>
              </a:rPr>
              <a:t>Llorca</a:t>
            </a:r>
            <a:r>
              <a:rPr lang="en-GB" dirty="0">
                <a:solidFill>
                  <a:schemeClr val="dk1"/>
                </a:solidFill>
              </a:rPr>
              <a:t> CM, </a:t>
            </a:r>
            <a:r>
              <a:rPr lang="en-GB" dirty="0" err="1">
                <a:solidFill>
                  <a:schemeClr val="dk1"/>
                </a:solidFill>
              </a:rPr>
              <a:t>Potschin</a:t>
            </a:r>
            <a:r>
              <a:rPr lang="en-GB" dirty="0">
                <a:solidFill>
                  <a:schemeClr val="dk1"/>
                </a:solidFill>
              </a:rPr>
              <a:t> M, </a:t>
            </a:r>
            <a:r>
              <a:rPr lang="en-GB" dirty="0" err="1">
                <a:solidFill>
                  <a:schemeClr val="dk1"/>
                </a:solidFill>
              </a:rPr>
              <a:t>Zentgraf</a:t>
            </a:r>
            <a:r>
              <a:rPr lang="en-GB" dirty="0">
                <a:solidFill>
                  <a:schemeClr val="dk1"/>
                </a:solidFill>
              </a:rPr>
              <a:t> U. </a:t>
            </a:r>
            <a:r>
              <a:rPr lang="en-GB" dirty="0" err="1">
                <a:solidFill>
                  <a:schemeClr val="dk1"/>
                </a:solidFill>
              </a:rPr>
              <a:t>bZIP</a:t>
            </a:r>
            <a:r>
              <a:rPr lang="en-GB" dirty="0">
                <a:solidFill>
                  <a:schemeClr val="dk1"/>
                </a:solidFill>
              </a:rPr>
              <a:t> and WRKYs: two large transcription factor families executing two different functional strategies. Front Plant Sci. 2014; 5:169</a:t>
            </a:r>
          </a:p>
          <a:p>
            <a:pPr indent="-190817" algn="just">
              <a:spcBef>
                <a:spcPts val="300"/>
              </a:spcBef>
              <a:buSzPct val="100000"/>
            </a:pPr>
            <a:r>
              <a:rPr lang="en-GB" dirty="0" err="1">
                <a:solidFill>
                  <a:schemeClr val="dk1"/>
                </a:solidFill>
              </a:rPr>
              <a:t>Luscombe</a:t>
            </a:r>
            <a:r>
              <a:rPr lang="en-GB" dirty="0">
                <a:solidFill>
                  <a:schemeClr val="dk1"/>
                </a:solidFill>
              </a:rPr>
              <a:t> NM, </a:t>
            </a:r>
            <a:r>
              <a:rPr lang="en-GB" dirty="0" err="1">
                <a:solidFill>
                  <a:schemeClr val="dk1"/>
                </a:solidFill>
              </a:rPr>
              <a:t>Laskowski</a:t>
            </a:r>
            <a:r>
              <a:rPr lang="en-GB" dirty="0">
                <a:solidFill>
                  <a:schemeClr val="dk1"/>
                </a:solidFill>
              </a:rPr>
              <a:t> RA, Thornton JM. Amino acid- base interactions: a three-dimensional analysis of protein-DNA interactions at an atomic level. Nucleic Acids Res. 2001; 29(13):2860-2874</a:t>
            </a:r>
          </a:p>
          <a:p>
            <a:pPr indent="-190817" algn="just">
              <a:spcBef>
                <a:spcPts val="300"/>
              </a:spcBef>
              <a:buSzPct val="100000"/>
            </a:pPr>
            <a:r>
              <a:rPr lang="en-GB" dirty="0" err="1">
                <a:solidFill>
                  <a:schemeClr val="dk1"/>
                </a:solidFill>
              </a:rPr>
              <a:t>Kise</a:t>
            </a:r>
            <a:r>
              <a:rPr lang="en-GB" dirty="0">
                <a:solidFill>
                  <a:schemeClr val="dk1"/>
                </a:solidFill>
              </a:rPr>
              <a:t> KJ, Shin JA. The contribution of methyl groups on thymine bases to binding specificity and affinity by </a:t>
            </a:r>
            <a:r>
              <a:rPr lang="en-GB" dirty="0" err="1">
                <a:solidFill>
                  <a:schemeClr val="dk1"/>
                </a:solidFill>
              </a:rPr>
              <a:t>alanine</a:t>
            </a:r>
            <a:r>
              <a:rPr lang="en-GB" dirty="0">
                <a:solidFill>
                  <a:schemeClr val="dk1"/>
                </a:solidFill>
              </a:rPr>
              <a:t>-rich mutants of the </a:t>
            </a:r>
            <a:r>
              <a:rPr lang="en-GB" dirty="0" err="1">
                <a:solidFill>
                  <a:schemeClr val="dk1"/>
                </a:solidFill>
              </a:rPr>
              <a:t>bZIP</a:t>
            </a:r>
            <a:r>
              <a:rPr lang="en-GB" dirty="0">
                <a:solidFill>
                  <a:schemeClr val="dk1"/>
                </a:solidFill>
              </a:rPr>
              <a:t> motif. </a:t>
            </a:r>
            <a:r>
              <a:rPr lang="en-GB" dirty="0" err="1">
                <a:solidFill>
                  <a:schemeClr val="dk1"/>
                </a:solidFill>
              </a:rPr>
              <a:t>Bioorg</a:t>
            </a:r>
            <a:r>
              <a:rPr lang="en-GB" dirty="0">
                <a:solidFill>
                  <a:schemeClr val="dk1"/>
                </a:solidFill>
              </a:rPr>
              <a:t> Med Chem. 2001; 9(9):2485-2491.</a:t>
            </a:r>
          </a:p>
          <a:p>
            <a:pPr indent="-185420" algn="just">
              <a:spcBef>
                <a:spcPts val="320"/>
              </a:spcBef>
              <a:buSzPct val="100000"/>
            </a:pPr>
            <a:r>
              <a:rPr lang="en-GB" i="0" u="none" strike="noStrike" cap="none" baseline="0" dirty="0">
                <a:solidFill>
                  <a:schemeClr val="dk1"/>
                </a:solidFill>
                <a:latin typeface="Arial"/>
                <a:ea typeface="Arial"/>
                <a:cs typeface="Arial"/>
                <a:sym typeface="Arial"/>
              </a:rPr>
              <a:t>Laity JH, Lee BM, Wright PE. Zinc finger proteins: new insights into structural and functional diversity. </a:t>
            </a:r>
            <a:r>
              <a:rPr lang="en-GB" i="0" u="none" strike="noStrike" cap="none" baseline="0" dirty="0" err="1">
                <a:solidFill>
                  <a:schemeClr val="dk1"/>
                </a:solidFill>
                <a:latin typeface="Arial"/>
                <a:ea typeface="Arial"/>
                <a:cs typeface="Arial"/>
                <a:sym typeface="Arial"/>
              </a:rPr>
              <a:t>Curr</a:t>
            </a:r>
            <a:r>
              <a:rPr lang="en-GB" i="0" u="none" strike="noStrike" cap="none" baseline="0" dirty="0">
                <a:solidFill>
                  <a:schemeClr val="dk1"/>
                </a:solidFill>
                <a:latin typeface="Arial"/>
                <a:ea typeface="Arial"/>
                <a:cs typeface="Arial"/>
                <a:sym typeface="Arial"/>
              </a:rPr>
              <a:t> </a:t>
            </a:r>
            <a:r>
              <a:rPr lang="en-GB" i="0" u="none" strike="noStrike" cap="none" baseline="0" dirty="0" err="1">
                <a:solidFill>
                  <a:schemeClr val="dk1"/>
                </a:solidFill>
                <a:latin typeface="Arial"/>
                <a:ea typeface="Arial"/>
                <a:cs typeface="Arial"/>
                <a:sym typeface="Arial"/>
              </a:rPr>
              <a:t>Opin</a:t>
            </a:r>
            <a:r>
              <a:rPr lang="en-GB" i="0" u="none" strike="noStrike" cap="none" baseline="0" dirty="0">
                <a:solidFill>
                  <a:schemeClr val="dk1"/>
                </a:solidFill>
                <a:latin typeface="Arial"/>
                <a:ea typeface="Arial"/>
                <a:cs typeface="Arial"/>
                <a:sym typeface="Arial"/>
              </a:rPr>
              <a:t> </a:t>
            </a:r>
            <a:r>
              <a:rPr lang="en-GB" i="0" u="none" strike="noStrike" cap="none" baseline="0" dirty="0" err="1">
                <a:solidFill>
                  <a:schemeClr val="dk1"/>
                </a:solidFill>
                <a:latin typeface="Arial"/>
                <a:ea typeface="Arial"/>
                <a:cs typeface="Arial"/>
                <a:sym typeface="Arial"/>
              </a:rPr>
              <a:t>Struct</a:t>
            </a:r>
            <a:r>
              <a:rPr lang="en-GB" i="0" u="none" strike="noStrike" cap="none" baseline="0" dirty="0">
                <a:solidFill>
                  <a:schemeClr val="dk1"/>
                </a:solidFill>
                <a:latin typeface="Arial"/>
                <a:ea typeface="Arial"/>
                <a:cs typeface="Arial"/>
                <a:sym typeface="Arial"/>
              </a:rPr>
              <a:t> Biol. 2001 Feb;11(1):39-46.</a:t>
            </a:r>
          </a:p>
          <a:p>
            <a:pPr indent="-177482" algn="just">
              <a:spcBef>
                <a:spcPts val="320"/>
              </a:spcBef>
              <a:buSzPct val="91071"/>
            </a:pPr>
            <a:r>
              <a:rPr lang="en-GB" dirty="0">
                <a:solidFill>
                  <a:schemeClr val="dk1"/>
                </a:solidFill>
              </a:rPr>
              <a:t>Stoll R, Lee BM, </a:t>
            </a:r>
            <a:r>
              <a:rPr lang="en-GB" dirty="0" err="1">
                <a:solidFill>
                  <a:schemeClr val="dk1"/>
                </a:solidFill>
              </a:rPr>
              <a:t>Debler</a:t>
            </a:r>
            <a:r>
              <a:rPr lang="en-GB" dirty="0">
                <a:solidFill>
                  <a:schemeClr val="dk1"/>
                </a:solidFill>
              </a:rPr>
              <a:t> EW, Laity JH, Wilson IA, Dyson HJ, Wright PE. Structure of the </a:t>
            </a:r>
            <a:r>
              <a:rPr lang="en-GB" dirty="0" err="1">
                <a:solidFill>
                  <a:schemeClr val="dk1"/>
                </a:solidFill>
              </a:rPr>
              <a:t>Wilms</a:t>
            </a:r>
            <a:r>
              <a:rPr lang="en-GB" dirty="0">
                <a:solidFill>
                  <a:schemeClr val="dk1"/>
                </a:solidFill>
              </a:rPr>
              <a:t> </a:t>
            </a:r>
            <a:r>
              <a:rPr lang="en-GB" dirty="0" err="1">
                <a:solidFill>
                  <a:schemeClr val="dk1"/>
                </a:solidFill>
              </a:rPr>
              <a:t>tumor</a:t>
            </a:r>
            <a:r>
              <a:rPr lang="en-GB" dirty="0">
                <a:solidFill>
                  <a:schemeClr val="dk1"/>
                </a:solidFill>
              </a:rPr>
              <a:t> suppressor protein zinc finger domain bound to DNA. J Mol Biol. 2007;372(5):1227-45</a:t>
            </a:r>
          </a:p>
          <a:p>
            <a:pPr marL="0" marR="0" lvl="0" indent="0" algn="just" rtl="0">
              <a:spcBef>
                <a:spcPts val="320"/>
              </a:spcBef>
              <a:buNone/>
            </a:pPr>
            <a:endParaRPr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51"/>
          <p:cNvSpPr txBox="1">
            <a:spLocks noGrp="1"/>
          </p:cNvSpPr>
          <p:nvPr>
            <p:ph type="body" idx="1"/>
          </p:nvPr>
        </p:nvSpPr>
        <p:spPr>
          <a:prstGeom prst="rect">
            <a:avLst/>
          </a:prstGeom>
          <a:noFill/>
          <a:ln>
            <a:noFill/>
          </a:ln>
        </p:spPr>
        <p:txBody>
          <a:bodyPr lIns="91425" tIns="45700" rIns="91425" bIns="45700" anchor="t" anchorCtr="0">
            <a:noAutofit/>
          </a:bodyPr>
          <a:lstStyle/>
          <a:p>
            <a:pPr indent="-190817" algn="just">
              <a:spcBef>
                <a:spcPts val="0"/>
              </a:spcBef>
              <a:buSzPct val="100000"/>
            </a:pPr>
            <a:endParaRPr lang="en-GB" i="0" u="none" strike="noStrike" cap="none" baseline="0" dirty="0" smtClean="0">
              <a:solidFill>
                <a:schemeClr val="dk1"/>
              </a:solidFill>
              <a:latin typeface="Arial"/>
              <a:ea typeface="Arial"/>
              <a:cs typeface="Arial"/>
              <a:sym typeface="Arial"/>
            </a:endParaRPr>
          </a:p>
          <a:p>
            <a:pPr indent="-190817" algn="just">
              <a:spcBef>
                <a:spcPts val="0"/>
              </a:spcBef>
              <a:buSzPct val="100000"/>
            </a:pPr>
            <a:endParaRPr lang="en-GB" i="0" u="none" strike="noStrike" cap="none" baseline="0" dirty="0">
              <a:solidFill>
                <a:schemeClr val="dk1"/>
              </a:solidFill>
              <a:latin typeface="Arial"/>
              <a:ea typeface="Arial"/>
              <a:cs typeface="Arial"/>
              <a:sym typeface="Arial"/>
            </a:endParaRPr>
          </a:p>
          <a:p>
            <a:pPr marL="0" marR="0" lvl="0" indent="0" algn="just" rtl="0">
              <a:spcBef>
                <a:spcPts val="320"/>
              </a:spcBef>
              <a:buNone/>
            </a:pPr>
            <a:endParaRPr dirty="0">
              <a:solidFill>
                <a:schemeClr val="dk1"/>
              </a:solidFill>
            </a:endParaRPr>
          </a:p>
        </p:txBody>
      </p:sp>
      <p:sp>
        <p:nvSpPr>
          <p:cNvPr id="5" name="Shape 951"/>
          <p:cNvSpPr txBox="1">
            <a:spLocks/>
          </p:cNvSpPr>
          <p:nvPr/>
        </p:nvSpPr>
        <p:spPr>
          <a:xfrm>
            <a:off x="609600" y="1752600"/>
            <a:ext cx="8229600" cy="4876799"/>
          </a:xfrm>
          <a:prstGeom prst="rect">
            <a:avLst/>
          </a:prstGeom>
          <a:noFill/>
          <a:ln>
            <a:noFill/>
          </a:ln>
        </p:spPr>
        <p:txBody>
          <a:bodyPr lIns="91425" tIns="45700" rIns="91425" bIns="45700" anchor="t" anchorCtr="0">
            <a:noAutofit/>
          </a:bodyPr>
          <a:lstStyle/>
          <a:p>
            <a:pPr marL="182880" lvl="0" indent="-190817" algn="just">
              <a:buClr>
                <a:schemeClr val="accent1"/>
              </a:buClr>
              <a:buSzPct val="100000"/>
              <a:buFont typeface="Arial"/>
              <a:buChar char="•"/>
            </a:pPr>
            <a:r>
              <a:rPr lang="en-GB" dirty="0" err="1" smtClean="0">
                <a:solidFill>
                  <a:schemeClr val="dk1"/>
                </a:solidFill>
              </a:rPr>
              <a:t>Alberts</a:t>
            </a:r>
            <a:r>
              <a:rPr lang="en-GB" dirty="0" smtClean="0">
                <a:solidFill>
                  <a:schemeClr val="dk1"/>
                </a:solidFill>
              </a:rPr>
              <a:t> B, Johnson  A, Lewis J, et al. Molecular  Biology of the Cell. 4th ed. New York: Garland Science; 2002.</a:t>
            </a:r>
          </a:p>
          <a:p>
            <a:pPr marL="182880" indent="-190817" algn="just">
              <a:buClr>
                <a:schemeClr val="accent1"/>
              </a:buClr>
              <a:buSzPct val="100000"/>
              <a:buFont typeface="Arial"/>
              <a:buChar char="•"/>
            </a:pPr>
            <a:r>
              <a:rPr lang="en-GB" dirty="0" smtClean="0">
                <a:solidFill>
                  <a:schemeClr val="dk1"/>
                </a:solidFill>
              </a:rPr>
              <a:t>Piper DE, </a:t>
            </a:r>
            <a:r>
              <a:rPr lang="en-GB" dirty="0" err="1" smtClean="0">
                <a:solidFill>
                  <a:schemeClr val="dk1"/>
                </a:solidFill>
              </a:rPr>
              <a:t>Batchelor</a:t>
            </a:r>
            <a:r>
              <a:rPr lang="en-GB" dirty="0" smtClean="0">
                <a:solidFill>
                  <a:schemeClr val="dk1"/>
                </a:solidFill>
              </a:rPr>
              <a:t> AH, Chang CP, Cleary ML, </a:t>
            </a:r>
            <a:r>
              <a:rPr lang="en-GB" dirty="0" err="1" smtClean="0">
                <a:solidFill>
                  <a:schemeClr val="dk1"/>
                </a:solidFill>
              </a:rPr>
              <a:t>Wolberger</a:t>
            </a:r>
            <a:r>
              <a:rPr lang="en-GB" dirty="0" smtClean="0">
                <a:solidFill>
                  <a:schemeClr val="dk1"/>
                </a:solidFill>
              </a:rPr>
              <a:t> C. Structure of a HoxB1-Pbx1 </a:t>
            </a:r>
            <a:r>
              <a:rPr lang="en-GB" dirty="0" err="1" smtClean="0">
                <a:solidFill>
                  <a:schemeClr val="dk1"/>
                </a:solidFill>
              </a:rPr>
              <a:t>heterodimer</a:t>
            </a:r>
            <a:r>
              <a:rPr lang="en-GB" dirty="0" smtClean="0">
                <a:solidFill>
                  <a:schemeClr val="dk1"/>
                </a:solidFill>
              </a:rPr>
              <a:t> bound to DNA: role of the </a:t>
            </a:r>
            <a:r>
              <a:rPr lang="en-GB" dirty="0" err="1" smtClean="0">
                <a:solidFill>
                  <a:schemeClr val="dk1"/>
                </a:solidFill>
              </a:rPr>
              <a:t>hexapeptide</a:t>
            </a:r>
            <a:r>
              <a:rPr lang="en-GB" dirty="0" smtClean="0">
                <a:solidFill>
                  <a:schemeClr val="dk1"/>
                </a:solidFill>
              </a:rPr>
              <a:t> and a fourth </a:t>
            </a:r>
            <a:r>
              <a:rPr lang="en-GB" dirty="0" err="1" smtClean="0">
                <a:solidFill>
                  <a:schemeClr val="dk1"/>
                </a:solidFill>
              </a:rPr>
              <a:t>homeodomain</a:t>
            </a:r>
            <a:r>
              <a:rPr lang="en-GB" dirty="0" smtClean="0">
                <a:solidFill>
                  <a:schemeClr val="dk1"/>
                </a:solidFill>
              </a:rPr>
              <a:t> helix in complex formation. Cell. 1999 Feb 19;96(4):587-97.</a:t>
            </a:r>
          </a:p>
          <a:p>
            <a:pPr marL="182880" indent="-190817" algn="just">
              <a:buClr>
                <a:schemeClr val="accent1"/>
              </a:buClr>
              <a:buSzPct val="100000"/>
              <a:buFont typeface="Arial"/>
              <a:buChar char="•"/>
            </a:pPr>
            <a:r>
              <a:rPr lang="en-GB" dirty="0" smtClean="0">
                <a:solidFill>
                  <a:schemeClr val="dk1"/>
                </a:solidFill>
              </a:rPr>
              <a:t>Phillips SE. Built by association: structure and function of helix-loop-helix </a:t>
            </a:r>
            <a:br>
              <a:rPr lang="en-GB" dirty="0" smtClean="0">
                <a:solidFill>
                  <a:schemeClr val="dk1"/>
                </a:solidFill>
              </a:rPr>
            </a:br>
            <a:r>
              <a:rPr lang="en-GB" dirty="0" smtClean="0">
                <a:solidFill>
                  <a:schemeClr val="dk1"/>
                </a:solidFill>
              </a:rPr>
              <a:t>DNA-binding  proteins. Structure. 1994 Jan 15;2(1):1-4.</a:t>
            </a:r>
          </a:p>
          <a:p>
            <a:pPr marL="182880" indent="-190817" algn="just">
              <a:buClr>
                <a:schemeClr val="accent1"/>
              </a:buClr>
              <a:buSzPct val="100000"/>
              <a:buFont typeface="Arial"/>
              <a:buChar char="•"/>
            </a:pPr>
            <a:r>
              <a:rPr lang="en-GB" dirty="0" smtClean="0">
                <a:solidFill>
                  <a:schemeClr val="dk1"/>
                </a:solidFill>
              </a:rPr>
              <a:t>Ma PC, </a:t>
            </a:r>
            <a:r>
              <a:rPr lang="en-GB" dirty="0" err="1" smtClean="0">
                <a:solidFill>
                  <a:schemeClr val="dk1"/>
                </a:solidFill>
              </a:rPr>
              <a:t>Rould</a:t>
            </a:r>
            <a:r>
              <a:rPr lang="en-GB" dirty="0" smtClean="0">
                <a:solidFill>
                  <a:schemeClr val="dk1"/>
                </a:solidFill>
              </a:rPr>
              <a:t> MA, </a:t>
            </a:r>
            <a:r>
              <a:rPr lang="en-GB" dirty="0" err="1" smtClean="0">
                <a:solidFill>
                  <a:schemeClr val="dk1"/>
                </a:solidFill>
              </a:rPr>
              <a:t>Weintraub</a:t>
            </a:r>
            <a:r>
              <a:rPr lang="en-GB" dirty="0" smtClean="0">
                <a:solidFill>
                  <a:schemeClr val="dk1"/>
                </a:solidFill>
              </a:rPr>
              <a:t> H, </a:t>
            </a:r>
            <a:r>
              <a:rPr lang="en-GB" dirty="0" err="1" smtClean="0">
                <a:solidFill>
                  <a:schemeClr val="dk1"/>
                </a:solidFill>
              </a:rPr>
              <a:t>Pabo</a:t>
            </a:r>
            <a:r>
              <a:rPr lang="en-GB" dirty="0" smtClean="0">
                <a:solidFill>
                  <a:schemeClr val="dk1"/>
                </a:solidFill>
              </a:rPr>
              <a:t> CO. Crystal structure of </a:t>
            </a:r>
            <a:r>
              <a:rPr lang="en-GB" dirty="0" err="1" smtClean="0">
                <a:solidFill>
                  <a:schemeClr val="dk1"/>
                </a:solidFill>
              </a:rPr>
              <a:t>MyoD</a:t>
            </a:r>
            <a:r>
              <a:rPr lang="en-GB" dirty="0" smtClean="0">
                <a:solidFill>
                  <a:schemeClr val="dk1"/>
                </a:solidFill>
              </a:rPr>
              <a:t> </a:t>
            </a:r>
            <a:r>
              <a:rPr lang="en-GB" dirty="0" err="1" smtClean="0">
                <a:solidFill>
                  <a:schemeClr val="dk1"/>
                </a:solidFill>
              </a:rPr>
              <a:t>bHLH</a:t>
            </a:r>
            <a:r>
              <a:rPr lang="en-GB" dirty="0" smtClean="0">
                <a:solidFill>
                  <a:schemeClr val="dk1"/>
                </a:solidFill>
              </a:rPr>
              <a:t/>
            </a:r>
            <a:br>
              <a:rPr lang="en-GB" dirty="0" smtClean="0">
                <a:solidFill>
                  <a:schemeClr val="dk1"/>
                </a:solidFill>
              </a:rPr>
            </a:br>
            <a:r>
              <a:rPr lang="en-GB" dirty="0" smtClean="0">
                <a:solidFill>
                  <a:schemeClr val="dk1"/>
                </a:solidFill>
              </a:rPr>
              <a:t>domain-DNA complex: perspectives on DNA recognition and implications for</a:t>
            </a:r>
            <a:br>
              <a:rPr lang="en-GB" dirty="0" smtClean="0">
                <a:solidFill>
                  <a:schemeClr val="dk1"/>
                </a:solidFill>
              </a:rPr>
            </a:br>
            <a:r>
              <a:rPr lang="en-GB" dirty="0" smtClean="0">
                <a:solidFill>
                  <a:schemeClr val="dk1"/>
                </a:solidFill>
              </a:rPr>
              <a:t>transcriptional activation. Cell. 1994 May 6;77(3):451-9.</a:t>
            </a:r>
          </a:p>
          <a:p>
            <a:pPr marL="182880" indent="-190817" algn="just">
              <a:buClr>
                <a:schemeClr val="accent1"/>
              </a:buClr>
              <a:buSzPct val="100000"/>
              <a:buFont typeface="Arial"/>
              <a:buChar char="•"/>
            </a:pPr>
            <a:endParaRPr lang="en-GB" dirty="0" smtClean="0">
              <a:solidFill>
                <a:schemeClr val="dk1"/>
              </a:solidFill>
            </a:endParaRPr>
          </a:p>
          <a:p>
            <a:pPr marL="182880" indent="-190817" algn="just">
              <a:buClr>
                <a:schemeClr val="accent1"/>
              </a:buClr>
              <a:buSzPct val="100000"/>
              <a:buFont typeface="Arial"/>
              <a:buChar char="•"/>
            </a:pPr>
            <a:endParaRPr lang="en-GB" dirty="0" smtClean="0">
              <a:solidFill>
                <a:schemeClr val="dk1"/>
              </a:solidFill>
            </a:endParaRPr>
          </a:p>
          <a:p>
            <a:pPr marL="182880" lvl="0" indent="-190817" algn="just">
              <a:buClr>
                <a:schemeClr val="accent1"/>
              </a:buClr>
              <a:buSzPct val="100000"/>
              <a:buFont typeface="Arial"/>
              <a:buChar char="•"/>
            </a:pPr>
            <a:endParaRPr lang="en-GB" dirty="0" smtClean="0">
              <a:solidFill>
                <a:schemeClr val="dk1"/>
              </a:solidFill>
            </a:endParaRPr>
          </a:p>
          <a:p>
            <a:pPr marL="182880" lvl="0" indent="-190817" algn="just">
              <a:buClr>
                <a:schemeClr val="accent1"/>
              </a:buClr>
              <a:buSzPct val="100000"/>
              <a:buFont typeface="Arial"/>
              <a:buChar char="•"/>
            </a:pPr>
            <a:endParaRPr kumimoji="0" lang="en-GB" sz="14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7" name="Shape 950"/>
          <p:cNvSpPr txBox="1">
            <a:spLocks/>
          </p:cNvSpPr>
          <p:nvPr/>
        </p:nvSpPr>
        <p:spPr>
          <a:xfrm>
            <a:off x="609600" y="685800"/>
            <a:ext cx="8229600" cy="990599"/>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GB" sz="4000" b="0" i="0" u="none" strike="noStrike" kern="0" cap="none" spc="0" normalizeH="0" baseline="0" noProof="0" smtClean="0">
                <a:ln>
                  <a:noFill/>
                </a:ln>
                <a:solidFill>
                  <a:schemeClr val="dk2"/>
                </a:solidFill>
                <a:effectLst/>
                <a:uLnTx/>
                <a:uFillTx/>
                <a:latin typeface="Arial"/>
                <a:ea typeface="Arial"/>
                <a:cs typeface="Arial"/>
                <a:sym typeface="Arial"/>
              </a:rPr>
              <a:t>References</a:t>
            </a:r>
            <a:endParaRPr kumimoji="0" lang="en-GB" sz="4000" b="0" i="0" u="none" strike="noStrike" kern="0" cap="none" spc="0" normalizeH="0" baseline="0" noProof="0" dirty="0">
              <a:ln>
                <a:noFill/>
              </a:ln>
              <a:solidFill>
                <a:schemeClr val="dk2"/>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dirty="0"/>
              <a:t>SCOP classification</a:t>
            </a:r>
          </a:p>
        </p:txBody>
      </p:sp>
      <p:graphicFrame>
        <p:nvGraphicFramePr>
          <p:cNvPr id="164" name="Shape 164"/>
          <p:cNvGraphicFramePr/>
          <p:nvPr/>
        </p:nvGraphicFramePr>
        <p:xfrm>
          <a:off x="457200" y="2555000"/>
          <a:ext cx="8125050" cy="2674200"/>
        </p:xfrm>
        <a:graphic>
          <a:graphicData uri="http://schemas.openxmlformats.org/drawingml/2006/table">
            <a:tbl>
              <a:tblPr>
                <a:tableStyleId>{3C2FFA5D-87B4-456A-9821-1D502468CF0F}</a:tableStyleId>
              </a:tblPr>
              <a:tblGrid>
                <a:gridCol w="4062525"/>
                <a:gridCol w="4062525"/>
              </a:tblGrid>
              <a:tr h="668550">
                <a:tc>
                  <a:txBody>
                    <a:bodyPr/>
                    <a:lstStyle/>
                    <a:p>
                      <a:pPr lvl="0" rtl="0">
                        <a:spcBef>
                          <a:spcPts val="0"/>
                        </a:spcBef>
                        <a:buNone/>
                      </a:pPr>
                      <a:r>
                        <a:rPr lang="en-GB" b="1" dirty="0"/>
                        <a:t>Class</a:t>
                      </a:r>
                    </a:p>
                  </a:txBody>
                  <a:tcPr marL="91425" marR="91425" marT="91425" marB="91425"/>
                </a:tc>
                <a:tc>
                  <a:txBody>
                    <a:bodyPr/>
                    <a:lstStyle/>
                    <a:p>
                      <a:pPr lvl="0" rtl="0">
                        <a:spcBef>
                          <a:spcPts val="0"/>
                        </a:spcBef>
                        <a:buNone/>
                      </a:pPr>
                      <a:r>
                        <a:rPr lang="en-GB"/>
                        <a:t>All alpha  proteins</a:t>
                      </a:r>
                    </a:p>
                  </a:txBody>
                  <a:tcPr marL="91425" marR="91425" marT="91425" marB="91425"/>
                </a:tc>
              </a:tr>
              <a:tr h="668550">
                <a:tc>
                  <a:txBody>
                    <a:bodyPr/>
                    <a:lstStyle/>
                    <a:p>
                      <a:pPr lvl="0" rtl="0">
                        <a:spcBef>
                          <a:spcPts val="0"/>
                        </a:spcBef>
                        <a:buNone/>
                      </a:pPr>
                      <a:r>
                        <a:rPr lang="en-GB" b="1" dirty="0"/>
                        <a:t>Fold</a:t>
                      </a:r>
                    </a:p>
                  </a:txBody>
                  <a:tcPr marL="91425" marR="91425" marT="91425" marB="91425"/>
                </a:tc>
                <a:tc>
                  <a:txBody>
                    <a:bodyPr/>
                    <a:lstStyle/>
                    <a:p>
                      <a:pPr rtl="0">
                        <a:spcBef>
                          <a:spcPts val="0"/>
                        </a:spcBef>
                        <a:buNone/>
                      </a:pPr>
                      <a:r>
                        <a:rPr lang="en-GB"/>
                        <a:t>HLH-like</a:t>
                      </a:r>
                    </a:p>
                    <a:p>
                      <a:pPr lvl="0" rtl="0">
                        <a:spcBef>
                          <a:spcPts val="0"/>
                        </a:spcBef>
                        <a:buNone/>
                      </a:pPr>
                      <a:r>
                        <a:rPr lang="en-GB" sz="1000"/>
                        <a:t>4-helices; bundle, closed, left-handed twist; 2 crossover connections</a:t>
                      </a:r>
                    </a:p>
                  </a:txBody>
                  <a:tcPr marL="91425" marR="91425" marT="91425" marB="91425"/>
                </a:tc>
              </a:tr>
              <a:tr h="668550">
                <a:tc>
                  <a:txBody>
                    <a:bodyPr/>
                    <a:lstStyle/>
                    <a:p>
                      <a:pPr lvl="0" rtl="0">
                        <a:spcBef>
                          <a:spcPts val="0"/>
                        </a:spcBef>
                        <a:buNone/>
                      </a:pPr>
                      <a:r>
                        <a:rPr lang="en-GB" b="1" dirty="0" err="1"/>
                        <a:t>Superfamily</a:t>
                      </a:r>
                      <a:endParaRPr lang="en-GB" b="1" dirty="0"/>
                    </a:p>
                  </a:txBody>
                  <a:tcPr marL="91425" marR="91425" marT="91425" marB="91425"/>
                </a:tc>
                <a:tc>
                  <a:txBody>
                    <a:bodyPr/>
                    <a:lstStyle/>
                    <a:p>
                      <a:pPr lvl="0" rtl="0">
                        <a:spcBef>
                          <a:spcPts val="0"/>
                        </a:spcBef>
                        <a:buNone/>
                      </a:pPr>
                      <a:r>
                        <a:rPr lang="en-GB"/>
                        <a:t>HLH, helix-loop-helix DNA binding  domain</a:t>
                      </a:r>
                    </a:p>
                  </a:txBody>
                  <a:tcPr marL="91425" marR="91425" marT="91425" marB="91425"/>
                </a:tc>
              </a:tr>
              <a:tr h="668550">
                <a:tc>
                  <a:txBody>
                    <a:bodyPr/>
                    <a:lstStyle/>
                    <a:p>
                      <a:pPr lvl="0" rtl="0">
                        <a:spcBef>
                          <a:spcPts val="0"/>
                        </a:spcBef>
                        <a:buNone/>
                      </a:pPr>
                      <a:r>
                        <a:rPr lang="en-GB" b="1" dirty="0"/>
                        <a:t>Family</a:t>
                      </a:r>
                    </a:p>
                  </a:txBody>
                  <a:tcPr marL="91425" marR="91425" marT="91425" marB="91425"/>
                </a:tc>
                <a:tc>
                  <a:txBody>
                    <a:bodyPr/>
                    <a:lstStyle/>
                    <a:p>
                      <a:pPr lvl="0" rtl="0">
                        <a:spcBef>
                          <a:spcPts val="0"/>
                        </a:spcBef>
                        <a:buNone/>
                      </a:pPr>
                      <a:r>
                        <a:rPr lang="en-GB" dirty="0"/>
                        <a:t>HLH, helix-loop-helix DNA binding  domain</a:t>
                      </a:r>
                      <a:endParaRPr lang="en-GB" dirty="0">
                        <a:solidFill>
                          <a:schemeClr val="dk1"/>
                        </a:solidFill>
                      </a:endParaRPr>
                    </a:p>
                  </a:txBody>
                  <a:tcPr marL="91425" marR="91425" marT="91425" marB="91425"/>
                </a:tc>
              </a:tr>
            </a:tbl>
          </a:graphicData>
        </a:graphic>
      </p:graphicFrame>
      <p:pic>
        <p:nvPicPr>
          <p:cNvPr id="137218" name="Picture 2" descr="http://scop.mrc-lmb.cam.ac.uk/scop/I/scop_logo_small.gif"/>
          <p:cNvPicPr>
            <a:picLocks noChangeAspect="1" noChangeArrowheads="1"/>
          </p:cNvPicPr>
          <p:nvPr/>
        </p:nvPicPr>
        <p:blipFill>
          <a:blip r:embed="rId3"/>
          <a:srcRect/>
          <a:stretch>
            <a:fillRect/>
          </a:stretch>
        </p:blipFill>
        <p:spPr bwMode="auto">
          <a:xfrm>
            <a:off x="5580112" y="698773"/>
            <a:ext cx="3095625" cy="1362075"/>
          </a:xfrm>
          <a:prstGeom prst="rect">
            <a:avLst/>
          </a:prstGeom>
          <a:noFill/>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533400"/>
            <a:ext cx="8229600" cy="990599"/>
          </a:xfrm>
          <a:prstGeom prst="rect">
            <a:avLst/>
          </a:prstGeom>
        </p:spPr>
        <p:txBody>
          <a:bodyPr lIns="91425" tIns="91425" rIns="91425" bIns="91425" anchor="ctr" anchorCtr="0">
            <a:noAutofit/>
          </a:bodyPr>
          <a:lstStyle/>
          <a:p>
            <a:pPr>
              <a:spcBef>
                <a:spcPts val="0"/>
              </a:spcBef>
              <a:buNone/>
            </a:pPr>
            <a:r>
              <a:rPr lang="en-GB" sz="3000"/>
              <a:t>Multiple Sequence Alignment</a:t>
            </a:r>
          </a:p>
        </p:txBody>
      </p:sp>
      <p:sp>
        <p:nvSpPr>
          <p:cNvPr id="171" name="Shape 171"/>
          <p:cNvSpPr txBox="1"/>
          <p:nvPr/>
        </p:nvSpPr>
        <p:spPr>
          <a:xfrm>
            <a:off x="922150" y="5219600"/>
            <a:ext cx="2354700" cy="1154999"/>
          </a:xfrm>
          <a:prstGeom prst="rect">
            <a:avLst/>
          </a:prstGeom>
          <a:noFill/>
          <a:ln>
            <a:noFill/>
          </a:ln>
        </p:spPr>
        <p:txBody>
          <a:bodyPr lIns="91425" tIns="91425" rIns="91425" bIns="91425" anchor="t" anchorCtr="0">
            <a:noAutofit/>
          </a:bodyPr>
          <a:lstStyle/>
          <a:p>
            <a:pPr rtl="0">
              <a:spcBef>
                <a:spcPts val="0"/>
              </a:spcBef>
              <a:buNone/>
            </a:pPr>
            <a:r>
              <a:rPr lang="en-GB">
                <a:solidFill>
                  <a:srgbClr val="6AA84F"/>
                </a:solidFill>
              </a:rPr>
              <a:t>basic region</a:t>
            </a:r>
          </a:p>
          <a:p>
            <a:pPr rtl="0">
              <a:spcBef>
                <a:spcPts val="0"/>
              </a:spcBef>
              <a:buNone/>
            </a:pPr>
            <a:r>
              <a:rPr lang="en-GB">
                <a:solidFill>
                  <a:srgbClr val="674EA7"/>
                </a:solidFill>
              </a:rPr>
              <a:t>Helix 1</a:t>
            </a:r>
          </a:p>
          <a:p>
            <a:pPr rtl="0">
              <a:spcBef>
                <a:spcPts val="0"/>
              </a:spcBef>
              <a:buNone/>
            </a:pPr>
            <a:r>
              <a:rPr lang="en-GB">
                <a:solidFill>
                  <a:srgbClr val="3C78D8"/>
                </a:solidFill>
              </a:rPr>
              <a:t>Loop</a:t>
            </a:r>
          </a:p>
          <a:p>
            <a:pPr rtl="0">
              <a:spcBef>
                <a:spcPts val="0"/>
              </a:spcBef>
              <a:buNone/>
            </a:pPr>
            <a:r>
              <a:rPr lang="en-GB">
                <a:solidFill>
                  <a:srgbClr val="E69138"/>
                </a:solidFill>
              </a:rPr>
              <a:t>Helix 2</a:t>
            </a:r>
          </a:p>
          <a:p>
            <a:pPr rtl="0">
              <a:spcBef>
                <a:spcPts val="0"/>
              </a:spcBef>
              <a:buNone/>
            </a:pPr>
            <a:endParaRPr>
              <a:solidFill>
                <a:srgbClr val="3C78D8"/>
              </a:solidFill>
            </a:endParaRPr>
          </a:p>
          <a:p>
            <a:pPr rtl="0">
              <a:spcBef>
                <a:spcPts val="0"/>
              </a:spcBef>
              <a:buNone/>
            </a:pPr>
            <a:endParaRPr>
              <a:solidFill>
                <a:srgbClr val="674EA7"/>
              </a:solidFill>
            </a:endParaRPr>
          </a:p>
          <a:p>
            <a:pPr>
              <a:spcBef>
                <a:spcPts val="0"/>
              </a:spcBef>
              <a:buNone/>
            </a:pPr>
            <a:endParaRPr>
              <a:solidFill>
                <a:srgbClr val="674EA7"/>
              </a:solidFill>
            </a:endParaRPr>
          </a:p>
        </p:txBody>
      </p:sp>
      <p:grpSp>
        <p:nvGrpSpPr>
          <p:cNvPr id="172" name="Shape 172"/>
          <p:cNvGrpSpPr/>
          <p:nvPr/>
        </p:nvGrpSpPr>
        <p:grpSpPr>
          <a:xfrm>
            <a:off x="457200" y="2337700"/>
            <a:ext cx="8094150" cy="2425649"/>
            <a:chOff x="457200" y="2337700"/>
            <a:chExt cx="8094150" cy="2425649"/>
          </a:xfrm>
        </p:grpSpPr>
        <p:pic>
          <p:nvPicPr>
            <p:cNvPr id="173" name="Shape 173"/>
            <p:cNvPicPr preferRelativeResize="0"/>
            <p:nvPr/>
          </p:nvPicPr>
          <p:blipFill>
            <a:blip r:embed="rId3">
              <a:alphaModFix/>
            </a:blip>
            <a:stretch>
              <a:fillRect/>
            </a:stretch>
          </p:blipFill>
          <p:spPr>
            <a:xfrm>
              <a:off x="457200" y="2337700"/>
              <a:ext cx="8094150" cy="2425649"/>
            </a:xfrm>
            <a:prstGeom prst="rect">
              <a:avLst/>
            </a:prstGeom>
            <a:noFill/>
            <a:ln>
              <a:noFill/>
            </a:ln>
          </p:spPr>
        </p:pic>
        <p:sp>
          <p:nvSpPr>
            <p:cNvPr id="174" name="Shape 174"/>
            <p:cNvSpPr/>
            <p:nvPr/>
          </p:nvSpPr>
          <p:spPr>
            <a:xfrm>
              <a:off x="2703800" y="2426275"/>
              <a:ext cx="250799"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5" name="Shape 175"/>
            <p:cNvSpPr/>
            <p:nvPr/>
          </p:nvSpPr>
          <p:spPr>
            <a:xfrm>
              <a:off x="3751700" y="2426275"/>
              <a:ext cx="465300" cy="948900"/>
            </a:xfrm>
            <a:prstGeom prst="rect">
              <a:avLst/>
            </a:prstGeom>
            <a:noFill/>
            <a:ln w="28575" cap="flat">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6" name="Shape 176"/>
            <p:cNvSpPr/>
            <p:nvPr/>
          </p:nvSpPr>
          <p:spPr>
            <a:xfrm>
              <a:off x="4428225" y="24262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7" name="Shape 177"/>
            <p:cNvSpPr/>
            <p:nvPr/>
          </p:nvSpPr>
          <p:spPr>
            <a:xfrm>
              <a:off x="4911875" y="24262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8" name="Shape 178"/>
            <p:cNvSpPr/>
            <p:nvPr/>
          </p:nvSpPr>
          <p:spPr>
            <a:xfrm>
              <a:off x="5243325" y="2426275"/>
              <a:ext cx="152100" cy="948900"/>
            </a:xfrm>
            <a:prstGeom prst="rect">
              <a:avLst/>
            </a:prstGeom>
            <a:noFill/>
            <a:ln w="28575" cap="flat">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9" name="Shape 179"/>
            <p:cNvSpPr/>
            <p:nvPr/>
          </p:nvSpPr>
          <p:spPr>
            <a:xfrm>
              <a:off x="6663150" y="2426275"/>
              <a:ext cx="152100" cy="948900"/>
            </a:xfrm>
            <a:prstGeom prst="rect">
              <a:avLst/>
            </a:prstGeom>
            <a:noFill/>
            <a:ln w="28575" cap="flat">
              <a:solidFill>
                <a:srgbClr val="3C78D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0" name="Shape 180"/>
            <p:cNvSpPr/>
            <p:nvPr/>
          </p:nvSpPr>
          <p:spPr>
            <a:xfrm>
              <a:off x="7021250" y="2426275"/>
              <a:ext cx="152100"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1" name="Shape 181"/>
            <p:cNvSpPr/>
            <p:nvPr/>
          </p:nvSpPr>
          <p:spPr>
            <a:xfrm>
              <a:off x="7379350" y="2426275"/>
              <a:ext cx="250799"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2" name="Shape 182"/>
            <p:cNvSpPr/>
            <p:nvPr/>
          </p:nvSpPr>
          <p:spPr>
            <a:xfrm>
              <a:off x="7836150" y="2426275"/>
              <a:ext cx="152100"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3" name="Shape 183"/>
            <p:cNvSpPr/>
            <p:nvPr/>
          </p:nvSpPr>
          <p:spPr>
            <a:xfrm>
              <a:off x="8194250" y="2426275"/>
              <a:ext cx="250799" cy="948900"/>
            </a:xfrm>
            <a:prstGeom prst="rect">
              <a:avLst/>
            </a:prstGeom>
            <a:noFill/>
            <a:ln w="28575" cap="flat">
              <a:solidFill>
                <a:srgbClr val="E69138"/>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laridad">
  <a:themeElements>
    <a:clrScheme name="Ventaja">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3697</Words>
  <Application>Microsoft Office PowerPoint</Application>
  <PresentationFormat>Presentació en pantalla (4:3)</PresentationFormat>
  <Paragraphs>716</Paragraphs>
  <Slides>73</Slides>
  <Notes>72</Notes>
  <HiddenSlides>0</HiddenSlides>
  <MMClips>0</MMClips>
  <ScaleCrop>false</ScaleCrop>
  <HeadingPairs>
    <vt:vector size="4" baseType="variant">
      <vt:variant>
        <vt:lpstr>Tema</vt:lpstr>
      </vt:variant>
      <vt:variant>
        <vt:i4>1</vt:i4>
      </vt:variant>
      <vt:variant>
        <vt:lpstr>Títols de les diapositives</vt:lpstr>
      </vt:variant>
      <vt:variant>
        <vt:i4>73</vt:i4>
      </vt:variant>
    </vt:vector>
  </HeadingPairs>
  <TitlesOfParts>
    <vt:vector size="74" baseType="lpstr">
      <vt:lpstr>Claridad</vt:lpstr>
      <vt:lpstr>TRANSCRIPTION FACTORS</vt:lpstr>
      <vt:lpstr>Introduction</vt:lpstr>
      <vt:lpstr>Introduction</vt:lpstr>
      <vt:lpstr>Classification DNA binding motifs</vt:lpstr>
      <vt:lpstr>Objectives</vt:lpstr>
      <vt:lpstr>Methodology</vt:lpstr>
      <vt:lpstr>Helix-loop-helix</vt:lpstr>
      <vt:lpstr>SCOP classification</vt:lpstr>
      <vt:lpstr>Multiple Sequence Alignment</vt:lpstr>
      <vt:lpstr>Structural Alignment</vt:lpstr>
      <vt:lpstr>Superimposition</vt:lpstr>
      <vt:lpstr>MyoD Structure</vt:lpstr>
      <vt:lpstr>MyoD</vt:lpstr>
      <vt:lpstr>Phosphate contacts (unspecific interaction) </vt:lpstr>
      <vt:lpstr>Phosphate contacts  (unspecific interaction)</vt:lpstr>
      <vt:lpstr>MyoD / E-box specific interaction  (Glu/Arg - CA)</vt:lpstr>
      <vt:lpstr>MyoD / E-box specific interaction  (Arg/Thr - TG) </vt:lpstr>
      <vt:lpstr>Hydrophobic pocket</vt:lpstr>
      <vt:lpstr>Arg stabilization (B-factor)</vt:lpstr>
      <vt:lpstr>Arg stabilization</vt:lpstr>
      <vt:lpstr>MyoD / E-box specific interaction</vt:lpstr>
      <vt:lpstr>DISPLAR prediction</vt:lpstr>
      <vt:lpstr>Helix-turn-helix motif</vt:lpstr>
      <vt:lpstr>Homeodomain proteins</vt:lpstr>
      <vt:lpstr>SCOP classification</vt:lpstr>
      <vt:lpstr>Multiple Sequence Alignment</vt:lpstr>
      <vt:lpstr>Structural Alignment</vt:lpstr>
      <vt:lpstr>Superimposition</vt:lpstr>
      <vt:lpstr>Structure of Pbx1: Four-Helix homeodomain </vt:lpstr>
      <vt:lpstr>Structure of HoxB1</vt:lpstr>
      <vt:lpstr>HoxB1 - Pbx1 Heterodimer</vt:lpstr>
      <vt:lpstr>The role of Trp: Hydrophobic pocket</vt:lpstr>
      <vt:lpstr>Diapositiva 33</vt:lpstr>
      <vt:lpstr>Hydrophobic contacts of Met </vt:lpstr>
      <vt:lpstr>Diapositiva 35</vt:lpstr>
      <vt:lpstr>Homeodomain DNA complexes</vt:lpstr>
      <vt:lpstr>Homeodomain DNA complexes</vt:lpstr>
      <vt:lpstr>Structural Alignment</vt:lpstr>
      <vt:lpstr>DNA contacts formed by Pbx1: Hydrogen bonds</vt:lpstr>
      <vt:lpstr>DNA contacts formed by HoxB1</vt:lpstr>
      <vt:lpstr>Zinc finger</vt:lpstr>
      <vt:lpstr>SCOP classification</vt:lpstr>
      <vt:lpstr>Multiple Sequence Alignment (hmmalign) </vt:lpstr>
      <vt:lpstr>Multiple Sequence Alignment (t-coffee) </vt:lpstr>
      <vt:lpstr>Structural Alignment</vt:lpstr>
      <vt:lpstr>Superimposition</vt:lpstr>
      <vt:lpstr>Wilms tumor suppressor protein WT1</vt:lpstr>
      <vt:lpstr>Diapositiva 48</vt:lpstr>
      <vt:lpstr>      ββα fold</vt:lpstr>
      <vt:lpstr>zf2 interacts with DNA: specific interactions</vt:lpstr>
      <vt:lpstr>zf3 interacts with DNA: specific interactions</vt:lpstr>
      <vt:lpstr>zf4 interacts with DNA</vt:lpstr>
      <vt:lpstr>Diapositiva 53</vt:lpstr>
      <vt:lpstr>Basic Leucine zipper motif</vt:lpstr>
      <vt:lpstr>SCOP classification</vt:lpstr>
      <vt:lpstr>B-ZIP dimerization</vt:lpstr>
      <vt:lpstr>Multiple Sequence Alignment </vt:lpstr>
      <vt:lpstr>Structural Alignment</vt:lpstr>
      <vt:lpstr>Superimposition</vt:lpstr>
      <vt:lpstr>c-Jun:c-Fos heterodimer</vt:lpstr>
      <vt:lpstr>Diapositiva 61</vt:lpstr>
      <vt:lpstr>Hydrophobic interactions</vt:lpstr>
      <vt:lpstr>Interhelical electrostatic interactions</vt:lpstr>
      <vt:lpstr>Jun-AP1 site: hydrogen bonds</vt:lpstr>
      <vt:lpstr>Jun-AP1 site: van der Waals interactions</vt:lpstr>
      <vt:lpstr>Multiple Sequence Alignment </vt:lpstr>
      <vt:lpstr>Conclusions</vt:lpstr>
      <vt:lpstr>Multiple Choice Questions</vt:lpstr>
      <vt:lpstr>Multiple Choice Questions</vt:lpstr>
      <vt:lpstr>Diapositiva 70</vt:lpstr>
      <vt:lpstr>Diapositiva 71</vt:lpstr>
      <vt:lpstr>References</vt:lpstr>
      <vt:lpstr>Diapositiva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TRANSCRIPTION FACTORS</dc:title>
  <cp:lastModifiedBy>upf</cp:lastModifiedBy>
  <cp:revision>22</cp:revision>
  <dcterms:modified xsi:type="dcterms:W3CDTF">2015-03-10T08:29:17Z</dcterms:modified>
</cp:coreProperties>
</file>