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75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16" r:id="rId13"/>
    <p:sldId id="308" r:id="rId14"/>
    <p:sldId id="304" r:id="rId15"/>
    <p:sldId id="295" r:id="rId16"/>
    <p:sldId id="305" r:id="rId17"/>
    <p:sldId id="306" r:id="rId18"/>
    <p:sldId id="317" r:id="rId19"/>
    <p:sldId id="366" r:id="rId20"/>
    <p:sldId id="311" r:id="rId21"/>
    <p:sldId id="328" r:id="rId22"/>
    <p:sldId id="365" r:id="rId23"/>
    <p:sldId id="367" r:id="rId24"/>
    <p:sldId id="344" r:id="rId25"/>
    <p:sldId id="345" r:id="rId26"/>
    <p:sldId id="346" r:id="rId27"/>
    <p:sldId id="347" r:id="rId28"/>
    <p:sldId id="351" r:id="rId29"/>
    <p:sldId id="353" r:id="rId30"/>
    <p:sldId id="355" r:id="rId31"/>
    <p:sldId id="358" r:id="rId32"/>
    <p:sldId id="359" r:id="rId33"/>
    <p:sldId id="341" r:id="rId34"/>
    <p:sldId id="360" r:id="rId35"/>
    <p:sldId id="357" r:id="rId36"/>
    <p:sldId id="315" r:id="rId37"/>
    <p:sldId id="364" r:id="rId38"/>
    <p:sldId id="290" r:id="rId39"/>
    <p:sldId id="379" r:id="rId40"/>
    <p:sldId id="361" r:id="rId41"/>
    <p:sldId id="368" r:id="rId42"/>
    <p:sldId id="370" r:id="rId43"/>
    <p:sldId id="371" r:id="rId44"/>
    <p:sldId id="334" r:id="rId45"/>
    <p:sldId id="335" r:id="rId46"/>
    <p:sldId id="336" r:id="rId47"/>
    <p:sldId id="337" r:id="rId48"/>
    <p:sldId id="372" r:id="rId49"/>
    <p:sldId id="376" r:id="rId50"/>
    <p:sldId id="377" r:id="rId5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3E1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8801" autoAdjust="0"/>
  </p:normalViewPr>
  <p:slideViewPr>
    <p:cSldViewPr snapToGrid="0" snapToObjects="1">
      <p:cViewPr>
        <p:scale>
          <a:sx n="65" d="100"/>
          <a:sy n="65" d="100"/>
        </p:scale>
        <p:origin x="-4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5C52-67FE-F840-8D5A-BC1A8F39A58C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D8131-1A3E-3645-9DFA-A742C2B7B1E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9230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Glycine-rich phosphate-binding loop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connects the C-terminus of the first B-sheet with N-terminus of the first a-helix.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Typically, this loop contains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conserved glycine residues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arranged in patterns such as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GXGXXG or GXXGXXG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 are many types of the pyrophosphate-binding loop: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GXXXGXG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GXXXXXG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GXXXXXXXG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Sometimes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substitutes for the last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and, in one case,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dihydropyrimidine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dehydrogenase,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substitutes for the last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–H· · ·O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hydrogen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bonds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ligand-binding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helix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backbone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pyrophosphate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moiety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nucleotide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cofactor,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this sequence motif,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Rossmann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folds that bind FAD and NAD(P) also typically contain either GXXXG or GXXXA motifs, where the first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 of these motifs and the third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 of the GX1–2 GXXG motif are the same residue. Therefore, combine both the GX1–2 GXXG and GXXXG/A motifs into an extended motif, V/IXGX1–2 GXX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GXXXG/A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motif stabilizes the interaction of this b -strand 1 and a –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hélix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 of either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GXXXG or GXXXA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motif contacts the carbonyl oxygen atom from the first or the third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 of the GX1–2 GXXG motif (located five or six positions further back along the polypeptide chain) consistent with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 of a Ca –H· · ·O hydrogen bond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the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alanyl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GXXXG or GXXXA motifs form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der Waals interactions with either a 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valine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isoleucine residue located either seven or eight residues further back along the polypeptide chain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first glycine of the GXXXG or GXXXA motifs.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 smtClean="0"/>
              <a:t>In addition to this sequence motif, </a:t>
            </a:r>
            <a:r>
              <a:rPr lang="en-GB" dirty="0" err="1" smtClean="0"/>
              <a:t>Rossmann</a:t>
            </a:r>
            <a:r>
              <a:rPr lang="en-GB" dirty="0" smtClean="0"/>
              <a:t> folds that bind FAD and NAD(P) also typically contain either GXXXG or GXXXA motifs, where the first </a:t>
            </a:r>
            <a:r>
              <a:rPr lang="en-GB" dirty="0" err="1" smtClean="0"/>
              <a:t>glycyl</a:t>
            </a:r>
            <a:r>
              <a:rPr lang="en-GB" dirty="0" smtClean="0"/>
              <a:t> residue of these motifs and the third </a:t>
            </a:r>
            <a:r>
              <a:rPr lang="en-GB" dirty="0" err="1" smtClean="0"/>
              <a:t>glycyl</a:t>
            </a:r>
            <a:r>
              <a:rPr lang="en-GB" dirty="0" smtClean="0"/>
              <a:t> residue of the GX1–2 GXXG motif are the same residue. Therefore, combine both the GX1–2 GXXG and GXXXG/A motifs into an extended motif, V/IXGX1–2 GXX</a:t>
            </a:r>
            <a:r>
              <a:rPr lang="en-GB" b="1" dirty="0" smtClean="0"/>
              <a:t>GXXXG/A</a:t>
            </a:r>
            <a:endParaRPr lang="es-ES_tradnl" dirty="0" smtClean="0"/>
          </a:p>
          <a:p>
            <a:r>
              <a:rPr lang="en-GB" dirty="0" smtClean="0"/>
              <a:t>This motif stabilizes the interaction of this b -strand 1 and a –</a:t>
            </a:r>
            <a:r>
              <a:rPr lang="en-GB" dirty="0" err="1" smtClean="0"/>
              <a:t>hélix</a:t>
            </a:r>
            <a:r>
              <a:rPr lang="en-GB" dirty="0" smtClean="0"/>
              <a:t> 1:</a:t>
            </a:r>
            <a:endParaRPr lang="es-ES_tradnl" dirty="0" smtClean="0"/>
          </a:p>
          <a:p>
            <a:pPr lvl="0"/>
            <a:r>
              <a:rPr lang="en-GB" dirty="0" smtClean="0"/>
              <a:t>The </a:t>
            </a:r>
            <a:r>
              <a:rPr lang="en-GB" b="1" dirty="0" smtClean="0"/>
              <a:t>first </a:t>
            </a:r>
            <a:r>
              <a:rPr lang="en-GB" b="1" dirty="0" err="1" smtClean="0"/>
              <a:t>glycyl</a:t>
            </a:r>
            <a:r>
              <a:rPr lang="en-GB" dirty="0" smtClean="0"/>
              <a:t> residue of either the </a:t>
            </a:r>
            <a:r>
              <a:rPr lang="en-GB" b="1" dirty="0" smtClean="0"/>
              <a:t>GXXXG or GXXXA</a:t>
            </a:r>
            <a:r>
              <a:rPr lang="en-GB" dirty="0" smtClean="0"/>
              <a:t> motif contacts the carbonyl oxygen atom from the first or the third </a:t>
            </a:r>
            <a:r>
              <a:rPr lang="en-GB" dirty="0" err="1" smtClean="0"/>
              <a:t>glycyl</a:t>
            </a:r>
            <a:r>
              <a:rPr lang="en-GB" dirty="0" smtClean="0"/>
              <a:t> residue of the GX1–2 GXXG motif (located five or six positions further back along the polypeptide chain) consistent with the </a:t>
            </a:r>
            <a:r>
              <a:rPr lang="en-GB" b="1" u="sng" dirty="0" smtClean="0"/>
              <a:t>formation of a </a:t>
            </a:r>
            <a:r>
              <a:rPr lang="en-GB" b="1" u="sng" dirty="0" err="1" smtClean="0"/>
              <a:t>Ca</a:t>
            </a:r>
            <a:r>
              <a:rPr lang="en-GB" b="1" u="sng" dirty="0" smtClean="0"/>
              <a:t> –H· · ·O hydrogen bond</a:t>
            </a:r>
            <a:r>
              <a:rPr lang="en-GB" dirty="0" smtClean="0"/>
              <a:t>. </a:t>
            </a:r>
            <a:endParaRPr lang="es-ES_tradnl" dirty="0" smtClean="0"/>
          </a:p>
          <a:p>
            <a:pPr lvl="0"/>
            <a:r>
              <a:rPr lang="en-GB" dirty="0" smtClean="0"/>
              <a:t>In addition, </a:t>
            </a:r>
            <a:r>
              <a:rPr lang="en-GB" b="1" dirty="0" smtClean="0"/>
              <a:t>both the </a:t>
            </a:r>
            <a:r>
              <a:rPr lang="en-GB" b="1" dirty="0" err="1" smtClean="0"/>
              <a:t>glycyl</a:t>
            </a:r>
            <a:r>
              <a:rPr lang="en-GB" b="1" dirty="0" smtClean="0"/>
              <a:t> and </a:t>
            </a:r>
            <a:r>
              <a:rPr lang="en-GB" b="1" dirty="0" err="1" smtClean="0"/>
              <a:t>alanyl</a:t>
            </a:r>
            <a:r>
              <a:rPr lang="en-GB" b="1" dirty="0" smtClean="0"/>
              <a:t> residues</a:t>
            </a:r>
            <a:r>
              <a:rPr lang="en-GB" dirty="0" smtClean="0"/>
              <a:t> of the GXXXG or GXXXA motifs form </a:t>
            </a:r>
            <a:r>
              <a:rPr lang="en-GB" b="1" u="sng" dirty="0" smtClean="0"/>
              <a:t>van der Waals interactions with either a </a:t>
            </a:r>
            <a:r>
              <a:rPr lang="en-GB" b="1" u="sng" dirty="0" err="1" smtClean="0"/>
              <a:t>valine</a:t>
            </a:r>
            <a:r>
              <a:rPr lang="en-GB" b="1" u="sng" dirty="0" smtClean="0"/>
              <a:t> or isoleucine residue located either seven or eight residues further back along the polypeptide chain</a:t>
            </a:r>
            <a:r>
              <a:rPr lang="en-GB" dirty="0" smtClean="0"/>
              <a:t> from the first glycine of the GXXXG or GXXXA motifs.</a:t>
            </a:r>
            <a:endParaRPr lang="es-ES_tradnl" dirty="0" smtClean="0"/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Hidrophobic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hydrophobic core of the fingerprint region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consisting of six positions typically occupied by small hydrophobic amino acids. These residues are necessary for steric interactions of the secondary structure elements, specifically the packing of the [3- strands against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ahelix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4399-2474-F246-B05A-68449336A4EF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2110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many structures there is a  formation of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–H· · ·O hydrogen bonds between the third and the first 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glycyl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motif that appears to enhance the stability of the ligand-binding loop connecting a -helix 1 with b -strand 1. The backbone amides of this loop form hydrogen bonds with the pyrophosphate moiety of the nucleotide cofactor, explaining why stability of the loop is important.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amino end of 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-helix A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makes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hydrogen bonds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pyrophosphate group and thereby positions. The position of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phosphates, either O1N or O2N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(negatively charged pyro phosphate-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lies closest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helix and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interacts with the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amide hydrogen  of the last glycine in the fingerprint region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glycine involved in this interaction is the most strictly conserved residue within the phosphate binding consensus of the fingerprint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This interaction between the pyrophosphate-oxygen of NAD(P) and the glycine is typically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hydrogen bond (from 2.8 to 3)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.6 A 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mediated by water!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nucleosides on the flanks of NAD bind outside 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strands to opposite sides of the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4399-2474-F246-B05A-68449336A4EF}" type="slidenum">
              <a:rPr lang="ca-ES" smtClean="0"/>
              <a:pPr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11975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4399-2474-F246-B05A-68449336A4EF}" type="slidenum">
              <a:rPr lang="ca-ES" smtClean="0"/>
              <a:pPr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6610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a-ES" sz="1200" dirty="0" smtClean="0"/>
              <a:t>NADP- </a:t>
            </a:r>
            <a:r>
              <a:rPr lang="ca-ES" sz="1200" dirty="0" err="1" smtClean="0"/>
              <a:t>and</a:t>
            </a:r>
            <a:r>
              <a:rPr lang="ca-ES" sz="1200" dirty="0" smtClean="0"/>
              <a:t> NAD-</a:t>
            </a:r>
            <a:r>
              <a:rPr lang="ca-ES" sz="1200" dirty="0" err="1" smtClean="0"/>
              <a:t>binding</a:t>
            </a:r>
            <a:r>
              <a:rPr lang="ca-ES" sz="1200" dirty="0" smtClean="0"/>
              <a:t> </a:t>
            </a:r>
            <a:r>
              <a:rPr lang="ca-ES" sz="1200" dirty="0" err="1" smtClean="0"/>
              <a:t>proteins</a:t>
            </a:r>
            <a:r>
              <a:rPr lang="ca-ES" sz="1200" dirty="0" smtClean="0"/>
              <a:t> </a:t>
            </a:r>
            <a:r>
              <a:rPr lang="ca-ES" sz="1200" dirty="0" err="1" smtClean="0"/>
              <a:t>accommodate</a:t>
            </a:r>
            <a:r>
              <a:rPr lang="ca-ES" sz="1200" dirty="0" smtClean="0"/>
              <a:t> </a:t>
            </a:r>
            <a:r>
              <a:rPr lang="ca-ES" sz="1200" dirty="0" err="1" smtClean="0"/>
              <a:t>about</a:t>
            </a:r>
            <a:r>
              <a:rPr lang="ca-ES" sz="1200" dirty="0" smtClean="0"/>
              <a:t> 11 </a:t>
            </a:r>
            <a:r>
              <a:rPr lang="ca-ES" sz="1200" dirty="0" err="1" smtClean="0"/>
              <a:t>and</a:t>
            </a:r>
            <a:r>
              <a:rPr lang="ca-ES" sz="1200" dirty="0" smtClean="0"/>
              <a:t> 9 </a:t>
            </a:r>
            <a:r>
              <a:rPr lang="ca-ES" sz="1200" dirty="0" err="1" smtClean="0"/>
              <a:t>interfacial</a:t>
            </a:r>
            <a:r>
              <a:rPr lang="ca-ES" sz="1200" dirty="0" smtClean="0"/>
              <a:t> (</a:t>
            </a:r>
            <a:r>
              <a:rPr lang="ca-ES" sz="1200" dirty="0" err="1" smtClean="0"/>
              <a:t>within</a:t>
            </a:r>
            <a:r>
              <a:rPr lang="ca-ES" sz="1200" dirty="0" smtClean="0"/>
              <a:t> 3,75A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protein</a:t>
            </a:r>
            <a:r>
              <a:rPr lang="ca-ES" sz="1200" dirty="0" smtClean="0"/>
              <a:t>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dinucleotide</a:t>
            </a:r>
            <a:r>
              <a:rPr lang="ca-ES" sz="1200" dirty="0" smtClean="0"/>
              <a:t>)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molecules</a:t>
            </a:r>
            <a:r>
              <a:rPr lang="ca-ES" sz="1200" dirty="0" smtClean="0"/>
              <a:t> per </a:t>
            </a:r>
            <a:r>
              <a:rPr lang="ca-ES" sz="1200" dirty="0" err="1" smtClean="0"/>
              <a:t>dinucleotide-binding</a:t>
            </a:r>
            <a:r>
              <a:rPr lang="ca-ES" sz="1200" dirty="0" smtClean="0"/>
              <a:t> </a:t>
            </a:r>
            <a:r>
              <a:rPr lang="ca-ES" sz="1200" dirty="0" err="1" smtClean="0"/>
              <a:t>site</a:t>
            </a:r>
            <a:r>
              <a:rPr lang="ca-ES" sz="1200" dirty="0" smtClean="0"/>
              <a:t>, </a:t>
            </a:r>
            <a:r>
              <a:rPr lang="ca-ES" sz="1200" dirty="0" err="1" smtClean="0"/>
              <a:t>respectively</a:t>
            </a:r>
            <a:r>
              <a:rPr lang="ca-ES" sz="1200" dirty="0" smtClean="0"/>
              <a:t>. </a:t>
            </a:r>
            <a:r>
              <a:rPr lang="ca-ES" sz="1200" dirty="0" err="1" smtClean="0"/>
              <a:t>Many</a:t>
            </a:r>
            <a:r>
              <a:rPr lang="ca-ES" sz="1200" dirty="0" smtClean="0"/>
              <a:t> of </a:t>
            </a:r>
            <a:r>
              <a:rPr lang="ca-ES" sz="1200" dirty="0" err="1" smtClean="0"/>
              <a:t>these</a:t>
            </a:r>
            <a:r>
              <a:rPr lang="ca-ES" sz="1200" dirty="0" smtClean="0"/>
              <a:t> </a:t>
            </a:r>
            <a:r>
              <a:rPr lang="ca-ES" sz="1200" dirty="0" err="1" smtClean="0"/>
              <a:t>interfacial</a:t>
            </a:r>
            <a:r>
              <a:rPr lang="ca-ES" sz="1200" dirty="0" smtClean="0"/>
              <a:t>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molecules</a:t>
            </a:r>
            <a:r>
              <a:rPr lang="ca-ES" sz="1200" dirty="0" smtClean="0"/>
              <a:t> </a:t>
            </a:r>
            <a:r>
              <a:rPr lang="ca-ES" sz="1200" dirty="0" err="1" smtClean="0"/>
              <a:t>form</a:t>
            </a:r>
            <a:r>
              <a:rPr lang="ca-ES" sz="1200" dirty="0" smtClean="0"/>
              <a:t> </a:t>
            </a:r>
            <a:r>
              <a:rPr lang="ca-ES" sz="1200" dirty="0" err="1" smtClean="0"/>
              <a:t>water-mediated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bonds</a:t>
            </a:r>
            <a:r>
              <a:rPr lang="ca-ES" sz="1200" dirty="0" smtClean="0"/>
              <a:t> to </a:t>
            </a:r>
            <a:r>
              <a:rPr lang="ca-ES" sz="1200" dirty="0" err="1" smtClean="0"/>
              <a:t>both</a:t>
            </a:r>
            <a:r>
              <a:rPr lang="ca-ES" sz="1200" dirty="0" smtClean="0"/>
              <a:t> </a:t>
            </a:r>
            <a:r>
              <a:rPr lang="ca-ES" sz="1200" dirty="0" err="1" smtClean="0"/>
              <a:t>dinucleotide</a:t>
            </a:r>
            <a:r>
              <a:rPr lang="ca-ES" sz="1200" dirty="0" smtClean="0"/>
              <a:t>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protein</a:t>
            </a:r>
            <a:r>
              <a:rPr lang="ca-ES" sz="1200" dirty="0" smtClean="0"/>
              <a:t>.</a:t>
            </a:r>
            <a:endParaRPr lang="es-ES" sz="1200" dirty="0" smtClean="0"/>
          </a:p>
          <a:p>
            <a:pPr marL="0" indent="0">
              <a:buNone/>
            </a:pP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typical</a:t>
            </a:r>
            <a:r>
              <a:rPr lang="ca-ES" sz="1200" dirty="0" smtClean="0"/>
              <a:t> </a:t>
            </a:r>
            <a:r>
              <a:rPr lang="ca-ES" sz="1200" dirty="0" err="1" smtClean="0"/>
              <a:t>binding</a:t>
            </a:r>
            <a:r>
              <a:rPr lang="ca-ES" sz="1200" dirty="0" smtClean="0"/>
              <a:t> </a:t>
            </a:r>
            <a:r>
              <a:rPr lang="ca-ES" sz="1200" dirty="0" err="1" smtClean="0"/>
              <a:t>sites</a:t>
            </a:r>
            <a:r>
              <a:rPr lang="ca-ES" sz="1200" dirty="0" smtClean="0"/>
              <a:t> </a:t>
            </a:r>
            <a:r>
              <a:rPr lang="ca-ES" sz="1200" dirty="0" err="1" smtClean="0"/>
              <a:t>contains</a:t>
            </a:r>
            <a:r>
              <a:rPr lang="ca-ES" sz="1200" dirty="0" smtClean="0"/>
              <a:t> </a:t>
            </a:r>
            <a:r>
              <a:rPr lang="ca-ES" sz="1200" dirty="0" err="1" smtClean="0"/>
              <a:t>about</a:t>
            </a:r>
            <a:r>
              <a:rPr lang="ca-ES" sz="1200" dirty="0" smtClean="0"/>
              <a:t> 9-12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molecules</a:t>
            </a:r>
            <a:r>
              <a:rPr lang="ca-ES" sz="1200" dirty="0" smtClean="0"/>
              <a:t>,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about</a:t>
            </a:r>
            <a:r>
              <a:rPr lang="ca-ES" sz="1200" dirty="0" smtClean="0"/>
              <a:t> 30% (29% in NAD </a:t>
            </a:r>
            <a:r>
              <a:rPr lang="ca-ES" sz="1200" dirty="0" err="1" smtClean="0"/>
              <a:t>and</a:t>
            </a:r>
            <a:r>
              <a:rPr lang="ca-ES" sz="1200" dirty="0" smtClean="0"/>
              <a:t> 32% in NADP)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bonds</a:t>
            </a:r>
            <a:r>
              <a:rPr lang="ca-ES" sz="1200" dirty="0" smtClean="0"/>
              <a:t> </a:t>
            </a:r>
            <a:r>
              <a:rPr lang="ca-ES" sz="1200" dirty="0" err="1" smtClean="0"/>
              <a:t>between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protein</a:t>
            </a:r>
            <a:r>
              <a:rPr lang="ca-ES" sz="1200" dirty="0" smtClean="0"/>
              <a:t>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dinucleotide</a:t>
            </a:r>
            <a:r>
              <a:rPr lang="ca-ES" sz="1200" dirty="0" smtClean="0"/>
              <a:t> </a:t>
            </a:r>
            <a:r>
              <a:rPr lang="ca-ES" sz="1200" dirty="0" err="1" smtClean="0"/>
              <a:t>are</a:t>
            </a:r>
            <a:r>
              <a:rPr lang="ca-ES" sz="1200" dirty="0" smtClean="0"/>
              <a:t>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mediated</a:t>
            </a:r>
            <a:r>
              <a:rPr lang="ca-ES" sz="1200" dirty="0" smtClean="0"/>
              <a:t>. </a:t>
            </a:r>
            <a:endParaRPr lang="es-ES" sz="1200" dirty="0" smtClean="0"/>
          </a:p>
          <a:p>
            <a:pPr marL="0" indent="0">
              <a:buNone/>
            </a:pPr>
            <a:endParaRPr lang="ca-ES" sz="1200" dirty="0" smtClean="0"/>
          </a:p>
          <a:p>
            <a:pPr marL="0" indent="0" algn="just">
              <a:buNone/>
            </a:pPr>
            <a:r>
              <a:rPr lang="ca-ES" sz="1200" dirty="0" err="1" smtClean="0"/>
              <a:t>There</a:t>
            </a:r>
            <a:r>
              <a:rPr lang="ca-ES" sz="1200" dirty="0" smtClean="0"/>
              <a:t> is a </a:t>
            </a:r>
            <a:r>
              <a:rPr lang="ca-ES" sz="1200" dirty="0" err="1" smtClean="0"/>
              <a:t>structurally</a:t>
            </a:r>
            <a:r>
              <a:rPr lang="ca-ES" sz="1200" dirty="0" smtClean="0"/>
              <a:t>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</a:t>
            </a:r>
            <a:r>
              <a:rPr lang="ca-ES" sz="1200" dirty="0" smtClean="0"/>
              <a:t> </a:t>
            </a:r>
            <a:r>
              <a:rPr lang="ca-ES" sz="1200" dirty="0" err="1" smtClean="0"/>
              <a:t>that</a:t>
            </a:r>
            <a:r>
              <a:rPr lang="ca-ES" sz="1200" dirty="0" smtClean="0"/>
              <a:t> links, </a:t>
            </a:r>
            <a:r>
              <a:rPr lang="ca-ES" sz="1200" dirty="0" err="1" smtClean="0"/>
              <a:t>through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bonding</a:t>
            </a:r>
            <a:r>
              <a:rPr lang="ca-ES" sz="1200" dirty="0" smtClean="0"/>
              <a:t>,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glycine-rich</a:t>
            </a:r>
            <a:r>
              <a:rPr lang="ca-ES" sz="1200" dirty="0" smtClean="0"/>
              <a:t> </a:t>
            </a:r>
            <a:r>
              <a:rPr lang="ca-ES" sz="1200" dirty="0" err="1" smtClean="0"/>
              <a:t>loop</a:t>
            </a:r>
            <a:r>
              <a:rPr lang="ca-ES" sz="1200" dirty="0" smtClean="0"/>
              <a:t>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dinucleotide</a:t>
            </a:r>
            <a:r>
              <a:rPr lang="ca-ES" sz="1200" dirty="0" smtClean="0"/>
              <a:t> </a:t>
            </a:r>
            <a:r>
              <a:rPr lang="ca-ES" sz="1200" dirty="0" err="1" smtClean="0"/>
              <a:t>pyrophosphate</a:t>
            </a:r>
            <a:r>
              <a:rPr lang="ca-ES" sz="1200" dirty="0" smtClean="0"/>
              <a:t> </a:t>
            </a:r>
            <a:r>
              <a:rPr lang="ca-ES" sz="1200" dirty="0" err="1" smtClean="0"/>
              <a:t>moiety</a:t>
            </a:r>
            <a:r>
              <a:rPr lang="ca-ES" sz="1200" dirty="0" smtClean="0"/>
              <a:t>. </a:t>
            </a:r>
            <a:r>
              <a:rPr lang="ca-ES" sz="1200" dirty="0" err="1" smtClean="0"/>
              <a:t>This</a:t>
            </a:r>
            <a:r>
              <a:rPr lang="ca-ES" sz="1200" dirty="0" smtClean="0"/>
              <a:t>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</a:t>
            </a:r>
            <a:r>
              <a:rPr lang="ca-ES" sz="1200" dirty="0" smtClean="0"/>
              <a:t> displays a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hydrogen-bonding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. </a:t>
            </a:r>
            <a:endParaRPr lang="es-ES" sz="1200" dirty="0" smtClean="0"/>
          </a:p>
          <a:p>
            <a:pPr marL="0" indent="0" algn="just">
              <a:buNone/>
            </a:pPr>
            <a:endParaRPr lang="ca-ES" sz="1200" dirty="0" smtClean="0"/>
          </a:p>
          <a:p>
            <a:pPr marL="0" indent="0" algn="just">
              <a:buNone/>
            </a:pP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structurally</a:t>
            </a:r>
            <a:r>
              <a:rPr lang="ca-ES" sz="1200" dirty="0" smtClean="0"/>
              <a:t>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</a:t>
            </a:r>
            <a:r>
              <a:rPr lang="ca-ES" sz="1200" dirty="0" err="1" smtClean="0"/>
              <a:t>water</a:t>
            </a:r>
            <a:r>
              <a:rPr lang="ca-ES" sz="1200" dirty="0" smtClean="0"/>
              <a:t> </a:t>
            </a:r>
            <a:r>
              <a:rPr lang="ca-ES" sz="1200" dirty="0" err="1" smtClean="0"/>
              <a:t>molecule</a:t>
            </a:r>
            <a:r>
              <a:rPr lang="ca-ES" sz="1200" dirty="0" smtClean="0"/>
              <a:t> </a:t>
            </a:r>
            <a:r>
              <a:rPr lang="ca-ES" sz="1200" dirty="0" err="1" smtClean="0"/>
              <a:t>typically</a:t>
            </a:r>
            <a:r>
              <a:rPr lang="ca-ES" sz="1200" dirty="0" smtClean="0"/>
              <a:t> </a:t>
            </a:r>
            <a:r>
              <a:rPr lang="ca-ES" sz="1200" dirty="0" err="1" smtClean="0"/>
              <a:t>makes</a:t>
            </a:r>
            <a:r>
              <a:rPr lang="ca-ES" sz="1200" dirty="0" smtClean="0"/>
              <a:t> </a:t>
            </a:r>
            <a:r>
              <a:rPr lang="ca-ES" sz="1200" dirty="0" err="1" smtClean="0"/>
              <a:t>four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bonds</a:t>
            </a:r>
            <a:r>
              <a:rPr lang="ca-ES" sz="1200" dirty="0" smtClean="0"/>
              <a:t> (en la meua </a:t>
            </a:r>
            <a:r>
              <a:rPr lang="ca-ES" sz="1200" dirty="0" err="1" smtClean="0"/>
              <a:t>molecula</a:t>
            </a:r>
            <a:r>
              <a:rPr lang="ca-ES" sz="1200" dirty="0" smtClean="0"/>
              <a:t> quadra perfectament!). </a:t>
            </a:r>
            <a:r>
              <a:rPr lang="ca-ES" sz="1200" dirty="0" err="1" smtClean="0"/>
              <a:t>Two</a:t>
            </a:r>
            <a:r>
              <a:rPr lang="ca-ES" sz="1200" dirty="0" smtClean="0"/>
              <a:t>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four</a:t>
            </a:r>
            <a:r>
              <a:rPr lang="ca-ES" sz="1200" dirty="0" smtClean="0"/>
              <a:t> </a:t>
            </a:r>
            <a:r>
              <a:rPr lang="ca-ES" sz="1200" dirty="0" err="1" smtClean="0"/>
              <a:t>bonds</a:t>
            </a:r>
            <a:r>
              <a:rPr lang="ca-ES" sz="1200" dirty="0" smtClean="0"/>
              <a:t> </a:t>
            </a:r>
            <a:r>
              <a:rPr lang="ca-ES" sz="1200" dirty="0" err="1" smtClean="0"/>
              <a:t>are</a:t>
            </a:r>
            <a:r>
              <a:rPr lang="ca-ES" sz="1200" dirty="0" smtClean="0"/>
              <a:t> invariant, </a:t>
            </a:r>
            <a:r>
              <a:rPr lang="ca-ES" sz="1200" dirty="0" err="1" smtClean="0"/>
              <a:t>these</a:t>
            </a:r>
            <a:r>
              <a:rPr lang="ca-ES" sz="1200" dirty="0" smtClean="0"/>
              <a:t> ones </a:t>
            </a:r>
            <a:r>
              <a:rPr lang="ca-ES" sz="1200" dirty="0" err="1" smtClean="0"/>
              <a:t>involves</a:t>
            </a:r>
            <a:r>
              <a:rPr lang="ca-ES" sz="1200" dirty="0" smtClean="0"/>
              <a:t> </a:t>
            </a:r>
            <a:r>
              <a:rPr lang="ca-ES" sz="1200" dirty="0" err="1" smtClean="0"/>
              <a:t>pyrophosphate</a:t>
            </a:r>
            <a:r>
              <a:rPr lang="ca-ES" sz="1200" dirty="0" smtClean="0"/>
              <a:t>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amine</a:t>
            </a:r>
            <a:r>
              <a:rPr lang="ca-ES" sz="1200" dirty="0" smtClean="0"/>
              <a:t>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last</a:t>
            </a:r>
            <a:r>
              <a:rPr lang="ca-ES" sz="1200" dirty="0" smtClean="0"/>
              <a:t>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Gly, </a:t>
            </a:r>
            <a:r>
              <a:rPr lang="ca-ES" sz="1200" dirty="0" err="1" smtClean="0"/>
              <a:t>and</a:t>
            </a:r>
            <a:r>
              <a:rPr lang="ca-ES" sz="1200" dirty="0" smtClean="0"/>
              <a:t> </a:t>
            </a:r>
            <a:r>
              <a:rPr lang="ca-ES" sz="1200" dirty="0" err="1" smtClean="0"/>
              <a:t>two</a:t>
            </a:r>
            <a:r>
              <a:rPr lang="ca-ES" sz="1200" dirty="0" smtClean="0"/>
              <a:t> </a:t>
            </a:r>
            <a:r>
              <a:rPr lang="ca-ES" sz="1200" dirty="0" err="1" smtClean="0"/>
              <a:t>vary</a:t>
            </a:r>
            <a:r>
              <a:rPr lang="ca-ES" sz="1200" dirty="0" smtClean="0"/>
              <a:t> </a:t>
            </a:r>
            <a:r>
              <a:rPr lang="ca-ES" sz="1200" dirty="0" err="1" smtClean="0"/>
              <a:t>according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glycine-rich</a:t>
            </a:r>
            <a:r>
              <a:rPr lang="ca-ES" sz="1200" dirty="0" smtClean="0"/>
              <a:t> </a:t>
            </a:r>
            <a:r>
              <a:rPr lang="ca-ES" sz="1200" dirty="0" err="1" smtClean="0"/>
              <a:t>phosphate-binding</a:t>
            </a:r>
            <a:r>
              <a:rPr lang="ca-ES" sz="1200" dirty="0" smtClean="0"/>
              <a:t> </a:t>
            </a:r>
            <a:r>
              <a:rPr lang="ca-ES" sz="1200" dirty="0" err="1" smtClean="0"/>
              <a:t>loop</a:t>
            </a:r>
            <a:endParaRPr lang="ca-ES" sz="1200" dirty="0" smtClean="0"/>
          </a:p>
          <a:p>
            <a:pPr marL="0" indent="0">
              <a:buNone/>
            </a:pPr>
            <a:r>
              <a:rPr lang="ca-ES" sz="1200" dirty="0" err="1" smtClean="0"/>
              <a:t>Almost</a:t>
            </a:r>
            <a:r>
              <a:rPr lang="ca-ES" sz="1200" dirty="0" smtClean="0"/>
              <a:t> </a:t>
            </a:r>
            <a:r>
              <a:rPr lang="ca-ES" sz="1200" dirty="0" err="1" smtClean="0"/>
              <a:t>without</a:t>
            </a:r>
            <a:r>
              <a:rPr lang="ca-ES" sz="1200" dirty="0" smtClean="0"/>
              <a:t> </a:t>
            </a:r>
            <a:r>
              <a:rPr lang="ca-ES" sz="1200" dirty="0" err="1" smtClean="0"/>
              <a:t>exception</a:t>
            </a:r>
            <a:r>
              <a:rPr lang="ca-ES" sz="1200" dirty="0" smtClean="0"/>
              <a:t>,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pyrophosphate</a:t>
            </a:r>
            <a:r>
              <a:rPr lang="ca-ES" sz="1200" dirty="0" smtClean="0"/>
              <a:t> </a:t>
            </a:r>
            <a:r>
              <a:rPr lang="ca-ES" sz="1200" dirty="0" err="1" smtClean="0"/>
              <a:t>atom</a:t>
            </a:r>
            <a:r>
              <a:rPr lang="ca-ES" sz="1200" dirty="0" smtClean="0"/>
              <a:t> </a:t>
            </a:r>
            <a:r>
              <a:rPr lang="ca-ES" sz="1200" dirty="0" err="1" smtClean="0"/>
              <a:t>that</a:t>
            </a:r>
            <a:r>
              <a:rPr lang="ca-ES" sz="1200" dirty="0" smtClean="0"/>
              <a:t> </a:t>
            </a:r>
            <a:r>
              <a:rPr lang="ca-ES" sz="1200" dirty="0" err="1" smtClean="0"/>
              <a:t>interacts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structurally</a:t>
            </a:r>
            <a:r>
              <a:rPr lang="ca-ES" sz="1200" dirty="0" smtClean="0"/>
              <a:t>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</a:t>
            </a:r>
            <a:r>
              <a:rPr lang="ca-ES" sz="1200" b="1" u="sng" dirty="0" err="1" smtClean="0"/>
              <a:t>water</a:t>
            </a:r>
            <a:r>
              <a:rPr lang="ca-ES" sz="1200" b="1" u="sng" dirty="0" smtClean="0"/>
              <a:t> </a:t>
            </a:r>
            <a:r>
              <a:rPr lang="ca-ES" sz="1200" b="1" u="sng" dirty="0" err="1" smtClean="0"/>
              <a:t>molecule</a:t>
            </a:r>
            <a:r>
              <a:rPr lang="ca-ES" sz="1200" b="1" u="sng" dirty="0" smtClean="0"/>
              <a:t> is O1N</a:t>
            </a:r>
            <a:r>
              <a:rPr lang="ca-ES" sz="1200" dirty="0" smtClean="0"/>
              <a:t> in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case</a:t>
            </a:r>
            <a:r>
              <a:rPr lang="ca-ES" sz="1200" dirty="0" smtClean="0"/>
              <a:t> of </a:t>
            </a:r>
            <a:r>
              <a:rPr lang="ca-ES" sz="1200" dirty="0" err="1" smtClean="0"/>
              <a:t>the</a:t>
            </a:r>
            <a:r>
              <a:rPr lang="ca-ES" sz="1200" dirty="0" smtClean="0"/>
              <a:t> NAD or NADP-</a:t>
            </a:r>
            <a:r>
              <a:rPr lang="ca-ES" sz="1200" dirty="0" err="1" smtClean="0"/>
              <a:t>binding</a:t>
            </a:r>
            <a:r>
              <a:rPr lang="ca-ES" sz="1200" dirty="0" smtClean="0"/>
              <a:t> </a:t>
            </a:r>
            <a:r>
              <a:rPr lang="ca-ES" sz="1200" dirty="0" err="1" smtClean="0"/>
              <a:t>proteins</a:t>
            </a:r>
            <a:r>
              <a:rPr lang="ca-ES" sz="1200" dirty="0" smtClean="0"/>
              <a:t>. </a:t>
            </a:r>
          </a:p>
          <a:p>
            <a:pPr marL="0" indent="0">
              <a:buNone/>
            </a:pPr>
            <a:r>
              <a:rPr lang="ca-ES" sz="1200" dirty="0" smtClean="0"/>
              <a:t> </a:t>
            </a:r>
            <a:endParaRPr lang="es-ES" sz="1200" dirty="0" smtClean="0"/>
          </a:p>
          <a:p>
            <a:pPr marL="0" indent="0">
              <a:buNone/>
            </a:pPr>
            <a:r>
              <a:rPr lang="ca-ES" sz="1200" dirty="0" smtClean="0"/>
              <a:t> </a:t>
            </a:r>
            <a:r>
              <a:rPr lang="ca-ES" sz="1200" dirty="0" err="1" smtClean="0"/>
              <a:t>One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-dependent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</a:t>
            </a:r>
            <a:r>
              <a:rPr lang="ca-ES" sz="1200" dirty="0" smtClean="0"/>
              <a:t> </a:t>
            </a:r>
            <a:r>
              <a:rPr lang="ca-ES" sz="1200" dirty="0" err="1" smtClean="0"/>
              <a:t>involves</a:t>
            </a:r>
            <a:r>
              <a:rPr lang="ca-ES" sz="1200" dirty="0" smtClean="0"/>
              <a:t> </a:t>
            </a:r>
            <a:r>
              <a:rPr lang="ca-ES" sz="1200" dirty="0" err="1" smtClean="0"/>
              <a:t>either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first</a:t>
            </a:r>
            <a:r>
              <a:rPr lang="ca-ES" sz="1200" dirty="0" smtClean="0"/>
              <a:t> or </a:t>
            </a:r>
            <a:r>
              <a:rPr lang="ca-ES" sz="1200" dirty="0" err="1" smtClean="0"/>
              <a:t>second</a:t>
            </a:r>
            <a:r>
              <a:rPr lang="ca-ES" sz="1200" dirty="0" smtClean="0"/>
              <a:t> </a:t>
            </a:r>
            <a:r>
              <a:rPr lang="ca-ES" sz="1200" dirty="0" err="1" smtClean="0"/>
              <a:t>conserved</a:t>
            </a:r>
            <a:r>
              <a:rPr lang="ca-ES" sz="1200" dirty="0" smtClean="0"/>
              <a:t> Gly in </a:t>
            </a:r>
            <a:r>
              <a:rPr lang="ca-ES" sz="1200" dirty="0" err="1" smtClean="0"/>
              <a:t>strucutres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patterns</a:t>
            </a:r>
            <a:r>
              <a:rPr lang="ca-ES" sz="1200" dirty="0" smtClean="0"/>
              <a:t> GXGXXG (en este cas en la 2na), GXXGXXG </a:t>
            </a:r>
            <a:r>
              <a:rPr lang="ca-ES" sz="1200" dirty="0" err="1" smtClean="0"/>
              <a:t>and</a:t>
            </a:r>
            <a:r>
              <a:rPr lang="ca-ES" sz="1200" dirty="0" smtClean="0"/>
              <a:t> GXXXXXXXG (I en GXXXGXG en la 1a Gly) (</a:t>
            </a:r>
            <a:r>
              <a:rPr lang="ca-ES" sz="1200" dirty="0" err="1" smtClean="0"/>
              <a:t>not</a:t>
            </a:r>
            <a:r>
              <a:rPr lang="ca-ES" sz="1200" dirty="0" smtClean="0"/>
              <a:t> </a:t>
            </a:r>
            <a:r>
              <a:rPr lang="ca-ES" sz="1200" dirty="0" err="1" smtClean="0"/>
              <a:t>occur</a:t>
            </a:r>
            <a:r>
              <a:rPr lang="ca-ES" sz="1200" dirty="0" smtClean="0"/>
              <a:t> in </a:t>
            </a:r>
            <a:r>
              <a:rPr lang="ca-ES" sz="1200" dirty="0" err="1" smtClean="0"/>
              <a:t>structures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 GXXXXXG).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second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-dependent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</a:t>
            </a:r>
            <a:r>
              <a:rPr lang="ca-ES" sz="1200" dirty="0" smtClean="0"/>
              <a:t> </a:t>
            </a:r>
            <a:r>
              <a:rPr lang="ca-ES" sz="1200" dirty="0" err="1" smtClean="0"/>
              <a:t>involves</a:t>
            </a:r>
            <a:r>
              <a:rPr lang="ca-ES" sz="1200" dirty="0" smtClean="0"/>
              <a:t> a C-terminal </a:t>
            </a:r>
            <a:r>
              <a:rPr lang="ca-ES" sz="1200" dirty="0" err="1" smtClean="0"/>
              <a:t>residue</a:t>
            </a:r>
            <a:r>
              <a:rPr lang="ca-ES" sz="1200" dirty="0" smtClean="0"/>
              <a:t> of β4. In </a:t>
            </a:r>
            <a:r>
              <a:rPr lang="ca-ES" sz="1200" dirty="0" err="1" smtClean="0"/>
              <a:t>structures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 GXGXXG </a:t>
            </a:r>
            <a:r>
              <a:rPr lang="ca-ES" sz="1200" dirty="0" err="1" smtClean="0"/>
              <a:t>and</a:t>
            </a:r>
            <a:r>
              <a:rPr lang="ca-ES" sz="1200" dirty="0" smtClean="0"/>
              <a:t> GXXGXXG, </a:t>
            </a:r>
            <a:r>
              <a:rPr lang="ca-ES" sz="1200" dirty="0" err="1" smtClean="0"/>
              <a:t>this</a:t>
            </a:r>
            <a:r>
              <a:rPr lang="ca-ES" sz="1200" dirty="0" smtClean="0"/>
              <a:t>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</a:t>
            </a:r>
            <a:r>
              <a:rPr lang="ca-ES" sz="1200" dirty="0" smtClean="0"/>
              <a:t> </a:t>
            </a:r>
            <a:r>
              <a:rPr lang="ca-ES" sz="1200" dirty="0" err="1" smtClean="0"/>
              <a:t>usually</a:t>
            </a:r>
            <a:r>
              <a:rPr lang="ca-ES" sz="1200" dirty="0" smtClean="0"/>
              <a:t> </a:t>
            </a:r>
            <a:r>
              <a:rPr lang="ca-ES" sz="1200" dirty="0" err="1" smtClean="0"/>
              <a:t>involves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backbone</a:t>
            </a:r>
            <a:r>
              <a:rPr lang="ca-ES" sz="1200" dirty="0" smtClean="0"/>
              <a:t> </a:t>
            </a:r>
            <a:r>
              <a:rPr lang="ca-ES" sz="1200" dirty="0" err="1" smtClean="0"/>
              <a:t>carbonyl</a:t>
            </a:r>
            <a:r>
              <a:rPr lang="ca-ES" sz="1200" dirty="0" smtClean="0"/>
              <a:t> of </a:t>
            </a:r>
            <a:r>
              <a:rPr lang="ca-ES" sz="1200" dirty="0" err="1" smtClean="0"/>
              <a:t>either</a:t>
            </a:r>
            <a:r>
              <a:rPr lang="ca-ES" sz="1200" dirty="0" smtClean="0"/>
              <a:t> a </a:t>
            </a:r>
            <a:r>
              <a:rPr lang="ca-ES" sz="1200" dirty="0" err="1" smtClean="0"/>
              <a:t>small</a:t>
            </a:r>
            <a:r>
              <a:rPr lang="ca-ES" sz="1200" dirty="0" smtClean="0"/>
              <a:t> </a:t>
            </a:r>
            <a:r>
              <a:rPr lang="ca-ES" sz="1200" dirty="0" err="1" smtClean="0"/>
              <a:t>residue</a:t>
            </a:r>
            <a:r>
              <a:rPr lang="ca-ES" sz="1200" dirty="0" smtClean="0"/>
              <a:t> or a </a:t>
            </a:r>
            <a:r>
              <a:rPr lang="ca-ES" sz="1200" dirty="0" err="1" smtClean="0"/>
              <a:t>hydrophobic</a:t>
            </a:r>
            <a:r>
              <a:rPr lang="ca-ES" sz="1200" dirty="0" smtClean="0"/>
              <a:t> </a:t>
            </a:r>
            <a:r>
              <a:rPr lang="ca-ES" sz="1200" dirty="0" err="1" smtClean="0"/>
              <a:t>residue</a:t>
            </a:r>
            <a:r>
              <a:rPr lang="ca-ES" sz="1200" dirty="0" smtClean="0"/>
              <a:t> (</a:t>
            </a:r>
            <a:r>
              <a:rPr lang="ca-ES" sz="1200" dirty="0" err="1" smtClean="0"/>
              <a:t>i.e</a:t>
            </a:r>
            <a:r>
              <a:rPr lang="ca-ES" sz="1200" dirty="0" smtClean="0"/>
              <a:t>., Ala, </a:t>
            </a:r>
            <a:r>
              <a:rPr lang="ca-ES" sz="1200" dirty="0" err="1" smtClean="0"/>
              <a:t>Cys</a:t>
            </a:r>
            <a:r>
              <a:rPr lang="ca-ES" sz="1200" dirty="0" smtClean="0"/>
              <a:t>, Gly, Leu, </a:t>
            </a:r>
            <a:r>
              <a:rPr lang="ca-ES" sz="1200" dirty="0" err="1" smtClean="0"/>
              <a:t>Phe</a:t>
            </a:r>
            <a:r>
              <a:rPr lang="ca-ES" sz="1200" dirty="0" smtClean="0"/>
              <a:t>, Ser, or Val). (en la meua una Ala). </a:t>
            </a:r>
            <a:r>
              <a:rPr lang="ca-ES" sz="1200" dirty="0" err="1" smtClean="0"/>
              <a:t>However</a:t>
            </a:r>
            <a:r>
              <a:rPr lang="ca-ES" sz="1200" dirty="0" smtClean="0"/>
              <a:t>, </a:t>
            </a:r>
            <a:r>
              <a:rPr lang="ca-ES" sz="1200" dirty="0" err="1" smtClean="0"/>
              <a:t>occasionally</a:t>
            </a:r>
            <a:r>
              <a:rPr lang="ca-ES" sz="1200" dirty="0" smtClean="0"/>
              <a:t> </a:t>
            </a:r>
            <a:r>
              <a:rPr lang="ca-ES" sz="1200" dirty="0" err="1" smtClean="0"/>
              <a:t>it</a:t>
            </a:r>
            <a:r>
              <a:rPr lang="ca-ES" sz="1200" dirty="0" smtClean="0"/>
              <a:t> </a:t>
            </a:r>
            <a:r>
              <a:rPr lang="ca-ES" sz="1200" dirty="0" err="1" smtClean="0"/>
              <a:t>will</a:t>
            </a:r>
            <a:r>
              <a:rPr lang="ca-ES" sz="1200" dirty="0" smtClean="0"/>
              <a:t> </a:t>
            </a:r>
            <a:r>
              <a:rPr lang="ca-ES" sz="1200" dirty="0" err="1" smtClean="0"/>
              <a:t>involve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hydroxyl</a:t>
            </a:r>
            <a:r>
              <a:rPr lang="ca-ES" sz="1200" dirty="0" smtClean="0"/>
              <a:t> of Ser or </a:t>
            </a:r>
            <a:r>
              <a:rPr lang="ca-ES" sz="1200" dirty="0" err="1" smtClean="0"/>
              <a:t>Thr</a:t>
            </a:r>
            <a:r>
              <a:rPr lang="ca-ES" sz="1200" dirty="0" smtClean="0"/>
              <a:t>. In </a:t>
            </a:r>
            <a:r>
              <a:rPr lang="ca-ES" sz="1200" dirty="0" err="1" smtClean="0"/>
              <a:t>structures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 GXXXGXG, </a:t>
            </a:r>
            <a:r>
              <a:rPr lang="ca-ES" sz="1200" dirty="0" err="1" smtClean="0"/>
              <a:t>the</a:t>
            </a:r>
            <a:r>
              <a:rPr lang="ca-ES" sz="1200" dirty="0" smtClean="0"/>
              <a:t> C-terminal </a:t>
            </a:r>
            <a:r>
              <a:rPr lang="ca-ES" sz="1200" dirty="0" err="1" smtClean="0"/>
              <a:t>residue</a:t>
            </a:r>
            <a:r>
              <a:rPr lang="ca-ES" sz="1200" dirty="0" smtClean="0"/>
              <a:t> of β4 </a:t>
            </a:r>
            <a:r>
              <a:rPr lang="ca-ES" sz="1200" dirty="0" err="1" smtClean="0"/>
              <a:t>usually</a:t>
            </a:r>
            <a:r>
              <a:rPr lang="ca-ES" sz="1200" dirty="0" smtClean="0"/>
              <a:t> </a:t>
            </a:r>
            <a:r>
              <a:rPr lang="ca-ES" sz="1200" dirty="0" err="1" smtClean="0"/>
              <a:t>donates</a:t>
            </a:r>
            <a:r>
              <a:rPr lang="ca-ES" sz="1200" dirty="0" smtClean="0"/>
              <a:t> a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</a:t>
            </a:r>
            <a:r>
              <a:rPr lang="ca-ES" sz="1200" dirty="0" smtClean="0"/>
              <a:t> via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side</a:t>
            </a:r>
            <a:r>
              <a:rPr lang="ca-ES" sz="1200" dirty="0" smtClean="0"/>
              <a:t> </a:t>
            </a:r>
            <a:r>
              <a:rPr lang="ca-ES" sz="1200" dirty="0" err="1" smtClean="0"/>
              <a:t>chain</a:t>
            </a:r>
            <a:r>
              <a:rPr lang="ca-ES" sz="1200" dirty="0" smtClean="0"/>
              <a:t> of </a:t>
            </a:r>
            <a:r>
              <a:rPr lang="ca-ES" sz="1200" dirty="0" err="1" smtClean="0"/>
              <a:t>an</a:t>
            </a:r>
            <a:r>
              <a:rPr lang="ca-ES" sz="1200" dirty="0" smtClean="0"/>
              <a:t> </a:t>
            </a:r>
            <a:r>
              <a:rPr lang="ca-ES" sz="1200" dirty="0" err="1" smtClean="0"/>
              <a:t>Asn</a:t>
            </a:r>
            <a:r>
              <a:rPr lang="ca-ES" sz="1200" dirty="0" smtClean="0"/>
              <a:t>. In </a:t>
            </a:r>
            <a:r>
              <a:rPr lang="ca-ES" sz="1200" dirty="0" err="1" smtClean="0"/>
              <a:t>structures</a:t>
            </a:r>
            <a:r>
              <a:rPr lang="ca-ES" sz="1200" dirty="0" smtClean="0"/>
              <a:t> </a:t>
            </a:r>
            <a:r>
              <a:rPr lang="ca-ES" sz="1200" dirty="0" err="1" smtClean="0"/>
              <a:t>with</a:t>
            </a:r>
            <a:r>
              <a:rPr lang="ca-ES" sz="1200" dirty="0" smtClean="0"/>
              <a:t> </a:t>
            </a:r>
            <a:r>
              <a:rPr lang="ca-ES" sz="1200" dirty="0" err="1" smtClean="0"/>
              <a:t>the</a:t>
            </a:r>
            <a:r>
              <a:rPr lang="ca-ES" sz="1200" dirty="0" smtClean="0"/>
              <a:t> </a:t>
            </a:r>
            <a:r>
              <a:rPr lang="ca-ES" sz="1200" dirty="0" err="1" smtClean="0"/>
              <a:t>sequence</a:t>
            </a:r>
            <a:r>
              <a:rPr lang="ca-ES" sz="1200" dirty="0" smtClean="0"/>
              <a:t> </a:t>
            </a:r>
            <a:r>
              <a:rPr lang="ca-ES" sz="1200" dirty="0" err="1" smtClean="0"/>
              <a:t>pattern</a:t>
            </a:r>
            <a:r>
              <a:rPr lang="ca-ES" sz="1200" dirty="0" smtClean="0"/>
              <a:t> GXXXXXXXG, </a:t>
            </a:r>
            <a:r>
              <a:rPr lang="ca-ES" sz="1200" dirty="0" err="1" smtClean="0"/>
              <a:t>the</a:t>
            </a:r>
            <a:r>
              <a:rPr lang="ca-ES" sz="1200" dirty="0" smtClean="0"/>
              <a:t> C-terminal </a:t>
            </a:r>
            <a:r>
              <a:rPr lang="ca-ES" sz="1200" dirty="0" err="1" smtClean="0"/>
              <a:t>residue</a:t>
            </a:r>
            <a:r>
              <a:rPr lang="ca-ES" sz="1200" dirty="0" smtClean="0"/>
              <a:t> of β4 </a:t>
            </a:r>
            <a:r>
              <a:rPr lang="ca-ES" sz="1200" dirty="0" err="1" smtClean="0"/>
              <a:t>donates</a:t>
            </a:r>
            <a:r>
              <a:rPr lang="ca-ES" sz="1200" dirty="0" smtClean="0"/>
              <a:t> a </a:t>
            </a:r>
            <a:r>
              <a:rPr lang="ca-ES" sz="1200" dirty="0" err="1" smtClean="0"/>
              <a:t>hydrogen</a:t>
            </a:r>
            <a:r>
              <a:rPr lang="ca-ES" sz="1200" dirty="0" smtClean="0"/>
              <a:t> </a:t>
            </a:r>
            <a:r>
              <a:rPr lang="ca-ES" sz="1200" dirty="0" err="1" smtClean="0"/>
              <a:t>bond</a:t>
            </a:r>
            <a:r>
              <a:rPr lang="ca-ES" sz="1200" dirty="0" smtClean="0"/>
              <a:t> via a Ser </a:t>
            </a:r>
            <a:r>
              <a:rPr lang="ca-ES" sz="1200" dirty="0" err="1" smtClean="0"/>
              <a:t>hydroxyl</a:t>
            </a:r>
            <a:r>
              <a:rPr lang="ca-ES" sz="1200" dirty="0" smtClean="0"/>
              <a:t>.</a:t>
            </a:r>
          </a:p>
          <a:p>
            <a:pPr marL="0" indent="0">
              <a:buNone/>
            </a:pPr>
            <a:endParaRPr lang="ca-ES" sz="1200" dirty="0" smtClean="0"/>
          </a:p>
          <a:p>
            <a:pPr marL="0" indent="0">
              <a:buNone/>
            </a:pPr>
            <a:endParaRPr lang="ca-ES" sz="1200" dirty="0" smtClean="0"/>
          </a:p>
          <a:p>
            <a:pPr marL="0" indent="0">
              <a:buNone/>
            </a:pPr>
            <a:r>
              <a:rPr lang="ca-ES" sz="1200" dirty="0" smtClean="0"/>
              <a:t>	</a:t>
            </a:r>
            <a:r>
              <a:rPr lang="ca-ES" sz="1200" b="1" dirty="0" smtClean="0"/>
              <a:t>- N-INICIAL DE LA ALFA HELIX?? EL PYROFOSFAT I EL RESIDU GLY ALA 237???</a:t>
            </a:r>
            <a:endParaRPr lang="es-ES" sz="1200" b="1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4399-2474-F246-B05A-68449336A4EF}" type="slidenum">
              <a:rPr lang="ca-ES" smtClean="0"/>
              <a:pPr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6518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A</a:t>
            </a:r>
            <a:r>
              <a:rPr lang="ca-ES" dirty="0" smtClean="0"/>
              <a:t> la </a:t>
            </a:r>
            <a:r>
              <a:rPr lang="ca-ES" dirty="0" err="1" smtClean="0"/>
              <a:t>proteina</a:t>
            </a:r>
            <a:r>
              <a:rPr lang="ca-ES" dirty="0" smtClean="0"/>
              <a:t> de la blanca els dos OH de la ribosa també interaccionen amb LA carrega negativa. </a:t>
            </a:r>
          </a:p>
          <a:p>
            <a:r>
              <a:rPr lang="en-GB" dirty="0" smtClean="0"/>
              <a:t>1.  Binds through an </a:t>
            </a:r>
            <a:r>
              <a:rPr lang="en-GB" b="1" u="sng" dirty="0" smtClean="0"/>
              <a:t>hydrophobic pocket made </a:t>
            </a:r>
            <a:r>
              <a:rPr lang="en-GB" dirty="0" smtClean="0"/>
              <a:t>up by the </a:t>
            </a:r>
            <a:r>
              <a:rPr lang="en-GB" b="1" u="sng" dirty="0" smtClean="0"/>
              <a:t>side chains</a:t>
            </a:r>
            <a:r>
              <a:rPr lang="en-GB" dirty="0" smtClean="0"/>
              <a:t> along a shallow groove across the top of the turn between </a:t>
            </a:r>
            <a:r>
              <a:rPr lang="en-US" b="1" dirty="0" smtClean="0"/>
              <a:t> </a:t>
            </a:r>
            <a:r>
              <a:rPr lang="es-ES" dirty="0" smtClean="0"/>
              <a:t>β</a:t>
            </a:r>
            <a:r>
              <a:rPr lang="en-GB" dirty="0" smtClean="0"/>
              <a:t>1 and αB. </a:t>
            </a:r>
          </a:p>
          <a:p>
            <a:endParaRPr lang="es-ES_tradnl" dirty="0" smtClean="0"/>
          </a:p>
          <a:p>
            <a:r>
              <a:rPr lang="en-GB" dirty="0" smtClean="0"/>
              <a:t>2. The  </a:t>
            </a:r>
            <a:r>
              <a:rPr lang="en-GB" b="1" u="sng" dirty="0" smtClean="0"/>
              <a:t>hydroxyls of adenine make hydrogen bonds to the protein</a:t>
            </a:r>
            <a:r>
              <a:rPr lang="en-GB" dirty="0" smtClean="0"/>
              <a:t>, and is mainly held in place by hydrophobic and </a:t>
            </a:r>
            <a:r>
              <a:rPr lang="en-GB" b="1" u="sng" dirty="0" smtClean="0"/>
              <a:t>van der Waals interactions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3. Some hydrogen bonds are usually mediated </a:t>
            </a:r>
            <a:r>
              <a:rPr lang="en-GB" b="1" u="sng" dirty="0" smtClean="0"/>
              <a:t>by a bridging water molecule</a:t>
            </a:r>
            <a:r>
              <a:rPr lang="en-GB" dirty="0" smtClean="0"/>
              <a:t> and are not made with conserved residues.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I</a:t>
            </a:r>
            <a:r>
              <a:rPr lang="en-GB" dirty="0" smtClean="0"/>
              <a:t>n NAD binding proteins the conserved negative charge is responsible for the discrimination between NAD and NADP because the 2’-OH adenosine ribose makes hydrogen bonds with this conserved residue. </a:t>
            </a:r>
            <a:endParaRPr lang="es-ES_tradnl" dirty="0" smtClean="0"/>
          </a:p>
          <a:p>
            <a:pPr marL="0" indent="0">
              <a:buNone/>
            </a:pPr>
            <a:endParaRPr lang="en-GB" dirty="0" smtClean="0"/>
          </a:p>
          <a:p>
            <a:pPr marL="171450" indent="-171450">
              <a:buFontTx/>
              <a:buChar char="•"/>
            </a:pP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4399-2474-F246-B05A-68449336A4EF}" type="slidenum">
              <a:rPr lang="ca-ES" smtClean="0"/>
              <a:pPr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3728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1870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69245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8151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811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903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30113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534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73353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7116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81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445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0FE2-E0DB-6E42-BA1E-1BEDBD56ADF2}" type="datetimeFigureOut">
              <a:rPr lang="es-ES" smtClean="0"/>
              <a:pPr/>
              <a:t>25/02/2014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165F-0C8E-F743-8D0D-AFA5C8757B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8183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png"/><Relationship Id="rId5" Type="http://schemas.microsoft.com/office/2007/relationships/hdphoto" Target="../media/hdphoto4.wdp"/><Relationship Id="rId10" Type="http://schemas.openxmlformats.org/officeDocument/2006/relationships/image" Target="../media/image51.png"/><Relationship Id="rId4" Type="http://schemas.openxmlformats.org/officeDocument/2006/relationships/image" Target="../media/image47.jpe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microsoft.com/office/2007/relationships/hdphoto" Target="../media/hdphoto6.wdp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9000"/>
                    </a14:imgEffect>
                    <a14:imgEffect>
                      <a14:colorTemperature colorTemp="6283"/>
                    </a14:imgEffect>
                    <a14:imgEffect>
                      <a14:brightnessContrast bright="2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2" t="9973" r="14189" b="16355"/>
          <a:stretch/>
        </p:blipFill>
        <p:spPr>
          <a:xfrm>
            <a:off x="-188171" y="-80370"/>
            <a:ext cx="9402737" cy="69854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081" y="240014"/>
            <a:ext cx="7736794" cy="1831863"/>
          </a:xfrm>
          <a:noFill/>
        </p:spPr>
        <p:txBody>
          <a:bodyPr>
            <a:normAutofit/>
          </a:bodyPr>
          <a:lstStyle/>
          <a:p>
            <a:pPr algn="just"/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</a:rPr>
              <a:t>Nicotinamide</a:t>
            </a:r>
            <a:r>
              <a:rPr lang="ca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</a:rPr>
              <a:t>adenine</a:t>
            </a:r>
            <a:r>
              <a:rPr lang="ca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</a:rPr>
              <a:t>dinucleotide</a:t>
            </a:r>
            <a:r>
              <a:rPr lang="ca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</a:rPr>
              <a:t>binding</a:t>
            </a:r>
            <a:r>
              <a:rPr lang="ca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</a:rPr>
              <a:t>proteins</a:t>
            </a:r>
            <a:endParaRPr lang="ca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84009" y="5477789"/>
            <a:ext cx="1958196" cy="1248891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508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2100"/>
              </a:spcBef>
            </a:pPr>
            <a:endParaRPr lang="ca-ES" sz="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a-ES" sz="1600" dirty="0" smtClean="0">
                <a:solidFill>
                  <a:schemeClr val="tx1"/>
                </a:solidFill>
              </a:rPr>
              <a:t>Blanca </a:t>
            </a:r>
            <a:r>
              <a:rPr lang="ca-ES" sz="1600" dirty="0" err="1" smtClean="0">
                <a:solidFill>
                  <a:schemeClr val="tx1"/>
                </a:solidFill>
              </a:rPr>
              <a:t>Risa</a:t>
            </a:r>
            <a:endParaRPr lang="ca-E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a-ES" sz="1600" dirty="0" smtClean="0">
                <a:solidFill>
                  <a:schemeClr val="tx1"/>
                </a:solidFill>
              </a:rPr>
              <a:t>Gemma Serra</a:t>
            </a:r>
          </a:p>
          <a:p>
            <a:pPr>
              <a:spcBef>
                <a:spcPts val="0"/>
              </a:spcBef>
            </a:pPr>
            <a:r>
              <a:rPr lang="ca-ES" sz="1600" dirty="0">
                <a:solidFill>
                  <a:schemeClr val="tx1"/>
                </a:solidFill>
              </a:rPr>
              <a:t>Xaloc </a:t>
            </a:r>
            <a:r>
              <a:rPr lang="ca-ES" sz="1600" dirty="0" err="1">
                <a:solidFill>
                  <a:schemeClr val="tx1"/>
                </a:solidFill>
              </a:rPr>
              <a:t>Téllez</a:t>
            </a:r>
            <a:endParaRPr lang="ca-E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a-ES" sz="1600" dirty="0" smtClean="0">
                <a:solidFill>
                  <a:schemeClr val="tx1"/>
                </a:solidFill>
              </a:rPr>
              <a:t>Anna </a:t>
            </a:r>
            <a:r>
              <a:rPr lang="ca-ES" sz="1600" dirty="0" err="1" smtClean="0">
                <a:solidFill>
                  <a:schemeClr val="tx1"/>
                </a:solidFill>
              </a:rPr>
              <a:t>Troya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7797" y="6011409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ca-E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CURS 2013- 2014 </a:t>
            </a:r>
          </a:p>
          <a:p>
            <a:pPr>
              <a:spcBef>
                <a:spcPts val="0"/>
              </a:spcBef>
            </a:pPr>
            <a:r>
              <a:rPr lang="ca-E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GRAU EN BIOLOGIA HUMANA</a:t>
            </a:r>
          </a:p>
        </p:txBody>
      </p:sp>
    </p:spTree>
    <p:extLst>
      <p:ext uri="{BB962C8B-B14F-4D97-AF65-F5344CB8AC3E}">
        <p14:creationId xmlns:p14="http://schemas.microsoft.com/office/powerpoint/2010/main" xmlns="" val="13398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454" y="1954283"/>
            <a:ext cx="8092458" cy="573855"/>
          </a:xfrm>
        </p:spPr>
        <p:txBody>
          <a:bodyPr>
            <a:normAutofit/>
          </a:bodyPr>
          <a:lstStyle/>
          <a:p>
            <a:pPr marL="173038" lvl="0" indent="-173038">
              <a:spcBef>
                <a:spcPts val="1200"/>
              </a:spcBef>
            </a:pPr>
            <a:r>
              <a:rPr lang="en-GB" sz="1600" smtClean="0"/>
              <a:t>Large </a:t>
            </a:r>
            <a:r>
              <a:rPr lang="en-GB" sz="1600"/>
              <a:t>protein </a:t>
            </a:r>
            <a:r>
              <a:rPr lang="en-GB" sz="1600" smtClean="0"/>
              <a:t>molecules </a:t>
            </a:r>
            <a:r>
              <a:rPr lang="en-GB" sz="1400" smtClean="0"/>
              <a:t>which</a:t>
            </a:r>
            <a:r>
              <a:rPr lang="en-GB" sz="1600" smtClean="0"/>
              <a:t> can have </a:t>
            </a:r>
            <a:r>
              <a:rPr lang="en-GB" sz="1600" b="1" smtClean="0"/>
              <a:t>several </a:t>
            </a:r>
            <a:r>
              <a:rPr lang="en-GB" sz="1600" b="1"/>
              <a:t>identical polypeptide </a:t>
            </a:r>
            <a:r>
              <a:rPr lang="en-GB" sz="1600" b="1" smtClean="0"/>
              <a:t>chains</a:t>
            </a:r>
            <a:r>
              <a:rPr lang="en-GB" sz="1600" smtClean="0"/>
              <a:t> </a:t>
            </a:r>
          </a:p>
          <a:p>
            <a:pPr marL="0" indent="0">
              <a:buNone/>
            </a:pPr>
            <a:endParaRPr lang="en-GB" sz="1600" smtClean="0"/>
          </a:p>
          <a:p>
            <a:pPr>
              <a:buFontTx/>
              <a:buChar char="-"/>
            </a:pPr>
            <a:endParaRPr lang="en-GB" sz="160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 </a:t>
            </a:r>
          </a:p>
          <a:p>
            <a:pPr marL="274638"/>
            <a:endParaRPr lang="en-GB" sz="900" b="1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690454" y="1383377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NAD(P)-binding enzymes 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 descr="ESTRUCTURA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1" t="22836" r="16512" b="29479"/>
          <a:stretch/>
        </p:blipFill>
        <p:spPr>
          <a:xfrm>
            <a:off x="4071947" y="2528138"/>
            <a:ext cx="4925550" cy="357550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64504" y="60130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6534722" y="6197671"/>
            <a:ext cx="2140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Alcohol dehydrogenase</a:t>
            </a:r>
            <a:endParaRPr lang="en-GB" sz="1600"/>
          </a:p>
        </p:txBody>
      </p:sp>
      <p:sp>
        <p:nvSpPr>
          <p:cNvPr id="7" name="Rectángulo 6"/>
          <p:cNvSpPr/>
          <p:nvPr/>
        </p:nvSpPr>
        <p:spPr>
          <a:xfrm>
            <a:off x="681225" y="2636061"/>
            <a:ext cx="347335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Two </a:t>
            </a:r>
            <a:r>
              <a:rPr lang="en-GB" sz="1600" b="1" dirty="0" smtClean="0">
                <a:solidFill>
                  <a:prstClr val="black"/>
                </a:solidFill>
              </a:rPr>
              <a:t>separated domains </a:t>
            </a:r>
            <a:r>
              <a:rPr lang="en-GB" sz="1600" dirty="0" smtClean="0">
                <a:solidFill>
                  <a:prstClr val="black"/>
                </a:solidFill>
              </a:rPr>
              <a:t>(or more):</a:t>
            </a:r>
          </a:p>
          <a:p>
            <a:pPr marL="360363" lvl="0" indent="-187325">
              <a:spcBef>
                <a:spcPts val="1032"/>
              </a:spcBef>
              <a:buFont typeface="Wingdings" charset="2"/>
              <a:buChar char="§"/>
            </a:pPr>
            <a:r>
              <a:rPr lang="en-GB" sz="1600" b="1" dirty="0" smtClean="0">
                <a:solidFill>
                  <a:prstClr val="black"/>
                </a:solidFill>
              </a:rPr>
              <a:t>Catalytic</a:t>
            </a:r>
            <a:r>
              <a:rPr lang="en-GB" sz="1600" dirty="0" smtClean="0">
                <a:solidFill>
                  <a:prstClr val="black"/>
                </a:solidFill>
              </a:rPr>
              <a:t> domains: binds to the substrate </a:t>
            </a:r>
          </a:p>
          <a:p>
            <a:pPr marL="360363" lvl="0" indent="-187325">
              <a:spcBef>
                <a:spcPts val="1032"/>
              </a:spcBef>
              <a:buFont typeface="Wingdings" charset="2"/>
              <a:buChar char="§"/>
            </a:pPr>
            <a:r>
              <a:rPr lang="en-GB" sz="1600" b="1" dirty="0" smtClean="0">
                <a:solidFill>
                  <a:prstClr val="black"/>
                </a:solidFill>
              </a:rPr>
              <a:t>NAD(P)- Binding </a:t>
            </a:r>
            <a:r>
              <a:rPr lang="en-GB" sz="1600" dirty="0" smtClean="0">
                <a:solidFill>
                  <a:prstClr val="black"/>
                </a:solidFill>
              </a:rPr>
              <a:t>domain</a:t>
            </a:r>
          </a:p>
          <a:p>
            <a:pPr marL="454025" lvl="0" indent="-93663">
              <a:spcBef>
                <a:spcPct val="20000"/>
              </a:spcBef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In different regions of the polypeptide chain</a:t>
            </a:r>
          </a:p>
          <a:p>
            <a:pPr marL="454025" lvl="0" indent="-93663">
              <a:spcBef>
                <a:spcPct val="20000"/>
              </a:spcBef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Have similar 3D structures.   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8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" r="3460"/>
          <a:stretch>
            <a:fillRect/>
          </a:stretch>
        </p:blipFill>
        <p:spPr bwMode="auto">
          <a:xfrm>
            <a:off x="5828719" y="1426545"/>
            <a:ext cx="2627776" cy="1505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85795" y="1798641"/>
            <a:ext cx="450351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Font typeface="Arial"/>
              <a:buChar char="•"/>
            </a:pPr>
            <a:r>
              <a:rPr lang="en-GB" sz="1600" b="1" dirty="0" smtClean="0"/>
              <a:t>Two</a:t>
            </a:r>
            <a:r>
              <a:rPr lang="en-GB" sz="1600" dirty="0" smtClean="0"/>
              <a:t> </a:t>
            </a:r>
            <a:r>
              <a:rPr lang="en-GB" sz="1600" dirty="0" err="1" smtClean="0"/>
              <a:t>Rossmann</a:t>
            </a:r>
            <a:r>
              <a:rPr lang="en-GB" sz="1600" dirty="0" smtClean="0"/>
              <a:t> fold motifs (</a:t>
            </a:r>
            <a:r>
              <a:rPr lang="en-GB" sz="1600" b="1" dirty="0" smtClean="0"/>
              <a:t>βαβαβ</a:t>
            </a:r>
            <a:r>
              <a:rPr lang="en-GB" sz="1600" dirty="0" smtClean="0"/>
              <a:t> motifs) </a:t>
            </a: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GB" sz="1600" b="1" dirty="0" smtClean="0"/>
              <a:t>Crossover connection</a:t>
            </a:r>
            <a:r>
              <a:rPr lang="en-GB" sz="1600" dirty="0" smtClean="0"/>
              <a:t>: α-helix (not always)</a:t>
            </a: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GB" sz="1600" dirty="0" smtClean="0"/>
              <a:t>Open parallel 6-stranded β-sheet (</a:t>
            </a:r>
            <a:r>
              <a:rPr lang="en-GB" sz="1600" b="1" dirty="0" smtClean="0"/>
              <a:t>321456</a:t>
            </a:r>
            <a:r>
              <a:rPr lang="en-GB" sz="1600" dirty="0" smtClean="0"/>
              <a:t>) with </a:t>
            </a:r>
            <a:r>
              <a:rPr lang="en-GB" sz="1600" b="1" dirty="0" smtClean="0"/>
              <a:t>α-helices on both sides</a:t>
            </a: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GB" sz="1600" b="1" dirty="0" smtClean="0"/>
              <a:t>Topological switch point</a:t>
            </a:r>
            <a:endParaRPr lang="en-GB" sz="1600" dirty="0"/>
          </a:p>
        </p:txBody>
      </p:sp>
      <p:pic>
        <p:nvPicPr>
          <p:cNvPr id="3" name="Imagen 2" descr="topologic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8" t="21888" r="28216" b="27147"/>
          <a:stretch/>
        </p:blipFill>
        <p:spPr>
          <a:xfrm>
            <a:off x="5610965" y="3814577"/>
            <a:ext cx="2521195" cy="1740529"/>
          </a:xfrm>
          <a:prstGeom prst="rect">
            <a:avLst/>
          </a:prstGeom>
        </p:spPr>
      </p:pic>
      <p:pic>
        <p:nvPicPr>
          <p:cNvPr id="7" name="Imagen 6" descr="topo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5" t="15289" b="11278"/>
          <a:stretch/>
        </p:blipFill>
        <p:spPr>
          <a:xfrm>
            <a:off x="685795" y="3909412"/>
            <a:ext cx="4158604" cy="2768716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1" name="Rectángulo 10"/>
          <p:cNvSpPr/>
          <p:nvPr/>
        </p:nvSpPr>
        <p:spPr>
          <a:xfrm>
            <a:off x="685796" y="1303018"/>
            <a:ext cx="294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NAD-binding classical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 curvado 11"/>
          <p:cNvCxnSpPr/>
          <p:nvPr/>
        </p:nvCxnSpPr>
        <p:spPr>
          <a:xfrm rot="5400000">
            <a:off x="2284904" y="4191330"/>
            <a:ext cx="1012225" cy="68903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97876" y="2932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29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Superimposition of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731346" y="1836974"/>
            <a:ext cx="7023337" cy="4468202"/>
            <a:chOff x="968036" y="1863168"/>
            <a:chExt cx="7358104" cy="4397630"/>
          </a:xfrm>
        </p:grpSpPr>
        <p:grpSp>
          <p:nvGrpSpPr>
            <p:cNvPr id="7" name="Agrupar 6"/>
            <p:cNvGrpSpPr/>
            <p:nvPr/>
          </p:nvGrpSpPr>
          <p:grpSpPr>
            <a:xfrm>
              <a:off x="968036" y="1863168"/>
              <a:ext cx="7307999" cy="4397630"/>
              <a:chOff x="788429" y="1683580"/>
              <a:chExt cx="7358103" cy="4397630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/>
              <a:srcRect b="66492"/>
              <a:stretch/>
            </p:blipFill>
            <p:spPr>
              <a:xfrm>
                <a:off x="788429" y="1683580"/>
                <a:ext cx="7358103" cy="1359552"/>
              </a:xfrm>
              <a:prstGeom prst="rect">
                <a:avLst/>
              </a:prstGeom>
            </p:spPr>
          </p:pic>
          <p:pic>
            <p:nvPicPr>
              <p:cNvPr id="5" name="Imagen 4" descr="rossmann_complet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65404" y="5372973"/>
                <a:ext cx="7281128" cy="708237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1073736" y="4152950"/>
                <a:ext cx="433109" cy="257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(….)</a:t>
                </a:r>
                <a:endParaRPr lang="en-GB" sz="11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24904"/>
            <a:stretch/>
          </p:blipFill>
          <p:spPr>
            <a:xfrm>
              <a:off x="1045011" y="3404465"/>
              <a:ext cx="7164876" cy="1031753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1282651" y="3117697"/>
              <a:ext cx="430160" cy="257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(….)</a:t>
              </a:r>
              <a:endPara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" name="Imagen 1" descr="ROSCOMPLET_AR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5012" y="4580230"/>
              <a:ext cx="7281128" cy="81648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258562" y="5299024"/>
              <a:ext cx="430160" cy="257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(….)</a:t>
              </a:r>
              <a:endParaRPr lang="en-GB"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497385" y="2241682"/>
              <a:ext cx="312616" cy="144000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532556" y="4914544"/>
              <a:ext cx="312616" cy="144000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adro de texto 1"/>
          <p:cNvSpPr txBox="1"/>
          <p:nvPr/>
        </p:nvSpPr>
        <p:spPr>
          <a:xfrm>
            <a:off x="7914463" y="2235054"/>
            <a:ext cx="971628" cy="181588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RMSD</a:t>
            </a:r>
            <a:endParaRPr lang="en-GB" sz="1400" smtClean="0">
              <a:solidFill>
                <a:schemeClr val="accent1">
                  <a:lumMod val="75000"/>
                </a:schemeClr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&lt;2: </a:t>
            </a:r>
            <a:r>
              <a:rPr lang="en-GB" sz="1400" smtClean="0">
                <a:effectLst/>
                <a:latin typeface="Calibri"/>
                <a:ea typeface="ＭＳ 明朝"/>
                <a:cs typeface="Times New Roman"/>
              </a:rPr>
              <a:t>44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&gt;2 i &lt;3: </a:t>
            </a:r>
            <a:r>
              <a:rPr lang="en-GB" sz="1400" smtClean="0">
                <a:effectLst/>
                <a:latin typeface="Calibri"/>
                <a:ea typeface="ＭＳ 明朝"/>
                <a:cs typeface="Times New Roman"/>
              </a:rPr>
              <a:t>61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solidFill>
                  <a:srgbClr val="376092"/>
                </a:solidFill>
                <a:effectLst/>
                <a:latin typeface="Calibri"/>
                <a:ea typeface="ＭＳ 明朝"/>
                <a:cs typeface="Times New Roman"/>
              </a:rPr>
              <a:t>Sc</a:t>
            </a:r>
            <a:endParaRPr lang="en-GB" sz="1400" smtClean="0">
              <a:solidFill>
                <a:srgbClr val="376092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5.5-9.8: </a:t>
            </a:r>
            <a:r>
              <a:rPr lang="en-GB" sz="1400" smtClean="0">
                <a:effectLst/>
                <a:latin typeface="Calibri"/>
                <a:ea typeface="ＭＳ 明朝"/>
                <a:cs typeface="Times New Roman"/>
              </a:rPr>
              <a:t>2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2.5-5.5: </a:t>
            </a:r>
            <a:r>
              <a:rPr lang="en-GB" sz="1400" smtClean="0">
                <a:effectLst/>
                <a:latin typeface="Calibri"/>
                <a:ea typeface="ＭＳ 明朝"/>
                <a:cs typeface="Times New Roman"/>
              </a:rPr>
              <a:t>51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latin typeface="Calibri"/>
                <a:ea typeface="ＭＳ 明朝"/>
                <a:cs typeface="Times New Roman"/>
              </a:rPr>
              <a:t>&lt; </a:t>
            </a: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2.5: </a:t>
            </a:r>
            <a:r>
              <a:rPr lang="en-GB" sz="1400" smtClean="0">
                <a:effectLst/>
                <a:latin typeface="Calibri"/>
                <a:ea typeface="ＭＳ 明朝"/>
                <a:cs typeface="Times New Roman"/>
              </a:rPr>
              <a:t>52</a:t>
            </a:r>
            <a:endParaRPr lang="en-GB" sz="14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960133" y="1559975"/>
            <a:ext cx="6407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GB" sz="1200" b="1" smtClean="0">
                <a:solidFill>
                  <a:prstClr val="black"/>
                </a:solidFill>
                <a:ea typeface="ＭＳ 明朝"/>
                <a:cs typeface="Times New Roman"/>
              </a:rPr>
              <a:t>33/105</a:t>
            </a:r>
            <a:endParaRPr lang="en-GB" sz="1200" b="1">
              <a:solidFill>
                <a:prstClr val="black"/>
              </a:solidFill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7292918" y="1927605"/>
            <a:ext cx="0" cy="317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627527" y="6452827"/>
            <a:ext cx="8665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smtClean="0"/>
              <a:t>Superimposition of 2OHX, 1P0F, 1PJC, 2NAD, 1PJS, 1EMD, 1A5Z, 2F1K, 1LSS, 1XCB, 1X7D, 1OI7, 1GAD, 1EK5, 1V9L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xmlns="" val="13729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Superimposition of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797" y="1991306"/>
            <a:ext cx="3273616" cy="2192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The overall topologies of the NAD-binding domain show variations:</a:t>
            </a:r>
          </a:p>
          <a:p>
            <a:pPr marL="0" indent="0">
              <a:buNone/>
            </a:pPr>
            <a:endParaRPr lang="en-GB" sz="200" dirty="0" smtClean="0"/>
          </a:p>
          <a:p>
            <a:pPr marL="268288" indent="-179388">
              <a:spcBef>
                <a:spcPts val="1584"/>
              </a:spcBef>
            </a:pPr>
            <a:r>
              <a:rPr lang="en-GB" sz="1600" dirty="0" smtClean="0"/>
              <a:t>Additional beta strands</a:t>
            </a:r>
          </a:p>
          <a:p>
            <a:pPr marL="268288" indent="-179388">
              <a:spcBef>
                <a:spcPts val="1584"/>
              </a:spcBef>
            </a:pPr>
            <a:r>
              <a:rPr lang="en-GB" sz="1600" dirty="0" smtClean="0"/>
              <a:t>Different helix length </a:t>
            </a:r>
          </a:p>
          <a:p>
            <a:pPr marL="268288" indent="-179388">
              <a:spcBef>
                <a:spcPts val="1584"/>
              </a:spcBef>
            </a:pPr>
            <a:r>
              <a:rPr lang="en-GB" sz="1600" dirty="0" smtClean="0"/>
              <a:t>Different loops</a:t>
            </a:r>
          </a:p>
          <a:p>
            <a:pPr marL="268288" indent="-179388">
              <a:spcBef>
                <a:spcPts val="1584"/>
              </a:spcBef>
            </a:pPr>
            <a:r>
              <a:rPr lang="en-GB" sz="1600" dirty="0" smtClean="0"/>
              <a:t>Crossover region variable in structure (α-helix)</a:t>
            </a:r>
          </a:p>
          <a:p>
            <a:endParaRPr lang="en-GB" sz="1600" dirty="0"/>
          </a:p>
        </p:txBody>
      </p:sp>
      <p:sp>
        <p:nvSpPr>
          <p:cNvPr id="6" name="Rectángulo 5"/>
          <p:cNvSpPr/>
          <p:nvPr/>
        </p:nvSpPr>
        <p:spPr>
          <a:xfrm>
            <a:off x="946955" y="5595414"/>
            <a:ext cx="248073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>
                <a:sym typeface="Wingdings"/>
              </a:rPr>
              <a:t>N</a:t>
            </a:r>
            <a:r>
              <a:rPr lang="en-GB" sz="1600" b="1" dirty="0" smtClean="0"/>
              <a:t>ot all the 6 strands</a:t>
            </a:r>
            <a:r>
              <a:rPr lang="en-GB" sz="1600" dirty="0" smtClean="0"/>
              <a:t> </a:t>
            </a:r>
            <a:r>
              <a:rPr lang="en-GB" sz="1600" b="1" dirty="0" smtClean="0"/>
              <a:t>are essential to NAD- binding</a:t>
            </a:r>
            <a:endParaRPr lang="en-GB" sz="1600" dirty="0"/>
          </a:p>
        </p:txBody>
      </p:sp>
      <p:pic>
        <p:nvPicPr>
          <p:cNvPr id="3" name="Imagen 2" descr="rossmann_comple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2" t="12347" r="18241" b="15819"/>
          <a:stretch/>
        </p:blipFill>
        <p:spPr>
          <a:xfrm>
            <a:off x="4082203" y="1881546"/>
            <a:ext cx="4657552" cy="4224223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2017059" y="4885763"/>
            <a:ext cx="239059" cy="463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4082203" y="6180190"/>
            <a:ext cx="4657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smtClean="0"/>
              <a:t>Rasmol display of the superimposition of 2OHX, 1P0F, 1PJC, 2NAD, 1PJS, 1EMD, 1A5Z, 2F1K, 1LSS, 1XCB, 1X7D, 1OI7, 1GAD, 1EK5, 1V9L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xmlns="" val="36963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Differences in the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685796" y="1776732"/>
            <a:ext cx="8229600" cy="57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smtClean="0"/>
              <a:t>Classical Rossmann fold</a:t>
            </a:r>
          </a:p>
          <a:p>
            <a:pPr marL="0" indent="0">
              <a:buNone/>
            </a:pPr>
            <a:r>
              <a:rPr lang="en-GB" sz="1600" b="1" smtClean="0"/>
              <a:t>									</a:t>
            </a:r>
            <a:endParaRPr lang="en-GB" sz="1600" b="1"/>
          </a:p>
        </p:txBody>
      </p:sp>
      <p:sp>
        <p:nvSpPr>
          <p:cNvPr id="12" name="Rectángulo 11"/>
          <p:cNvSpPr/>
          <p:nvPr/>
        </p:nvSpPr>
        <p:spPr>
          <a:xfrm>
            <a:off x="803098" y="5041228"/>
            <a:ext cx="1895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Alcohol dehydrogenase </a:t>
            </a:r>
            <a:endParaRPr lang="en-GB" sz="1400"/>
          </a:p>
        </p:txBody>
      </p:sp>
      <p:sp>
        <p:nvSpPr>
          <p:cNvPr id="14" name="Rectángulo 13"/>
          <p:cNvSpPr/>
          <p:nvPr/>
        </p:nvSpPr>
        <p:spPr>
          <a:xfrm>
            <a:off x="3872236" y="6524258"/>
            <a:ext cx="1894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/>
              <a:t>Malate dehydrogenase</a:t>
            </a:r>
            <a:endParaRPr lang="en-GB" sz="1400"/>
          </a:p>
        </p:txBody>
      </p:sp>
      <p:pic>
        <p:nvPicPr>
          <p:cNvPr id="15" name="Imagen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6"/>
          <a:stretch/>
        </p:blipFill>
        <p:spPr bwMode="auto">
          <a:xfrm>
            <a:off x="803098" y="2508785"/>
            <a:ext cx="2802609" cy="248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2" b="17587"/>
          <a:stretch/>
        </p:blipFill>
        <p:spPr bwMode="auto">
          <a:xfrm>
            <a:off x="6489478" y="4123000"/>
            <a:ext cx="2374775" cy="240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873" y="4115613"/>
            <a:ext cx="2535955" cy="2408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6600098" y="6522804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Lactate</a:t>
            </a:r>
            <a:r>
              <a:rPr lang="en-GB" sz="1400" b="1" smtClean="0"/>
              <a:t> </a:t>
            </a:r>
            <a:r>
              <a:rPr lang="en-GB" sz="1400" smtClean="0"/>
              <a:t>dehydrogenase </a:t>
            </a:r>
            <a:endParaRPr lang="en-GB" sz="1400"/>
          </a:p>
        </p:txBody>
      </p:sp>
      <p:pic>
        <p:nvPicPr>
          <p:cNvPr id="19" name="Imagen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632" y="1299149"/>
            <a:ext cx="2626064" cy="25767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634151" y="3281368"/>
            <a:ext cx="1046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Ktn Mja218 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xmlns="" val="35092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440953" y="6078255"/>
            <a:ext cx="226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Siroheme</a:t>
            </a:r>
            <a:r>
              <a:rPr lang="en-GB" sz="1600" dirty="0" smtClean="0"/>
              <a:t> synthase </a:t>
            </a:r>
            <a:r>
              <a:rPr lang="en-GB" sz="1600" dirty="0" err="1" smtClean="0"/>
              <a:t>CysG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6" name="Rectángulo 5"/>
          <p:cNvSpPr/>
          <p:nvPr/>
        </p:nvSpPr>
        <p:spPr>
          <a:xfrm>
            <a:off x="738131" y="6083349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L-alanine dehydrogenase</a:t>
            </a:r>
            <a:endParaRPr lang="en-GB" sz="1600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15" name="CuadroTexto 14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Differences in the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706959" y="1815123"/>
            <a:ext cx="8229600" cy="573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smtClean="0"/>
              <a:t>Different number of β-strands</a:t>
            </a:r>
            <a:r>
              <a:rPr lang="en-GB" sz="1600" smtClean="0"/>
              <a:t>							</a:t>
            </a:r>
            <a:endParaRPr lang="en-GB" sz="1600"/>
          </a:p>
        </p:txBody>
      </p:sp>
      <p:sp>
        <p:nvSpPr>
          <p:cNvPr id="2" name="CuadroTexto 1"/>
          <p:cNvSpPr txBox="1"/>
          <p:nvPr/>
        </p:nvSpPr>
        <p:spPr>
          <a:xfrm>
            <a:off x="1670044" y="3728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1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92516" y="380494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2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83605" y="380345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3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978212" y="3449338"/>
            <a:ext cx="40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4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65279" y="321476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6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141427" y="314156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5</a:t>
            </a:r>
            <a:endParaRPr lang="en-GB" sz="1400" b="1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4974719" y="1897153"/>
            <a:ext cx="3615035" cy="4139082"/>
            <a:chOff x="3673229" y="3990943"/>
            <a:chExt cx="2407830" cy="2635213"/>
          </a:xfrm>
        </p:grpSpPr>
        <p:pic>
          <p:nvPicPr>
            <p:cNvPr id="12" name="Imagen 1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57" t="11611" r="14698" b="6788"/>
            <a:stretch/>
          </p:blipFill>
          <p:spPr bwMode="auto">
            <a:xfrm>
              <a:off x="3673229" y="3990943"/>
              <a:ext cx="2407830" cy="2635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uadroTexto 21"/>
            <p:cNvSpPr txBox="1"/>
            <p:nvPr/>
          </p:nvSpPr>
          <p:spPr>
            <a:xfrm>
              <a:off x="4831975" y="522371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1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567887" y="5069821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2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08735" y="501721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3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220446" y="498017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4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611189" y="4871105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5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733507" y="2414296"/>
            <a:ext cx="3898257" cy="3621939"/>
            <a:chOff x="5749020" y="1283469"/>
            <a:chExt cx="3003178" cy="2521473"/>
          </a:xfrm>
        </p:grpSpPr>
        <p:pic>
          <p:nvPicPr>
            <p:cNvPr id="9" name="Imagen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81" b="12316"/>
            <a:stretch/>
          </p:blipFill>
          <p:spPr bwMode="auto">
            <a:xfrm>
              <a:off x="5749020" y="1283469"/>
              <a:ext cx="3003178" cy="2521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CuadroTexto 27"/>
            <p:cNvSpPr txBox="1"/>
            <p:nvPr/>
          </p:nvSpPr>
          <p:spPr>
            <a:xfrm>
              <a:off x="6711142" y="258275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352770" y="2646996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2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6047227" y="258963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3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986803" y="233921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4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313667" y="2274977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7954680" y="19672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6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615842" y="212108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7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25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15" name="CuadroTexto 14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7" name="Rectángulo 16"/>
          <p:cNvSpPr/>
          <p:nvPr/>
        </p:nvSpPr>
        <p:spPr>
          <a:xfrm>
            <a:off x="704594" y="1890660"/>
            <a:ext cx="2356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Ornithine cyclodeaminase </a:t>
            </a:r>
            <a:endParaRPr lang="en-GB" sz="1600"/>
          </a:p>
        </p:txBody>
      </p:sp>
      <p:grpSp>
        <p:nvGrpSpPr>
          <p:cNvPr id="4" name="Agrupar 3"/>
          <p:cNvGrpSpPr/>
          <p:nvPr/>
        </p:nvGrpSpPr>
        <p:grpSpPr>
          <a:xfrm>
            <a:off x="687773" y="2357471"/>
            <a:ext cx="4428974" cy="3675226"/>
            <a:chOff x="877948" y="2681264"/>
            <a:chExt cx="4164419" cy="325286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t="6476"/>
            <a:stretch/>
          </p:blipFill>
          <p:spPr>
            <a:xfrm>
              <a:off x="877948" y="2681264"/>
              <a:ext cx="4164419" cy="3252866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047359" y="4286194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1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655420" y="4286194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2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294834" y="4317312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3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481961" y="3931135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4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983239" y="3941932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5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359909" y="3993855"/>
              <a:ext cx="259195" cy="27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6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6151823" y="3602145"/>
            <a:ext cx="2847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Transcriptional repressor Rex</a:t>
            </a:r>
            <a:endParaRPr lang="en-GB" sz="1400" dirty="0"/>
          </a:p>
        </p:txBody>
      </p:sp>
      <p:sp>
        <p:nvSpPr>
          <p:cNvPr id="5" name="Rectángulo 4"/>
          <p:cNvSpPr/>
          <p:nvPr/>
        </p:nvSpPr>
        <p:spPr>
          <a:xfrm>
            <a:off x="6418703" y="6536837"/>
            <a:ext cx="1942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</a:rPr>
              <a:t>Succinyl CoA synthetase</a:t>
            </a:r>
            <a:endParaRPr lang="en-GB" sz="1400"/>
          </a:p>
        </p:txBody>
      </p:sp>
      <p:grpSp>
        <p:nvGrpSpPr>
          <p:cNvPr id="9" name="Agrupar 8"/>
          <p:cNvGrpSpPr/>
          <p:nvPr/>
        </p:nvGrpSpPr>
        <p:grpSpPr>
          <a:xfrm>
            <a:off x="6047236" y="1205867"/>
            <a:ext cx="2569296" cy="2380008"/>
            <a:chOff x="5851986" y="1333717"/>
            <a:chExt cx="2569296" cy="2380008"/>
          </a:xfrm>
        </p:grpSpPr>
        <p:pic>
          <p:nvPicPr>
            <p:cNvPr id="31" name="Imagen 3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07" t="10852" r="13884" b="20857"/>
            <a:stretch/>
          </p:blipFill>
          <p:spPr bwMode="auto">
            <a:xfrm>
              <a:off x="5851986" y="1333717"/>
              <a:ext cx="2569296" cy="23800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2" name="CuadroTexto 31"/>
            <p:cNvSpPr txBox="1"/>
            <p:nvPr/>
          </p:nvSpPr>
          <p:spPr>
            <a:xfrm>
              <a:off x="6954991" y="259418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1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679330" y="2821773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2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114291" y="256543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3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124155" y="2257657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4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496320" y="216971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5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7834693" y="208809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6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6126833" y="4016483"/>
            <a:ext cx="2459552" cy="2547277"/>
            <a:chOff x="5895772" y="4195084"/>
            <a:chExt cx="2459552" cy="2547277"/>
          </a:xfrm>
        </p:grpSpPr>
        <p:pic>
          <p:nvPicPr>
            <p:cNvPr id="30" name="Imagen 2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58" t="7247" r="14076" b="14651"/>
            <a:stretch/>
          </p:blipFill>
          <p:spPr bwMode="auto">
            <a:xfrm>
              <a:off x="5895772" y="4195084"/>
              <a:ext cx="2459552" cy="25472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CuadroTexto 37"/>
            <p:cNvSpPr txBox="1"/>
            <p:nvPr/>
          </p:nvSpPr>
          <p:spPr>
            <a:xfrm>
              <a:off x="7056223" y="525537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1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655138" y="548295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2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152811" y="522661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3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305748" y="5138672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4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7592782" y="5018142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5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7879980" y="4864253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chemeClr val="bg1"/>
                  </a:solidFill>
                </a:rPr>
                <a:t>6</a:t>
              </a:r>
              <a:endParaRPr lang="en-GB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44" name="CuadroTexto 43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Differences in the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1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15" name="CuadroTexto 14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9" name="Rectángulo 18"/>
          <p:cNvSpPr/>
          <p:nvPr/>
        </p:nvSpPr>
        <p:spPr>
          <a:xfrm>
            <a:off x="685796" y="1969154"/>
            <a:ext cx="3930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Glyceraldehyde-3-phosphate dehydrogenase </a:t>
            </a:r>
            <a:endParaRPr lang="en-GB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20" y="4236404"/>
            <a:ext cx="2606530" cy="19257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080" y="1185990"/>
            <a:ext cx="3782237" cy="27086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71" y="2519287"/>
            <a:ext cx="4516176" cy="32195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281" y="2513306"/>
            <a:ext cx="3913749" cy="322554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312424" y="368431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1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936161" y="383820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2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89566" y="372052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3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89566" y="308393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4, 5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650797" y="35666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6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127664" y="36028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7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34681" y="375673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bg1"/>
                </a:solidFill>
              </a:rPr>
              <a:t>8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85796" y="1399640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Differences in the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87523" y="5868650"/>
            <a:ext cx="371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smtClean="0"/>
              <a:t>Superimposition of 1GAD (glyceraldehyde 3-phosphate dehydrogenase) and 2OHX (alcohol dehydrogenase)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xmlns="" val="14433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CA" sz="800" smtClean="0"/>
          </a:p>
          <a:p>
            <a:pPr marL="274638"/>
            <a:r>
              <a:rPr lang="en-CA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CA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mtClean="0">
                <a:solidFill>
                  <a:schemeClr val="accent1">
                    <a:lumMod val="75000"/>
                  </a:schemeClr>
                </a:solidFill>
              </a:rPr>
              <a:t>Superimposition of Rossmann core (βαβαβ + β4)</a:t>
            </a:r>
            <a:endParaRPr lang="en-CA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832425" y="1933595"/>
            <a:ext cx="6485970" cy="4222170"/>
            <a:chOff x="1305805" y="1867277"/>
            <a:chExt cx="6520783" cy="4383361"/>
          </a:xfrm>
        </p:grpSpPr>
        <p:pic>
          <p:nvPicPr>
            <p:cNvPr id="3" name="Imagen 2" descr="cluster10_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7979"/>
            <a:stretch/>
          </p:blipFill>
          <p:spPr>
            <a:xfrm>
              <a:off x="1318634" y="1867277"/>
              <a:ext cx="6507954" cy="3610144"/>
            </a:xfrm>
            <a:prstGeom prst="rect">
              <a:avLst/>
            </a:prstGeom>
          </p:spPr>
        </p:pic>
        <p:pic>
          <p:nvPicPr>
            <p:cNvPr id="4" name="Imagen 3" descr="cluster10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05805" y="5595884"/>
              <a:ext cx="6517225" cy="654754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485926" y="5367588"/>
              <a:ext cx="433442" cy="28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(….)</a:t>
              </a:r>
              <a:endParaRPr lang="en-CA"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685794" y="6357503"/>
            <a:ext cx="8492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smtClean="0"/>
              <a:t>Superimposition of 2OHX, 1P0F, 1PJC, 2NAD, 1PJS, 1EMD, 1A5Z, 2F1K, 1LSS, 1XCB, 1X7D, 1OI7, 1GAD, 1EK5, 1V9L</a:t>
            </a:r>
            <a:endParaRPr lang="en-CA" sz="1200" i="1"/>
          </a:p>
        </p:txBody>
      </p:sp>
      <p:sp>
        <p:nvSpPr>
          <p:cNvPr id="13" name="Cuadro de texto 1"/>
          <p:cNvSpPr txBox="1"/>
          <p:nvPr/>
        </p:nvSpPr>
        <p:spPr>
          <a:xfrm>
            <a:off x="7634151" y="2612341"/>
            <a:ext cx="971628" cy="181588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1400" b="1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RMSD</a:t>
            </a:r>
            <a:endParaRPr lang="en-CA" sz="1400" smtClean="0">
              <a:solidFill>
                <a:schemeClr val="accent1">
                  <a:lumMod val="75000"/>
                </a:schemeClr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&lt;2: </a:t>
            </a:r>
            <a:r>
              <a:rPr lang="en-CA" sz="1400" smtClean="0">
                <a:latin typeface="Calibri"/>
                <a:ea typeface="ＭＳ 明朝"/>
                <a:cs typeface="Times New Roman"/>
              </a:rPr>
              <a:t>78</a:t>
            </a:r>
            <a:endParaRPr lang="en-CA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&gt;2 i &lt;3: </a:t>
            </a:r>
            <a:r>
              <a:rPr lang="en-CA" sz="1400" smtClean="0">
                <a:latin typeface="Calibri"/>
                <a:ea typeface="ＭＳ 明朝"/>
                <a:cs typeface="Times New Roman"/>
              </a:rPr>
              <a:t>27</a:t>
            </a:r>
            <a:endParaRPr lang="en-CA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CA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solidFill>
                  <a:srgbClr val="376092"/>
                </a:solidFill>
                <a:effectLst/>
                <a:latin typeface="Calibri"/>
                <a:ea typeface="ＭＳ 明朝"/>
                <a:cs typeface="Times New Roman"/>
              </a:rPr>
              <a:t>Sc</a:t>
            </a:r>
            <a:endParaRPr lang="en-CA" sz="1400" smtClean="0">
              <a:solidFill>
                <a:srgbClr val="376092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5.5-9.8: </a:t>
            </a:r>
            <a:r>
              <a:rPr lang="en-CA" sz="1400" smtClean="0">
                <a:latin typeface="Calibri"/>
                <a:ea typeface="ＭＳ 明朝"/>
                <a:cs typeface="Times New Roman"/>
              </a:rPr>
              <a:t>45</a:t>
            </a:r>
            <a:endParaRPr lang="en-CA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2.5-5.5: </a:t>
            </a:r>
            <a:r>
              <a:rPr lang="en-CA" sz="1400" smtClean="0">
                <a:latin typeface="Calibri"/>
                <a:ea typeface="ＭＳ 明朝"/>
                <a:cs typeface="Times New Roman"/>
              </a:rPr>
              <a:t>39</a:t>
            </a:r>
            <a:endParaRPr lang="en-CA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smtClean="0">
                <a:latin typeface="Calibri"/>
                <a:ea typeface="ＭＳ 明朝"/>
                <a:cs typeface="Times New Roman"/>
              </a:rPr>
              <a:t>&lt; </a:t>
            </a:r>
            <a:r>
              <a:rPr lang="en-CA" sz="1400" b="1" smtClean="0">
                <a:effectLst/>
                <a:latin typeface="Calibri"/>
                <a:ea typeface="ＭＳ 明朝"/>
                <a:cs typeface="Times New Roman"/>
              </a:rPr>
              <a:t>2.5: </a:t>
            </a:r>
            <a:r>
              <a:rPr lang="en-CA" sz="1400" smtClean="0">
                <a:latin typeface="Calibri"/>
                <a:ea typeface="ＭＳ 明朝"/>
                <a:cs typeface="Times New Roman"/>
              </a:rPr>
              <a:t>21</a:t>
            </a:r>
            <a:endParaRPr lang="en-CA" sz="14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08981" y="1545079"/>
            <a:ext cx="6407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CA" sz="1200" b="1" smtClean="0">
                <a:solidFill>
                  <a:prstClr val="black"/>
                </a:solidFill>
                <a:ea typeface="ＭＳ 明朝"/>
                <a:cs typeface="Times New Roman"/>
              </a:rPr>
              <a:t>18/105</a:t>
            </a:r>
            <a:endParaRPr lang="en-CA" sz="1200" b="1">
              <a:solidFill>
                <a:prstClr val="black"/>
              </a:solidFill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041766" y="1912709"/>
            <a:ext cx="0" cy="317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34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ca-ES" sz="2000" b="1" dirty="0" err="1" smtClean="0">
                <a:solidFill>
                  <a:schemeClr val="bg1"/>
                </a:solidFill>
              </a:rPr>
              <a:t>Structure</a:t>
            </a:r>
            <a:endParaRPr lang="ca-ES" sz="2000" b="1" dirty="0" smtClean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1">
                    <a:lumMod val="75000"/>
                  </a:schemeClr>
                </a:solidFill>
              </a:rPr>
              <a:t>Superimposition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ca-ES" b="1" dirty="0" err="1" smtClean="0">
                <a:solidFill>
                  <a:schemeClr val="accent1">
                    <a:lumMod val="75000"/>
                  </a:schemeClr>
                </a:solidFill>
              </a:rPr>
              <a:t>Rossmann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accent1">
                    <a:lumMod val="75000"/>
                  </a:schemeClr>
                </a:solidFill>
              </a:rPr>
              <a:t>core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 (βαβαβ + β4)</a:t>
            </a:r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5795" y="1803847"/>
            <a:ext cx="8114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s-ES_tradnl" sz="1600" dirty="0" smtClean="0"/>
              <a:t>M</a:t>
            </a:r>
            <a:r>
              <a:rPr lang="en-GB" sz="1600" dirty="0" err="1" smtClean="0"/>
              <a:t>inimum</a:t>
            </a:r>
            <a:r>
              <a:rPr lang="en-GB" sz="1600" dirty="0" smtClean="0"/>
              <a:t> structure conserved in </a:t>
            </a:r>
            <a:r>
              <a:rPr lang="en-GB" sz="1600" b="1" dirty="0" smtClean="0"/>
              <a:t>most proteins</a:t>
            </a:r>
            <a:r>
              <a:rPr lang="en-GB" sz="1600" dirty="0" smtClean="0"/>
              <a:t>:  first motif (</a:t>
            </a:r>
            <a:r>
              <a:rPr lang="ca-ES" sz="1600" dirty="0">
                <a:solidFill>
                  <a:srgbClr val="000000"/>
                </a:solidFill>
              </a:rPr>
              <a:t>βαβαβ</a:t>
            </a:r>
            <a:r>
              <a:rPr lang="en-GB" sz="1600" dirty="0" smtClean="0">
                <a:solidFill>
                  <a:srgbClr val="000000"/>
                </a:solidFill>
              </a:rPr>
              <a:t>) </a:t>
            </a:r>
            <a:r>
              <a:rPr lang="en-GB" sz="1600" dirty="0" smtClean="0"/>
              <a:t>+ </a:t>
            </a:r>
            <a:r>
              <a:rPr lang="ca-ES" sz="1600" dirty="0">
                <a:solidFill>
                  <a:srgbClr val="000000"/>
                </a:solidFill>
              </a:rPr>
              <a:t>β</a:t>
            </a:r>
            <a:r>
              <a:rPr lang="en-GB" sz="1600" dirty="0" smtClean="0"/>
              <a:t>4 (70 </a:t>
            </a:r>
            <a:r>
              <a:rPr lang="en-GB" sz="1600" dirty="0" err="1" smtClean="0"/>
              <a:t>Aa</a:t>
            </a:r>
            <a:r>
              <a:rPr lang="en-GB" sz="1600" dirty="0" smtClean="0"/>
              <a:t>)</a:t>
            </a:r>
          </a:p>
        </p:txBody>
      </p:sp>
      <p:pic>
        <p:nvPicPr>
          <p:cNvPr id="15" name="Imagen 14" descr="cluster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7" t="10816" r="18799" b="21035"/>
          <a:stretch/>
        </p:blipFill>
        <p:spPr>
          <a:xfrm>
            <a:off x="685794" y="2374880"/>
            <a:ext cx="3828445" cy="345321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4680" y="6028905"/>
            <a:ext cx="495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err="1"/>
              <a:t>Rasmol</a:t>
            </a:r>
            <a:r>
              <a:rPr lang="es-ES_tradnl" sz="1400" i="1" dirty="0"/>
              <a:t> </a:t>
            </a:r>
            <a:r>
              <a:rPr lang="es-ES_tradnl" sz="1400" i="1" dirty="0" err="1"/>
              <a:t>display</a:t>
            </a:r>
            <a:r>
              <a:rPr lang="es-ES_tradnl" sz="1400" i="1" dirty="0"/>
              <a:t> of </a:t>
            </a:r>
            <a:r>
              <a:rPr lang="es-ES_tradnl" sz="1400" i="1" dirty="0" err="1"/>
              <a:t>superimposition</a:t>
            </a:r>
            <a:r>
              <a:rPr lang="es-ES_tradnl" sz="1400" i="1" dirty="0"/>
              <a:t> of </a:t>
            </a:r>
            <a:r>
              <a:rPr lang="es-ES_tradnl" sz="1400" i="1" dirty="0" smtClean="0"/>
              <a:t> </a:t>
            </a:r>
            <a:r>
              <a:rPr lang="ca-ES" sz="1400" i="1" dirty="0"/>
              <a:t>βαβαβ + β4, </a:t>
            </a:r>
            <a:r>
              <a:rPr lang="ca-ES" sz="1400" i="1" dirty="0" err="1"/>
              <a:t>conserved</a:t>
            </a:r>
            <a:r>
              <a:rPr lang="ca-ES" sz="1400" i="1" dirty="0"/>
              <a:t> in most </a:t>
            </a:r>
            <a:r>
              <a:rPr lang="ca-ES" sz="1400" i="1" dirty="0" err="1"/>
              <a:t>proteins</a:t>
            </a:r>
            <a:r>
              <a:rPr lang="ca-ES" sz="1400" i="1" dirty="0"/>
              <a:t>. </a:t>
            </a:r>
            <a:r>
              <a:rPr lang="ca-ES" sz="1400" i="1" dirty="0" err="1" smtClean="0"/>
              <a:t>Not</a:t>
            </a:r>
            <a:r>
              <a:rPr lang="ca-ES" sz="1400" i="1" dirty="0" smtClean="0"/>
              <a:t> </a:t>
            </a:r>
            <a:r>
              <a:rPr lang="ca-ES" sz="1400" i="1" dirty="0" err="1"/>
              <a:t>included</a:t>
            </a:r>
            <a:r>
              <a:rPr lang="ca-ES" sz="1400" i="1" dirty="0"/>
              <a:t>: </a:t>
            </a:r>
            <a:r>
              <a:rPr lang="ca-ES" sz="1400" i="1" dirty="0" smtClean="0"/>
              <a:t>1XCB, 1OI7, 1GAD, 1EK5, 1V9L</a:t>
            </a:r>
            <a:endParaRPr lang="ca-ES" sz="1400" i="1" dirty="0"/>
          </a:p>
        </p:txBody>
      </p:sp>
      <p:pic>
        <p:nvPicPr>
          <p:cNvPr id="13" name="Imagen 12" descr="topo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5" t="15289" b="11278"/>
          <a:stretch/>
        </p:blipFill>
        <p:spPr>
          <a:xfrm>
            <a:off x="5617212" y="4432632"/>
            <a:ext cx="3183473" cy="2119493"/>
          </a:xfrm>
          <a:prstGeom prst="rect">
            <a:avLst/>
          </a:prstGeom>
        </p:spPr>
      </p:pic>
      <p:cxnSp>
        <p:nvCxnSpPr>
          <p:cNvPr id="14" name="Conector curvado 13"/>
          <p:cNvCxnSpPr/>
          <p:nvPr/>
        </p:nvCxnSpPr>
        <p:spPr>
          <a:xfrm rot="5400000">
            <a:off x="6783520" y="4487049"/>
            <a:ext cx="1012225" cy="68903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9" t="8280" r="10181" b="10191"/>
          <a:stretch/>
        </p:blipFill>
        <p:spPr>
          <a:xfrm>
            <a:off x="4688890" y="2374881"/>
            <a:ext cx="2089538" cy="20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6" y="1377518"/>
            <a:ext cx="8458204" cy="5051245"/>
          </a:xfrm>
        </p:spPr>
        <p:txBody>
          <a:bodyPr>
            <a:normAutofit/>
          </a:bodyPr>
          <a:lstStyle/>
          <a:p>
            <a:pPr marL="179388" indent="-179388">
              <a:spcBef>
                <a:spcPts val="600"/>
              </a:spcBef>
            </a:pPr>
            <a:r>
              <a:rPr lang="ca-ES" sz="1600" b="1" dirty="0" err="1" smtClean="0"/>
              <a:t>Introduction</a:t>
            </a:r>
            <a:endParaRPr lang="ca-ES" sz="1600" b="1" dirty="0" smtClean="0"/>
          </a:p>
          <a:p>
            <a:pPr marL="454025" lvl="1" indent="-195263"/>
            <a:r>
              <a:rPr lang="ca-ES" sz="1600" dirty="0" err="1" smtClean="0"/>
              <a:t>Enzymes</a:t>
            </a:r>
            <a:r>
              <a:rPr lang="ca-ES" sz="1600" dirty="0" smtClean="0"/>
              <a:t> </a:t>
            </a:r>
            <a:r>
              <a:rPr lang="ca-ES" sz="1600" dirty="0" err="1"/>
              <a:t>that</a:t>
            </a:r>
            <a:r>
              <a:rPr lang="ca-ES" sz="1600" dirty="0"/>
              <a:t> </a:t>
            </a:r>
            <a:r>
              <a:rPr lang="ca-ES" sz="1600" dirty="0" err="1"/>
              <a:t>bind</a:t>
            </a:r>
            <a:r>
              <a:rPr lang="ca-ES" sz="1600" dirty="0"/>
              <a:t> </a:t>
            </a:r>
            <a:r>
              <a:rPr lang="ca-ES" sz="1600" dirty="0" err="1"/>
              <a:t>nucleotides</a:t>
            </a:r>
            <a:endParaRPr lang="ca-ES" sz="1600" dirty="0"/>
          </a:p>
          <a:p>
            <a:pPr marL="454025" lvl="1" indent="-195263"/>
            <a:r>
              <a:rPr lang="ca-ES" sz="1600" dirty="0"/>
              <a:t>NAD(P) – NAD(P)H</a:t>
            </a:r>
          </a:p>
          <a:p>
            <a:pPr marL="454025" lvl="1" indent="-195263"/>
            <a:r>
              <a:rPr lang="es-ES" sz="1600" dirty="0"/>
              <a:t>NAD-</a:t>
            </a:r>
            <a:r>
              <a:rPr lang="es-ES" sz="1600" dirty="0" err="1" smtClean="0"/>
              <a:t>binding</a:t>
            </a:r>
            <a:r>
              <a:rPr lang="es-ES" sz="1600" dirty="0" smtClean="0"/>
              <a:t> </a:t>
            </a:r>
            <a:r>
              <a:rPr lang="es-ES" sz="1600" dirty="0" err="1" smtClean="0"/>
              <a:t>proteins</a:t>
            </a:r>
            <a:endParaRPr lang="es-ES" sz="1600" dirty="0"/>
          </a:p>
          <a:p>
            <a:pPr marL="179388" lvl="1" indent="-179388">
              <a:spcBef>
                <a:spcPts val="600"/>
              </a:spcBef>
              <a:buFont typeface="Arial"/>
              <a:buChar char="•"/>
            </a:pPr>
            <a:r>
              <a:rPr lang="es-ES" sz="1600" b="1" dirty="0" err="1"/>
              <a:t>What</a:t>
            </a:r>
            <a:r>
              <a:rPr lang="es-ES" sz="1600" b="1" dirty="0"/>
              <a:t> do </a:t>
            </a:r>
            <a:r>
              <a:rPr lang="es-ES" sz="1600" b="1" dirty="0" err="1"/>
              <a:t>we</a:t>
            </a:r>
            <a:r>
              <a:rPr lang="es-ES" sz="1600" b="1" dirty="0"/>
              <a:t> </a:t>
            </a:r>
            <a:r>
              <a:rPr lang="es-ES" sz="1600" b="1" dirty="0" err="1"/>
              <a:t>study</a:t>
            </a:r>
            <a:r>
              <a:rPr lang="es-ES" sz="1600" b="1" dirty="0"/>
              <a:t>?</a:t>
            </a:r>
            <a:endParaRPr lang="ca-ES" sz="1600" b="1" dirty="0"/>
          </a:p>
          <a:p>
            <a:pPr marL="179388" indent="-179388">
              <a:spcBef>
                <a:spcPts val="600"/>
              </a:spcBef>
            </a:pPr>
            <a:r>
              <a:rPr lang="ca-ES" sz="1600" b="1" dirty="0" err="1"/>
              <a:t>Sequence</a:t>
            </a:r>
            <a:r>
              <a:rPr lang="ca-ES" sz="1600" b="1" dirty="0"/>
              <a:t> </a:t>
            </a:r>
            <a:r>
              <a:rPr lang="ca-ES" sz="1600" b="1" dirty="0" err="1"/>
              <a:t>identity</a:t>
            </a:r>
            <a:endParaRPr lang="ca-ES" sz="1600" b="1" dirty="0"/>
          </a:p>
          <a:p>
            <a:pPr marL="188913" indent="-188913">
              <a:spcBef>
                <a:spcPts val="1200"/>
              </a:spcBef>
            </a:pPr>
            <a:r>
              <a:rPr lang="ca-ES" sz="1600" b="1" dirty="0" err="1"/>
              <a:t>Structure</a:t>
            </a:r>
            <a:endParaRPr lang="ca-ES" sz="1600" b="1" dirty="0"/>
          </a:p>
          <a:p>
            <a:pPr marL="352425" lvl="1" indent="-93663"/>
            <a:r>
              <a:rPr lang="ca-ES" sz="1600" dirty="0"/>
              <a:t>  NAD-</a:t>
            </a:r>
            <a:r>
              <a:rPr lang="ca-ES" sz="1600" dirty="0" err="1"/>
              <a:t>binding</a:t>
            </a:r>
            <a:r>
              <a:rPr lang="ca-ES" sz="1600" dirty="0"/>
              <a:t> </a:t>
            </a:r>
            <a:r>
              <a:rPr lang="ca-ES" sz="1600" dirty="0" err="1"/>
              <a:t>enzymes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classical</a:t>
            </a:r>
            <a:r>
              <a:rPr lang="ca-ES" sz="1600" dirty="0"/>
              <a:t> </a:t>
            </a:r>
            <a:r>
              <a:rPr lang="ca-ES" sz="1600" dirty="0" err="1"/>
              <a:t>Rossmann</a:t>
            </a:r>
            <a:r>
              <a:rPr lang="ca-ES" sz="1600" dirty="0"/>
              <a:t> </a:t>
            </a:r>
            <a:r>
              <a:rPr lang="ca-ES" sz="1600" dirty="0" err="1"/>
              <a:t>fold</a:t>
            </a:r>
            <a:endParaRPr lang="ca-ES" sz="1600" dirty="0"/>
          </a:p>
          <a:p>
            <a:pPr marL="454025" lvl="1" indent="-195263"/>
            <a:r>
              <a:rPr lang="ca-ES" sz="1600" dirty="0" err="1"/>
              <a:t>Superimpositions</a:t>
            </a:r>
            <a:endParaRPr lang="ca-ES" sz="1600" dirty="0"/>
          </a:p>
          <a:p>
            <a:pPr marL="454025" lvl="1" indent="-195263"/>
            <a:r>
              <a:rPr lang="ca-ES" sz="1600" dirty="0" err="1"/>
              <a:t>Fingerprint</a:t>
            </a:r>
            <a:r>
              <a:rPr lang="ca-ES" sz="1600" dirty="0"/>
              <a:t> </a:t>
            </a:r>
            <a:r>
              <a:rPr lang="ca-ES" sz="1600" dirty="0" err="1"/>
              <a:t>core</a:t>
            </a:r>
            <a:endParaRPr lang="ca-ES" sz="1600" dirty="0"/>
          </a:p>
          <a:p>
            <a:pPr marL="179388" lvl="1" indent="-179388">
              <a:spcBef>
                <a:spcPts val="1200"/>
              </a:spcBef>
              <a:buFont typeface="Arial"/>
              <a:buChar char="•"/>
            </a:pPr>
            <a:r>
              <a:rPr lang="ca-ES" sz="1600" b="1" dirty="0" err="1"/>
              <a:t>Function</a:t>
            </a:r>
            <a:endParaRPr lang="ca-ES" sz="1600" b="1" dirty="0"/>
          </a:p>
          <a:p>
            <a:pPr marL="454025" lvl="1" indent="-195263"/>
            <a:r>
              <a:rPr lang="ca-ES" sz="1600" dirty="0"/>
              <a:t>Cofactor </a:t>
            </a:r>
            <a:r>
              <a:rPr lang="ca-ES" sz="1600" dirty="0" err="1"/>
              <a:t>interactions</a:t>
            </a:r>
            <a:endParaRPr lang="ca-ES" sz="1600" dirty="0"/>
          </a:p>
          <a:p>
            <a:pPr marL="454025" lvl="1" indent="-195263"/>
            <a:r>
              <a:rPr lang="ca-ES" sz="1600" dirty="0"/>
              <a:t>Cofactor </a:t>
            </a:r>
            <a:r>
              <a:rPr lang="ca-ES" sz="1600" dirty="0" err="1"/>
              <a:t>orientation</a:t>
            </a:r>
            <a:endParaRPr lang="ca-ES" sz="1600" dirty="0"/>
          </a:p>
          <a:p>
            <a:pPr marL="454025" lvl="1" indent="-195263"/>
            <a:r>
              <a:rPr lang="ca-ES" sz="1600" dirty="0" err="1"/>
              <a:t>Stereospecific</a:t>
            </a:r>
            <a:r>
              <a:rPr lang="ca-ES" sz="1600" dirty="0"/>
              <a:t> </a:t>
            </a:r>
            <a:r>
              <a:rPr lang="ca-ES" sz="1600" dirty="0" err="1" smtClean="0"/>
              <a:t>transfer</a:t>
            </a:r>
            <a:endParaRPr lang="ca-ES" sz="1600" dirty="0"/>
          </a:p>
          <a:p>
            <a:pPr marL="179388" indent="-179388">
              <a:spcBef>
                <a:spcPts val="1200"/>
              </a:spcBef>
            </a:pPr>
            <a:r>
              <a:rPr lang="ca-ES" sz="1600" b="1" dirty="0" smtClean="0"/>
              <a:t>Conclusions </a:t>
            </a:r>
            <a:endParaRPr lang="ca-ES" sz="1600" b="1" dirty="0"/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endParaRPr lang="ca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ca-ES" sz="2000" b="1" dirty="0" err="1">
                <a:solidFill>
                  <a:schemeClr val="bg1"/>
                </a:solidFill>
              </a:rPr>
              <a:t>Index</a:t>
            </a:r>
            <a:endParaRPr lang="ca-ES" sz="2000" b="1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738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Superimposition of fingerprint region βαβ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685796" y="1956734"/>
            <a:ext cx="6064341" cy="4119887"/>
            <a:chOff x="1411210" y="1956734"/>
            <a:chExt cx="6064341" cy="4119887"/>
          </a:xfrm>
        </p:grpSpPr>
        <p:pic>
          <p:nvPicPr>
            <p:cNvPr id="4" name="Imagen 3" descr="core_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911"/>
            <a:stretch/>
          </p:blipFill>
          <p:spPr>
            <a:xfrm>
              <a:off x="1411210" y="1956734"/>
              <a:ext cx="6064341" cy="3135857"/>
            </a:xfrm>
            <a:prstGeom prst="rect">
              <a:avLst/>
            </a:prstGeom>
          </p:spPr>
        </p:pic>
        <p:pic>
          <p:nvPicPr>
            <p:cNvPr id="5" name="Imagen 4" descr="core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11210" y="5305288"/>
              <a:ext cx="6064341" cy="771333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588558" y="5021232"/>
              <a:ext cx="431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(….)</a:t>
              </a:r>
              <a:endParaRPr lang="en-GB"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" name="Cuadro de texto 1"/>
          <p:cNvSpPr txBox="1"/>
          <p:nvPr/>
        </p:nvSpPr>
        <p:spPr>
          <a:xfrm>
            <a:off x="7821932" y="2612341"/>
            <a:ext cx="1062623" cy="181588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RMSD</a:t>
            </a:r>
            <a:endParaRPr lang="en-GB" sz="1400" smtClean="0">
              <a:solidFill>
                <a:schemeClr val="accent1">
                  <a:lumMod val="75000"/>
                </a:schemeClr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&lt;2: </a:t>
            </a:r>
            <a:r>
              <a:rPr lang="en-GB" sz="1400" smtClean="0">
                <a:latin typeface="Calibri"/>
                <a:ea typeface="ＭＳ 明朝"/>
                <a:cs typeface="Times New Roman"/>
              </a:rPr>
              <a:t>105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&gt;2 i &lt;3: </a:t>
            </a:r>
            <a:r>
              <a:rPr lang="en-GB" sz="1400" smtClean="0">
                <a:latin typeface="Calibri"/>
                <a:ea typeface="ＭＳ 明朝"/>
                <a:cs typeface="Times New Roman"/>
              </a:rPr>
              <a:t>0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solidFill>
                  <a:srgbClr val="376092"/>
                </a:solidFill>
                <a:effectLst/>
                <a:latin typeface="Calibri"/>
                <a:ea typeface="ＭＳ 明朝"/>
                <a:cs typeface="Times New Roman"/>
              </a:rPr>
              <a:t>Sc</a:t>
            </a:r>
            <a:endParaRPr lang="en-GB" sz="1400" smtClean="0">
              <a:solidFill>
                <a:srgbClr val="376092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5.5-9.8: </a:t>
            </a:r>
            <a:r>
              <a:rPr lang="en-GB" sz="1400" smtClean="0">
                <a:latin typeface="Calibri"/>
                <a:ea typeface="ＭＳ 明朝"/>
                <a:cs typeface="Times New Roman"/>
              </a:rPr>
              <a:t>105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2.5-5.5: </a:t>
            </a:r>
            <a:r>
              <a:rPr lang="en-GB" sz="1400" smtClean="0">
                <a:latin typeface="Calibri"/>
                <a:ea typeface="ＭＳ 明朝"/>
                <a:cs typeface="Times New Roman"/>
              </a:rPr>
              <a:t>0</a:t>
            </a:r>
            <a:endParaRPr lang="en-GB" sz="140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smtClean="0">
                <a:latin typeface="Calibri"/>
                <a:ea typeface="ＭＳ 明朝"/>
                <a:cs typeface="Times New Roman"/>
              </a:rPr>
              <a:t>&lt; </a:t>
            </a:r>
            <a:r>
              <a:rPr lang="en-GB" sz="1400" b="1" smtClean="0">
                <a:effectLst/>
                <a:latin typeface="Calibri"/>
                <a:ea typeface="ＭＳ 明朝"/>
                <a:cs typeface="Times New Roman"/>
              </a:rPr>
              <a:t>2.5: </a:t>
            </a:r>
            <a:r>
              <a:rPr lang="en-GB" sz="1400" smtClean="0">
                <a:latin typeface="Calibri"/>
                <a:ea typeface="ＭＳ 明朝"/>
                <a:cs typeface="Times New Roman"/>
              </a:rPr>
              <a:t>0</a:t>
            </a:r>
            <a:endParaRPr lang="en-GB" sz="14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779" y="1443769"/>
            <a:ext cx="123152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GB" sz="1200" b="1" smtClean="0">
                <a:solidFill>
                  <a:prstClr val="black"/>
                </a:solidFill>
                <a:ea typeface="ＭＳ 明朝"/>
                <a:cs typeface="Times New Roman"/>
              </a:rPr>
              <a:t>Any LOW SCORE</a:t>
            </a:r>
            <a:endParaRPr lang="en-GB" sz="1200" b="1">
              <a:solidFill>
                <a:prstClr val="black"/>
              </a:solidFill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7198543" y="1912709"/>
            <a:ext cx="0" cy="317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685794" y="6297739"/>
            <a:ext cx="8492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/>
              <a:t>Superimposition of 2OHX, 1P0F, 1PJC, 2NAD, 1PJS, 1EMD, 1A5Z, 2F1K, 1LSS, 1XCB, 1X7D, 1OI7, 1GAD, 1EK5, 1V9L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xmlns="" val="30983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Structure</a:t>
            </a:r>
          </a:p>
          <a:p>
            <a:pPr marL="274638"/>
            <a:endParaRPr lang="en-GB" sz="900" b="1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85796" y="1283469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Superimposition of fingerprint region βαβ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 descr="corenosequinnumer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3" t="8587" r="14525" b="8124"/>
          <a:stretch/>
        </p:blipFill>
        <p:spPr>
          <a:xfrm>
            <a:off x="685796" y="1989758"/>
            <a:ext cx="3160826" cy="407636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85794" y="6235019"/>
            <a:ext cx="6948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/>
              <a:t>Superimposition of 2OHX, 1P0F, 1PJC, 2NAD, 1PJS, 1EMD, 1A5Z, 2F1K, 1LSS, 1XCB, 1X7D, 1OI7, 1GAD, 1EK5, 1V9L</a:t>
            </a:r>
            <a:endParaRPr lang="en-GB" sz="1200" i="1" dirty="0"/>
          </a:p>
        </p:txBody>
      </p:sp>
      <p:pic>
        <p:nvPicPr>
          <p:cNvPr id="6" name="Imagen 5" descr="co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370" y="1989758"/>
            <a:ext cx="3481217" cy="405475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99628" y="2949352"/>
            <a:ext cx="133519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ym typeface="Wingdings"/>
              </a:rPr>
              <a:t>Structure is conserved in all proteins</a:t>
            </a:r>
          </a:p>
        </p:txBody>
      </p:sp>
    </p:spTree>
    <p:extLst>
      <p:ext uri="{BB962C8B-B14F-4D97-AF65-F5344CB8AC3E}">
        <p14:creationId xmlns:p14="http://schemas.microsoft.com/office/powerpoint/2010/main" xmlns="" val="5719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ca-ES" sz="2000" b="1" dirty="0" err="1" smtClean="0">
                <a:solidFill>
                  <a:schemeClr val="bg1"/>
                </a:solidFill>
              </a:rPr>
              <a:t>Structure</a:t>
            </a:r>
            <a:endParaRPr lang="ca-ES" sz="2000" b="1" dirty="0" smtClean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707385" y="1283469"/>
            <a:ext cx="694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1">
                    <a:lumMod val="75000"/>
                  </a:schemeClr>
                </a:solidFill>
              </a:rPr>
              <a:t>Structural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accent1">
                    <a:lumMod val="75000"/>
                  </a:schemeClr>
                </a:solidFill>
              </a:rPr>
              <a:t>aligment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ca-ES" b="1" dirty="0" err="1">
                <a:solidFill>
                  <a:schemeClr val="accent1">
                    <a:lumMod val="75000"/>
                  </a:schemeClr>
                </a:solidFill>
              </a:rPr>
              <a:t>fingerprint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b="1" dirty="0" err="1">
                <a:solidFill>
                  <a:schemeClr val="accent1">
                    <a:lumMod val="75000"/>
                  </a:schemeClr>
                </a:solidFill>
              </a:rPr>
              <a:t>region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 βαβ</a:t>
            </a:r>
          </a:p>
          <a:p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97740" y="2187250"/>
            <a:ext cx="31482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30</a:t>
            </a:r>
            <a:r>
              <a:rPr lang="en-GB" sz="1600" dirty="0"/>
              <a:t>-35 amino-acids</a:t>
            </a:r>
            <a:r>
              <a:rPr lang="es-ES_tradnl" sz="1600" dirty="0" smtClean="0"/>
              <a:t>:</a:t>
            </a:r>
          </a:p>
          <a:p>
            <a:pPr>
              <a:spcBef>
                <a:spcPts val="600"/>
              </a:spcBef>
            </a:pPr>
            <a:endParaRPr lang="es-ES_tradnl" sz="300" dirty="0"/>
          </a:p>
          <a:p>
            <a:pPr marL="179388" indent="-179388" algn="just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Glycine</a:t>
            </a:r>
            <a:r>
              <a:rPr lang="en-GB" sz="1600" b="1" dirty="0"/>
              <a:t>-</a:t>
            </a:r>
            <a:r>
              <a:rPr lang="en-GB" sz="1600" b="1" dirty="0" smtClean="0"/>
              <a:t>rich phosphate</a:t>
            </a:r>
            <a:r>
              <a:rPr lang="en-GB" sz="1600" b="1" dirty="0"/>
              <a:t>-</a:t>
            </a:r>
            <a:r>
              <a:rPr lang="en-GB" sz="1600" b="1" dirty="0" smtClean="0"/>
              <a:t>binding sequence: </a:t>
            </a:r>
            <a:r>
              <a:rPr lang="en-GB" sz="1600" dirty="0" smtClean="0"/>
              <a:t>GX</a:t>
            </a:r>
            <a:r>
              <a:rPr lang="en-GB" sz="1600" baseline="-25000" dirty="0" smtClean="0"/>
              <a:t>1-2</a:t>
            </a:r>
            <a:r>
              <a:rPr lang="en-GB" sz="1600" dirty="0" smtClean="0"/>
              <a:t>GXXG</a:t>
            </a:r>
            <a:endParaRPr lang="en-GB" sz="1600" dirty="0"/>
          </a:p>
          <a:p>
            <a:pPr marL="179388" indent="-179388" algn="just">
              <a:spcBef>
                <a:spcPts val="600"/>
              </a:spcBef>
              <a:buFont typeface="Arial"/>
              <a:buChar char="•"/>
            </a:pPr>
            <a:r>
              <a:rPr lang="es-ES" sz="1600" b="1" dirty="0" err="1"/>
              <a:t>Hydrophobic</a:t>
            </a:r>
            <a:r>
              <a:rPr lang="es-ES" sz="1600" b="1" dirty="0"/>
              <a:t> </a:t>
            </a:r>
            <a:r>
              <a:rPr lang="es-ES_tradnl" sz="1600" b="1" dirty="0" err="1" smtClean="0"/>
              <a:t>core</a:t>
            </a:r>
            <a:endParaRPr lang="es-ES_tradnl" sz="1600" dirty="0"/>
          </a:p>
          <a:p>
            <a:pPr marL="179388" indent="-179388" algn="just">
              <a:spcBef>
                <a:spcPts val="600"/>
              </a:spcBef>
              <a:buFont typeface="Arial"/>
              <a:buChar char="•"/>
            </a:pPr>
            <a:r>
              <a:rPr lang="es-ES" sz="1600" b="1" dirty="0" err="1" smtClean="0"/>
              <a:t>Negatively</a:t>
            </a:r>
            <a:r>
              <a:rPr lang="es-ES" sz="1600" b="1" dirty="0" smtClean="0"/>
              <a:t> </a:t>
            </a:r>
            <a:r>
              <a:rPr lang="es-ES" sz="1600" b="1" dirty="0" err="1"/>
              <a:t>charged</a:t>
            </a:r>
            <a:r>
              <a:rPr lang="es-ES" sz="1600" dirty="0"/>
              <a:t> </a:t>
            </a:r>
            <a:r>
              <a:rPr lang="es-ES" sz="1600" dirty="0" err="1"/>
              <a:t>residue</a:t>
            </a:r>
            <a:r>
              <a:rPr lang="es-ES" sz="1600" dirty="0"/>
              <a:t> </a:t>
            </a:r>
            <a:r>
              <a:rPr lang="es-ES" sz="1600" dirty="0" smtClean="0"/>
              <a:t>at </a:t>
            </a:r>
            <a:r>
              <a:rPr lang="es-ES" sz="1600" dirty="0"/>
              <a:t>C-</a:t>
            </a:r>
            <a:r>
              <a:rPr lang="es-ES" sz="1600" dirty="0" smtClean="0"/>
              <a:t>t </a:t>
            </a:r>
            <a:r>
              <a:rPr lang="es-ES" sz="1600" dirty="0"/>
              <a:t>of </a:t>
            </a:r>
            <a:r>
              <a:rPr lang="es-ES" sz="1600" dirty="0" err="1"/>
              <a:t>the</a:t>
            </a:r>
            <a:r>
              <a:rPr lang="es-ES" sz="1600" b="1" dirty="0"/>
              <a:t> </a:t>
            </a:r>
            <a:r>
              <a:rPr lang="ca-ES" sz="1600" dirty="0" smtClean="0">
                <a:solidFill>
                  <a:srgbClr val="000000"/>
                </a:solidFill>
              </a:rPr>
              <a:t>β</a:t>
            </a:r>
            <a:r>
              <a:rPr lang="es-ES" sz="1600" dirty="0"/>
              <a:t>2</a:t>
            </a:r>
            <a:r>
              <a:rPr lang="es-ES" sz="1600" b="1" dirty="0" smtClean="0"/>
              <a:t> </a:t>
            </a:r>
            <a:r>
              <a:rPr lang="es-ES" sz="1600" dirty="0" smtClean="0"/>
              <a:t>(NAD, </a:t>
            </a:r>
            <a:r>
              <a:rPr lang="es-ES" sz="1600" dirty="0" err="1" smtClean="0"/>
              <a:t>not</a:t>
            </a:r>
            <a:r>
              <a:rPr lang="es-ES" sz="1600" dirty="0" smtClean="0"/>
              <a:t> NADP)</a:t>
            </a:r>
            <a:endParaRPr lang="es-ES_tradnl" sz="1600" dirty="0" smtClean="0"/>
          </a:p>
          <a:p>
            <a:pPr marL="179388" indent="-179388" algn="just">
              <a:spcBef>
                <a:spcPts val="600"/>
              </a:spcBef>
              <a:buFont typeface="Arial"/>
              <a:buChar char="•"/>
            </a:pPr>
            <a:r>
              <a:rPr lang="es-ES" sz="1600" b="1" dirty="0" err="1" smtClean="0"/>
              <a:t>Positively</a:t>
            </a:r>
            <a:r>
              <a:rPr lang="es-ES" sz="1600" b="1" dirty="0" smtClean="0"/>
              <a:t> </a:t>
            </a:r>
            <a:r>
              <a:rPr lang="es-ES" sz="1600" b="1" dirty="0" err="1"/>
              <a:t>charged</a:t>
            </a:r>
            <a:r>
              <a:rPr lang="es-ES" sz="1600" dirty="0"/>
              <a:t> </a:t>
            </a:r>
            <a:r>
              <a:rPr lang="es-ES" sz="1600" dirty="0" err="1"/>
              <a:t>residue</a:t>
            </a:r>
            <a:r>
              <a:rPr lang="es-ES" sz="1600" dirty="0"/>
              <a:t> at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smtClean="0"/>
              <a:t>N-</a:t>
            </a:r>
            <a:r>
              <a:rPr lang="es-ES" sz="1600" dirty="0" err="1" smtClean="0"/>
              <a:t>terminus</a:t>
            </a:r>
            <a:r>
              <a:rPr lang="es-ES" sz="1600" dirty="0" smtClean="0"/>
              <a:t> </a:t>
            </a:r>
            <a:r>
              <a:rPr lang="es-ES" sz="1600" dirty="0"/>
              <a:t>of </a:t>
            </a:r>
            <a:r>
              <a:rPr lang="ca-ES" sz="1600" dirty="0">
                <a:solidFill>
                  <a:srgbClr val="000000"/>
                </a:solidFill>
              </a:rPr>
              <a:t>β</a:t>
            </a:r>
            <a:r>
              <a:rPr lang="es-ES" sz="1600" dirty="0"/>
              <a:t>1</a:t>
            </a:r>
            <a:endParaRPr lang="es-ES_tradnl" sz="1600" dirty="0"/>
          </a:p>
        </p:txBody>
      </p:sp>
      <p:grpSp>
        <p:nvGrpSpPr>
          <p:cNvPr id="29" name="Agrupar 28"/>
          <p:cNvGrpSpPr/>
          <p:nvPr/>
        </p:nvGrpSpPr>
        <p:grpSpPr>
          <a:xfrm>
            <a:off x="421852" y="1868099"/>
            <a:ext cx="5428854" cy="4893500"/>
            <a:chOff x="390496" y="1774019"/>
            <a:chExt cx="5428854" cy="4893500"/>
          </a:xfrm>
        </p:grpSpPr>
        <p:grpSp>
          <p:nvGrpSpPr>
            <p:cNvPr id="3" name="Agrupar 2"/>
            <p:cNvGrpSpPr/>
            <p:nvPr/>
          </p:nvGrpSpPr>
          <p:grpSpPr>
            <a:xfrm>
              <a:off x="400286" y="1774019"/>
              <a:ext cx="5419064" cy="4893500"/>
              <a:chOff x="1979920" y="1862173"/>
              <a:chExt cx="5419064" cy="4893500"/>
            </a:xfrm>
          </p:grpSpPr>
          <p:pic>
            <p:nvPicPr>
              <p:cNvPr id="2" name="Imagen 1" descr="aln_core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79920" y="1862173"/>
                <a:ext cx="5419064" cy="3718521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</p:spPr>
          </p:pic>
          <p:sp>
            <p:nvSpPr>
              <p:cNvPr id="12" name="Rectángulo 11"/>
              <p:cNvSpPr/>
              <p:nvPr/>
            </p:nvSpPr>
            <p:spPr>
              <a:xfrm>
                <a:off x="4134529" y="2514296"/>
                <a:ext cx="105099" cy="2987998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3807829" y="2514296"/>
                <a:ext cx="105099" cy="2987998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4425666" y="2514296"/>
                <a:ext cx="105099" cy="2987998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3608404" y="251429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415896" y="250438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4822510" y="251429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5141578" y="251429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6468657" y="251429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6782218" y="2498616"/>
                <a:ext cx="105099" cy="2987998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6965707" y="2498616"/>
                <a:ext cx="105099" cy="2987998"/>
              </a:xfrm>
              <a:prstGeom prst="rect">
                <a:avLst/>
              </a:prstGeom>
              <a:solidFill>
                <a:schemeClr val="accent3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3551212" y="5801566"/>
                <a:ext cx="22330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/>
                  <a:t>Glycine residues</a:t>
                </a:r>
              </a:p>
              <a:p>
                <a:pPr algn="ctr"/>
                <a:r>
                  <a:rPr lang="en-GB" sz="1400" dirty="0" smtClean="0"/>
                  <a:t>Hydrophobic residues</a:t>
                </a:r>
              </a:p>
              <a:p>
                <a:pPr algn="ctr"/>
                <a:r>
                  <a:rPr lang="en-GB" sz="1400" dirty="0" smtClean="0"/>
                  <a:t>Negatively charged residues</a:t>
                </a:r>
                <a:endParaRPr lang="es-ES" sz="1400" dirty="0"/>
              </a:p>
              <a:p>
                <a:pPr algn="ctr"/>
                <a:r>
                  <a:rPr lang="es-ES" sz="1400" dirty="0" err="1" smtClean="0"/>
                  <a:t>Positively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charged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residues</a:t>
                </a:r>
                <a:endParaRPr lang="es-ES" sz="1400" dirty="0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4056139" y="5911325"/>
                <a:ext cx="1224433" cy="144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/>
              <p:cNvSpPr/>
              <p:nvPr/>
            </p:nvSpPr>
            <p:spPr>
              <a:xfrm flipV="1">
                <a:off x="3854863" y="6118045"/>
                <a:ext cx="1623031" cy="144000"/>
              </a:xfrm>
              <a:prstGeom prst="rect">
                <a:avLst/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3624082" y="6324765"/>
                <a:ext cx="2087998" cy="144000"/>
              </a:xfrm>
              <a:prstGeom prst="rect">
                <a:avLst/>
              </a:prstGeom>
              <a:solidFill>
                <a:schemeClr val="accent3">
                  <a:alpha val="34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5" name="Rectángulo 24"/>
            <p:cNvSpPr/>
            <p:nvPr/>
          </p:nvSpPr>
          <p:spPr>
            <a:xfrm>
              <a:off x="2054647" y="6461011"/>
              <a:ext cx="2087998" cy="144000"/>
            </a:xfrm>
            <a:prstGeom prst="rect">
              <a:avLst/>
            </a:prstGeom>
            <a:solidFill>
              <a:schemeClr val="accent6">
                <a:lumMod val="75000"/>
                <a:alpha val="34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722144" y="2410462"/>
              <a:ext cx="105099" cy="2987998"/>
            </a:xfrm>
            <a:prstGeom prst="rect">
              <a:avLst/>
            </a:prstGeom>
            <a:solidFill>
              <a:srgbClr val="E46C0A">
                <a:alpha val="34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t="14484"/>
            <a:stretch/>
          </p:blipFill>
          <p:spPr>
            <a:xfrm>
              <a:off x="1548477" y="2160082"/>
              <a:ext cx="938172" cy="212769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3"/>
            <a:srcRect t="14484"/>
            <a:stretch/>
          </p:blipFill>
          <p:spPr>
            <a:xfrm>
              <a:off x="4889023" y="2151913"/>
              <a:ext cx="727605" cy="21276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888" y="2146796"/>
              <a:ext cx="1570758" cy="18511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448" y="2167765"/>
              <a:ext cx="149569" cy="110635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2446" y="2117853"/>
              <a:ext cx="756577" cy="168687"/>
            </a:xfrm>
            <a:prstGeom prst="rect">
              <a:avLst/>
            </a:prstGeom>
          </p:spPr>
        </p:pic>
        <p:cxnSp>
          <p:nvCxnSpPr>
            <p:cNvPr id="30" name="Conector recto 29"/>
            <p:cNvCxnSpPr/>
            <p:nvPr/>
          </p:nvCxnSpPr>
          <p:spPr>
            <a:xfrm>
              <a:off x="390496" y="3182464"/>
              <a:ext cx="43199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405437" y="4007216"/>
              <a:ext cx="43199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ector recto 36"/>
          <p:cNvCxnSpPr/>
          <p:nvPr/>
        </p:nvCxnSpPr>
        <p:spPr>
          <a:xfrm>
            <a:off x="431642" y="5512661"/>
            <a:ext cx="43199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2259551" y="4120736"/>
            <a:ext cx="105099" cy="168856"/>
          </a:xfrm>
          <a:prstGeom prst="rect">
            <a:avLst/>
          </a:prstGeom>
          <a:noFill/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Rectángulo 34"/>
          <p:cNvSpPr/>
          <p:nvPr/>
        </p:nvSpPr>
        <p:spPr>
          <a:xfrm>
            <a:off x="2877388" y="4325164"/>
            <a:ext cx="105099" cy="168856"/>
          </a:xfrm>
          <a:prstGeom prst="rect">
            <a:avLst/>
          </a:prstGeom>
          <a:noFill/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Rectángulo 35"/>
          <p:cNvSpPr/>
          <p:nvPr/>
        </p:nvSpPr>
        <p:spPr>
          <a:xfrm>
            <a:off x="2877388" y="4733198"/>
            <a:ext cx="105099" cy="168856"/>
          </a:xfrm>
          <a:prstGeom prst="rect">
            <a:avLst/>
          </a:prstGeom>
          <a:noFill/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237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ca-ES" sz="2000" b="1" dirty="0" err="1" smtClean="0">
                <a:solidFill>
                  <a:schemeClr val="bg1"/>
                </a:solidFill>
              </a:rPr>
              <a:t>Structure</a:t>
            </a:r>
            <a:endParaRPr lang="ca-ES" sz="2000" b="1" dirty="0" smtClean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85796" y="1283469"/>
            <a:ext cx="694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Superimposition</a:t>
            </a:r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fingerprint</a:t>
            </a:r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region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 βαβ</a:t>
            </a:r>
          </a:p>
          <a:p>
            <a:endParaRPr lang="ca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 descr="1emd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9" t="8052" r="18791" b="6119"/>
          <a:stretch/>
        </p:blipFill>
        <p:spPr>
          <a:xfrm>
            <a:off x="775600" y="2312752"/>
            <a:ext cx="2235255" cy="340705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24691" y="5820511"/>
            <a:ext cx="2539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Formate</a:t>
            </a:r>
            <a:r>
              <a:rPr lang="es-ES" sz="1400" dirty="0" smtClean="0"/>
              <a:t> </a:t>
            </a:r>
            <a:r>
              <a:rPr lang="es-ES" sz="1400" dirty="0" err="1" smtClean="0"/>
              <a:t>dehydrogenase</a:t>
            </a:r>
            <a:r>
              <a:rPr lang="es-ES" sz="1400" dirty="0" smtClean="0"/>
              <a:t> (2NAD)</a:t>
            </a:r>
            <a:endParaRPr lang="es-ES" sz="1400" dirty="0"/>
          </a:p>
        </p:txBody>
      </p:sp>
      <p:pic>
        <p:nvPicPr>
          <p:cNvPr id="9" name="Imagen 8" descr="1x7d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749" y="2519095"/>
            <a:ext cx="2888499" cy="28884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57007" y="5584105"/>
            <a:ext cx="261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</a:rPr>
              <a:t>Ornithine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</a:rPr>
              <a:t>cyclodeaminase</a:t>
            </a:r>
            <a:r>
              <a:rPr lang="es-ES" sz="1400" dirty="0" smtClean="0">
                <a:solidFill>
                  <a:srgbClr val="000000"/>
                </a:solidFill>
              </a:rPr>
              <a:t> (1X7D)</a:t>
            </a:r>
          </a:p>
        </p:txBody>
      </p:sp>
      <p:pic>
        <p:nvPicPr>
          <p:cNvPr id="11" name="Imagen 10" descr="2nad3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9" r="10170" b="2222"/>
          <a:stretch/>
        </p:blipFill>
        <p:spPr>
          <a:xfrm>
            <a:off x="3250912" y="2312752"/>
            <a:ext cx="2451351" cy="34070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92322" y="5810815"/>
            <a:ext cx="330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Malate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</a:rPr>
              <a:t>dehydrogenase</a:t>
            </a:r>
            <a:r>
              <a:rPr lang="es-ES" sz="1400" dirty="0" smtClean="0">
                <a:solidFill>
                  <a:srgbClr val="000000"/>
                </a:solidFill>
              </a:rPr>
              <a:t> (1EMD)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5796" y="1837466"/>
            <a:ext cx="6175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600" dirty="0" smtClean="0"/>
              <a:t>Different glycine</a:t>
            </a:r>
            <a:r>
              <a:rPr lang="en-GB" sz="1600" b="1" dirty="0"/>
              <a:t>-</a:t>
            </a:r>
            <a:r>
              <a:rPr lang="en-GB" sz="1600" dirty="0"/>
              <a:t>rich phosphate-binding sequence:</a:t>
            </a:r>
            <a:r>
              <a:rPr lang="en-GB" sz="1600" b="1" dirty="0"/>
              <a:t> GX</a:t>
            </a:r>
            <a:r>
              <a:rPr lang="en-GB" sz="1600" b="1" baseline="-25000" dirty="0"/>
              <a:t>1-2</a:t>
            </a:r>
            <a:r>
              <a:rPr lang="en-GB" sz="1600" b="1" dirty="0"/>
              <a:t>GXXG</a:t>
            </a:r>
            <a:endParaRPr lang="en-GB" sz="1600" dirty="0"/>
          </a:p>
        </p:txBody>
      </p:sp>
      <p:grpSp>
        <p:nvGrpSpPr>
          <p:cNvPr id="30" name="Agrupar 29"/>
          <p:cNvGrpSpPr/>
          <p:nvPr/>
        </p:nvGrpSpPr>
        <p:grpSpPr>
          <a:xfrm>
            <a:off x="1301009" y="6170491"/>
            <a:ext cx="1501730" cy="419100"/>
            <a:chOff x="4320180" y="5959705"/>
            <a:chExt cx="1501730" cy="4191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8"/>
            <a:srcRect l="42131" r="4426"/>
            <a:stretch/>
          </p:blipFill>
          <p:spPr>
            <a:xfrm>
              <a:off x="4320180" y="5959705"/>
              <a:ext cx="1466055" cy="2032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9"/>
            <a:srcRect r="7651"/>
            <a:stretch/>
          </p:blipFill>
          <p:spPr>
            <a:xfrm>
              <a:off x="4355855" y="6162905"/>
              <a:ext cx="1466055" cy="215900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5186943" y="6155771"/>
              <a:ext cx="105099" cy="201256"/>
            </a:xfrm>
            <a:prstGeom prst="rect">
              <a:avLst/>
            </a:prstGeom>
            <a:solidFill>
              <a:schemeClr val="accent4">
                <a:lumMod val="75000"/>
                <a:alpha val="34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3868482" y="6161824"/>
            <a:ext cx="1520561" cy="422640"/>
            <a:chOff x="1718589" y="6045771"/>
            <a:chExt cx="1520561" cy="422640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/>
            <a:srcRect l="42131" r="4426"/>
            <a:stretch/>
          </p:blipFill>
          <p:spPr>
            <a:xfrm>
              <a:off x="1718589" y="6045771"/>
              <a:ext cx="1466055" cy="20320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0"/>
            <a:srcRect r="11246"/>
            <a:stretch/>
          </p:blipFill>
          <p:spPr>
            <a:xfrm>
              <a:off x="1739994" y="6227111"/>
              <a:ext cx="1499156" cy="241300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2478331" y="6248971"/>
              <a:ext cx="105099" cy="201256"/>
            </a:xfrm>
            <a:prstGeom prst="rect">
              <a:avLst/>
            </a:prstGeom>
            <a:solidFill>
              <a:schemeClr val="accent4">
                <a:lumMod val="75000"/>
                <a:alpha val="34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6892686" y="6067280"/>
            <a:ext cx="1482929" cy="406400"/>
            <a:chOff x="6962588" y="6168767"/>
            <a:chExt cx="1482929" cy="406400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8"/>
            <a:srcRect l="42131" r="4426"/>
            <a:stretch/>
          </p:blipFill>
          <p:spPr>
            <a:xfrm>
              <a:off x="6962588" y="6168767"/>
              <a:ext cx="1466055" cy="20320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11"/>
            <a:srcRect t="3365" r="14490"/>
            <a:stretch/>
          </p:blipFill>
          <p:spPr>
            <a:xfrm>
              <a:off x="6962588" y="6378805"/>
              <a:ext cx="1466055" cy="196362"/>
            </a:xfrm>
            <a:prstGeom prst="rect">
              <a:avLst/>
            </a:prstGeom>
          </p:spPr>
        </p:pic>
        <p:sp>
          <p:nvSpPr>
            <p:cNvPr id="28" name="Rectángulo 27"/>
            <p:cNvSpPr/>
            <p:nvPr/>
          </p:nvSpPr>
          <p:spPr>
            <a:xfrm>
              <a:off x="8340418" y="6371001"/>
              <a:ext cx="105099" cy="201256"/>
            </a:xfrm>
            <a:prstGeom prst="rect">
              <a:avLst/>
            </a:prstGeom>
            <a:solidFill>
              <a:schemeClr val="accent4">
                <a:lumMod val="75000"/>
                <a:alpha val="34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16805" y="6142858"/>
            <a:ext cx="9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2OHX</a:t>
            </a:r>
          </a:p>
          <a:p>
            <a:r>
              <a:rPr lang="ca-ES" sz="1200" dirty="0" smtClean="0"/>
              <a:t>1EMD</a:t>
            </a:r>
            <a:endParaRPr lang="ca-ES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360527" y="6127926"/>
            <a:ext cx="60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2OHX</a:t>
            </a:r>
          </a:p>
          <a:p>
            <a:r>
              <a:rPr lang="ca-ES" sz="1200" dirty="0" smtClean="0"/>
              <a:t>2NAD</a:t>
            </a:r>
            <a:endParaRPr lang="ca-ES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400415" y="6024942"/>
            <a:ext cx="9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2OHX</a:t>
            </a:r>
          </a:p>
          <a:p>
            <a:r>
              <a:rPr lang="ca-ES" sz="1200" dirty="0" smtClean="0"/>
              <a:t>1X7D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xmlns="" val="20556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01751" y="1767257"/>
            <a:ext cx="1951598" cy="1101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b="1" smtClean="0">
                <a:solidFill>
                  <a:srgbClr val="000000"/>
                </a:solidFill>
              </a:rPr>
              <a:t>Fingerprint region</a:t>
            </a:r>
          </a:p>
          <a:p>
            <a:pPr marL="0" indent="0" algn="ctr">
              <a:buNone/>
            </a:pPr>
            <a:r>
              <a:rPr lang="en-GB" sz="1600" b="1" smtClean="0">
                <a:solidFill>
                  <a:srgbClr val="000000"/>
                </a:solidFill>
              </a:rPr>
              <a:t>conserved </a:t>
            </a:r>
          </a:p>
          <a:p>
            <a:pPr marL="0" indent="0" algn="ctr">
              <a:buNone/>
            </a:pPr>
            <a:r>
              <a:rPr lang="en-GB" sz="1600" b="1" smtClean="0">
                <a:solidFill>
                  <a:srgbClr val="000000"/>
                </a:solidFill>
              </a:rPr>
              <a:t>characteristics</a:t>
            </a:r>
            <a:endParaRPr lang="en-GB" sz="1600" smtClean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0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93" t="19480" r="31879" b="9279"/>
          <a:stretch/>
        </p:blipFill>
        <p:spPr>
          <a:xfrm>
            <a:off x="5549894" y="1648623"/>
            <a:ext cx="3413356" cy="45361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43686" y="1560557"/>
            <a:ext cx="373530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spcBef>
                <a:spcPts val="600"/>
              </a:spcBef>
              <a:buFont typeface="Arial"/>
              <a:buChar char="•"/>
            </a:pPr>
            <a:r>
              <a:rPr lang="en-GB" sz="1600" smtClean="0"/>
              <a:t>GX</a:t>
            </a:r>
            <a:r>
              <a:rPr lang="en-GB" sz="1600" baseline="-25000" smtClean="0"/>
              <a:t>1-2</a:t>
            </a:r>
            <a:r>
              <a:rPr lang="en-GB" sz="1600" smtClean="0"/>
              <a:t>GXXG</a:t>
            </a:r>
          </a:p>
          <a:p>
            <a:pPr marL="173038" indent="-173038" algn="just">
              <a:spcBef>
                <a:spcPts val="600"/>
              </a:spcBef>
              <a:buFont typeface="Arial"/>
              <a:buChar char="•"/>
            </a:pPr>
            <a:r>
              <a:rPr lang="en-GB" sz="1600" smtClean="0"/>
              <a:t>Hydrophobic core</a:t>
            </a:r>
          </a:p>
          <a:p>
            <a:pPr marL="173038" indent="-173038" algn="just">
              <a:spcBef>
                <a:spcPts val="600"/>
              </a:spcBef>
              <a:buFont typeface="Arial"/>
              <a:buChar char="•"/>
            </a:pPr>
            <a:r>
              <a:rPr lang="en-GB" sz="1600" smtClean="0"/>
              <a:t>Negative charged residue</a:t>
            </a:r>
          </a:p>
          <a:p>
            <a:pPr marL="173038" indent="-173038" algn="just">
              <a:spcBef>
                <a:spcPts val="600"/>
              </a:spcBef>
              <a:buFont typeface="Arial"/>
              <a:buChar char="•"/>
            </a:pPr>
            <a:r>
              <a:rPr lang="en-GB" sz="1600" smtClean="0"/>
              <a:t>Positively charged residue</a:t>
            </a:r>
            <a:endParaRPr lang="en-GB" sz="1600"/>
          </a:p>
        </p:txBody>
      </p:sp>
      <p:sp>
        <p:nvSpPr>
          <p:cNvPr id="8" name="CuadroTexto 7"/>
          <p:cNvSpPr txBox="1"/>
          <p:nvPr/>
        </p:nvSpPr>
        <p:spPr>
          <a:xfrm>
            <a:off x="469906" y="3551536"/>
            <a:ext cx="25238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smtClean="0"/>
              <a:t>Why are they conserved?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9906" y="5428896"/>
            <a:ext cx="22737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smtClean="0"/>
              <a:t>L-alanine dehydrogenase</a:t>
            </a:r>
          </a:p>
          <a:p>
            <a:pPr algn="ctr"/>
            <a:r>
              <a:rPr lang="en-GB" sz="1600" smtClean="0"/>
              <a:t>(NAD)</a:t>
            </a:r>
            <a:endParaRPr lang="en-GB" sz="1600"/>
          </a:p>
        </p:txBody>
      </p:sp>
      <p:sp>
        <p:nvSpPr>
          <p:cNvPr id="13" name="Rectángulo 12"/>
          <p:cNvSpPr/>
          <p:nvPr/>
        </p:nvSpPr>
        <p:spPr>
          <a:xfrm>
            <a:off x="3082547" y="5481952"/>
            <a:ext cx="21401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smtClean="0"/>
              <a:t>Alcohol dehydrogenase</a:t>
            </a:r>
          </a:p>
          <a:p>
            <a:pPr algn="ctr"/>
            <a:r>
              <a:rPr lang="en-GB" sz="1600" smtClean="0"/>
              <a:t>(NADP) </a:t>
            </a:r>
            <a:endParaRPr lang="en-GB" sz="1600"/>
          </a:p>
        </p:txBody>
      </p:sp>
      <p:sp>
        <p:nvSpPr>
          <p:cNvPr id="14" name="Abrir llave 13"/>
          <p:cNvSpPr/>
          <p:nvPr/>
        </p:nvSpPr>
        <p:spPr>
          <a:xfrm>
            <a:off x="2353348" y="1560557"/>
            <a:ext cx="277822" cy="13080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echa abajo 16"/>
          <p:cNvSpPr/>
          <p:nvPr/>
        </p:nvSpPr>
        <p:spPr>
          <a:xfrm flipH="1">
            <a:off x="1456976" y="2868607"/>
            <a:ext cx="188462" cy="5487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1722780" y="4934433"/>
            <a:ext cx="407620" cy="344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353876" y="4953760"/>
            <a:ext cx="336352" cy="325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263894" y="3305314"/>
            <a:ext cx="195878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GB" sz="1600" b="1" smtClean="0">
                <a:solidFill>
                  <a:prstClr val="black"/>
                </a:solidFill>
              </a:rPr>
              <a:t>Which interactions are important in NAD binding? </a:t>
            </a:r>
            <a:endParaRPr lang="en-GB" sz="1600" b="1">
              <a:solidFill>
                <a:prstClr val="black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56976" y="4279157"/>
            <a:ext cx="221296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GB" sz="1600" b="1" smtClean="0">
                <a:solidFill>
                  <a:prstClr val="black"/>
                </a:solidFill>
              </a:rPr>
              <a:t>Which is their function?</a:t>
            </a:r>
            <a:endParaRPr lang="en-GB" sz="1600" b="1">
              <a:solidFill>
                <a:prstClr val="black"/>
              </a:solidFill>
            </a:endParaRPr>
          </a:p>
        </p:txBody>
      </p:sp>
      <p:sp>
        <p:nvSpPr>
          <p:cNvPr id="16" name="CuadroTexto 4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</a:t>
            </a:r>
          </a:p>
          <a:p>
            <a:pPr marL="274638"/>
            <a:endParaRPr lang="en-GB" sz="900" b="1" smtClean="0"/>
          </a:p>
        </p:txBody>
      </p:sp>
      <p:sp>
        <p:nvSpPr>
          <p:cNvPr id="18" name="Rectángulo 17"/>
          <p:cNvSpPr/>
          <p:nvPr/>
        </p:nvSpPr>
        <p:spPr>
          <a:xfrm>
            <a:off x="6944749" y="6275629"/>
            <a:ext cx="2018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L-alanine dehydrogenase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3074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8" name="TextBox 7"/>
          <p:cNvSpPr txBox="1"/>
          <p:nvPr/>
        </p:nvSpPr>
        <p:spPr>
          <a:xfrm>
            <a:off x="685795" y="1295710"/>
            <a:ext cx="784561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Glycine-rich phosphate-binding loop</a:t>
            </a:r>
          </a:p>
          <a:p>
            <a:endParaRPr lang="en-GB" dirty="0" smtClean="0"/>
          </a:p>
          <a:p>
            <a:endParaRPr lang="en-GB" dirty="0" smtClean="0"/>
          </a:p>
          <a:p>
            <a:pPr algn="just"/>
            <a:r>
              <a:rPr lang="en-GB" b="1" dirty="0" smtClean="0"/>
              <a:t>			</a:t>
            </a:r>
            <a:endParaRPr lang="en-GB" dirty="0" smtClean="0"/>
          </a:p>
          <a:p>
            <a:endParaRPr lang="en-GB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There is a </a:t>
            </a:r>
            <a:r>
              <a:rPr lang="en-GB" sz="1600" b="1" u="sng" dirty="0" smtClean="0"/>
              <a:t>Cα –H· · ·O hydrogen bonds between the third and the first </a:t>
            </a:r>
            <a:r>
              <a:rPr lang="en-GB" sz="1600" b="1" u="sng" dirty="0" err="1" smtClean="0"/>
              <a:t>glycyl</a:t>
            </a:r>
            <a:r>
              <a:rPr lang="en-GB" sz="1600" b="1" u="sng" dirty="0" smtClean="0"/>
              <a:t> residue</a:t>
            </a:r>
            <a:endParaRPr lang="en-GB" sz="1600" dirty="0" smtClean="0"/>
          </a:p>
          <a:p>
            <a:endParaRPr lang="en-GB" sz="1600" dirty="0" smtClean="0"/>
          </a:p>
          <a:p>
            <a:pPr lvl="0" algn="just">
              <a:defRPr/>
            </a:pPr>
            <a:r>
              <a:rPr lang="en-GB" sz="1600" dirty="0" smtClean="0"/>
              <a:t>In addition, </a:t>
            </a:r>
            <a:r>
              <a:rPr lang="en-GB" sz="1600" dirty="0" err="1" smtClean="0"/>
              <a:t>Rossmann</a:t>
            </a:r>
            <a:r>
              <a:rPr lang="en-GB" sz="1600" dirty="0" smtClean="0"/>
              <a:t> folds that bind NAD(P) also typically contain GXXXG or GXXXA motifs, </a:t>
            </a:r>
            <a:r>
              <a:rPr lang="en-GB" sz="1600" b="1" dirty="0" smtClean="0"/>
              <a:t>both  </a:t>
            </a:r>
            <a:r>
              <a:rPr lang="en-GB" sz="1600" dirty="0" smtClean="0"/>
              <a:t>forming </a:t>
            </a:r>
            <a:r>
              <a:rPr lang="en-GB" sz="1600" b="1" u="sng" dirty="0" smtClean="0"/>
              <a:t>Van der Waals interactions with a </a:t>
            </a:r>
            <a:r>
              <a:rPr lang="en-GB" sz="1600" b="1" u="sng" dirty="0" err="1" smtClean="0"/>
              <a:t>valine</a:t>
            </a:r>
            <a:r>
              <a:rPr lang="en-GB" sz="1600" b="1" u="sng" dirty="0" smtClean="0"/>
              <a:t> or isoleucine residue </a:t>
            </a:r>
            <a:r>
              <a:rPr lang="en-GB" sz="1600" dirty="0" smtClean="0"/>
              <a:t>located either seven or eight residues further back along the polypeptide chain.</a:t>
            </a:r>
          </a:p>
        </p:txBody>
      </p:sp>
      <p:pic>
        <p:nvPicPr>
          <p:cNvPr id="7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5"/>
          <a:stretch/>
        </p:blipFill>
        <p:spPr bwMode="auto">
          <a:xfrm>
            <a:off x="5642796" y="2232017"/>
            <a:ext cx="3337632" cy="23397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796" y="1740225"/>
            <a:ext cx="49007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pPr marL="90488" lvl="1" indent="-90488">
              <a:buFont typeface="Arial"/>
              <a:buChar char="•"/>
            </a:pPr>
            <a:r>
              <a:rPr lang="en-GB" sz="1600" dirty="0" smtClean="0"/>
              <a:t>The </a:t>
            </a:r>
            <a:r>
              <a:rPr lang="en-GB" sz="1600" b="1" u="sng" dirty="0" smtClean="0"/>
              <a:t>first strictly conserved glycine</a:t>
            </a:r>
            <a:r>
              <a:rPr lang="en-GB" sz="1600" u="sng" dirty="0" smtClean="0"/>
              <a:t> </a:t>
            </a:r>
            <a:r>
              <a:rPr lang="en-GB" sz="1600" dirty="0" smtClean="0"/>
              <a:t>allows for a tight turn of the main chain from the β -strand into the loop, which is important for positioning the second glycine. </a:t>
            </a:r>
          </a:p>
          <a:p>
            <a:pPr marL="90488" lvl="1" indent="-90488"/>
            <a:endParaRPr lang="en-GB" sz="1600" dirty="0" smtClean="0"/>
          </a:p>
          <a:p>
            <a:pPr marL="90488" lvl="1" indent="-90488">
              <a:buFont typeface="Arial"/>
              <a:buChar char="•"/>
            </a:pPr>
            <a:r>
              <a:rPr lang="en-GB" sz="1600" dirty="0" smtClean="0"/>
              <a:t>The </a:t>
            </a:r>
            <a:r>
              <a:rPr lang="en-GB" sz="1600" b="1" u="sng" dirty="0" smtClean="0"/>
              <a:t>second glycine</a:t>
            </a:r>
            <a:r>
              <a:rPr lang="en-GB" sz="1600" dirty="0" smtClean="0"/>
              <a:t> allows for close contact to NAD(P) pyrophosphate </a:t>
            </a:r>
          </a:p>
          <a:p>
            <a:pPr marL="90488" lvl="1" indent="-90488"/>
            <a:endParaRPr lang="en-GB" sz="1600" dirty="0" smtClean="0"/>
          </a:p>
          <a:p>
            <a:pPr marL="90488" lvl="1" indent="-90488">
              <a:buFont typeface="Arial"/>
              <a:buChar char="•"/>
            </a:pPr>
            <a:r>
              <a:rPr lang="en-GB" sz="1600" dirty="0" smtClean="0"/>
              <a:t>The </a:t>
            </a:r>
            <a:r>
              <a:rPr lang="en-GB" sz="1600" b="1" u="sng" dirty="0" smtClean="0"/>
              <a:t>third glycine</a:t>
            </a:r>
            <a:r>
              <a:rPr lang="en-GB" sz="1600" dirty="0" smtClean="0"/>
              <a:t> is important for the close packing of the helix with the β -strand. </a:t>
            </a:r>
          </a:p>
          <a:p>
            <a:endParaRPr lang="en-GB" dirty="0"/>
          </a:p>
        </p:txBody>
      </p:sp>
      <p:grpSp>
        <p:nvGrpSpPr>
          <p:cNvPr id="11" name="10 Grupo"/>
          <p:cNvGrpSpPr/>
          <p:nvPr/>
        </p:nvGrpSpPr>
        <p:grpSpPr>
          <a:xfrm>
            <a:off x="4827291" y="1064812"/>
            <a:ext cx="1821472" cy="544844"/>
            <a:chOff x="4041975" y="938516"/>
            <a:chExt cx="1821472" cy="544844"/>
          </a:xfrm>
        </p:grpSpPr>
        <p:sp>
          <p:nvSpPr>
            <p:cNvPr id="3" name="Frame 2"/>
            <p:cNvSpPr/>
            <p:nvPr/>
          </p:nvSpPr>
          <p:spPr>
            <a:xfrm>
              <a:off x="4041975" y="938516"/>
              <a:ext cx="1696052" cy="544844"/>
            </a:xfrm>
            <a:prstGeom prst="frame">
              <a:avLst>
                <a:gd name="adj1" fmla="val 79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104642" y="1026272"/>
              <a:ext cx="1758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G </a:t>
              </a:r>
              <a:r>
                <a:rPr lang="en-GB" b="1" smtClean="0"/>
                <a:t>X</a:t>
              </a:r>
              <a:r>
                <a:rPr lang="en-GB" b="1" baseline="-25000" smtClean="0"/>
                <a:t>1</a:t>
              </a:r>
              <a:r>
                <a:rPr lang="en-GB" b="1" smtClean="0"/>
                <a:t>-</a:t>
              </a:r>
              <a:r>
                <a:rPr lang="en-GB" b="1" baseline="-25000" smtClean="0"/>
                <a:t>2</a:t>
              </a:r>
              <a:r>
                <a:rPr lang="en-GB" b="1" smtClean="0"/>
                <a:t> </a:t>
              </a:r>
              <a:r>
                <a:rPr lang="en-GB" b="1"/>
                <a:t>G X X </a:t>
              </a:r>
              <a:r>
                <a:rPr lang="en-GB" b="1" smtClean="0"/>
                <a:t>G</a:t>
              </a:r>
              <a:endParaRPr lang="en-GB"/>
            </a:p>
          </p:txBody>
        </p:sp>
      </p:grpSp>
      <p:sp>
        <p:nvSpPr>
          <p:cNvPr id="12" name="CuadroTexto 4"/>
          <p:cNvSpPr txBox="1"/>
          <p:nvPr/>
        </p:nvSpPr>
        <p:spPr>
          <a:xfrm>
            <a:off x="685796" y="149050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</a:t>
            </a:r>
          </a:p>
          <a:p>
            <a:pPr marL="274638"/>
            <a:endParaRPr lang="en-GB" sz="900" b="1" smtClean="0"/>
          </a:p>
        </p:txBody>
      </p:sp>
      <p:sp>
        <p:nvSpPr>
          <p:cNvPr id="2" name="Elipse 1"/>
          <p:cNvSpPr/>
          <p:nvPr/>
        </p:nvSpPr>
        <p:spPr>
          <a:xfrm>
            <a:off x="5850990" y="1820712"/>
            <a:ext cx="797773" cy="364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NAD</a:t>
            </a:r>
            <a:endParaRPr lang="ca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056"/>
          <a:stretch/>
        </p:blipFill>
        <p:spPr>
          <a:xfrm>
            <a:off x="-489083" y="9417"/>
            <a:ext cx="5040138" cy="6517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69" y="-19713"/>
            <a:ext cx="515389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360" y="6055818"/>
            <a:ext cx="239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GX</a:t>
            </a:r>
            <a:r>
              <a:rPr lang="ca-ES" sz="2400" b="1" baseline="-25000" dirty="0" smtClean="0">
                <a:solidFill>
                  <a:schemeClr val="bg1"/>
                </a:solidFill>
              </a:rPr>
              <a:t>1-2</a:t>
            </a:r>
            <a:r>
              <a:rPr lang="ca-ES" sz="2400" b="1" dirty="0" smtClean="0">
                <a:solidFill>
                  <a:schemeClr val="bg1"/>
                </a:solidFill>
              </a:rPr>
              <a:t>GXXGXXXA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880" y="224314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Gly 174</a:t>
            </a:r>
            <a:endParaRPr lang="ca-E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49095" y="2203320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Gly 176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7415" y="288981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 smtClean="0">
                <a:solidFill>
                  <a:schemeClr val="bg1"/>
                </a:solidFill>
              </a:rPr>
              <a:t>Gly</a:t>
            </a:r>
            <a:r>
              <a:rPr lang="ca-ES" sz="1400" b="1" dirty="0" smtClean="0">
                <a:solidFill>
                  <a:schemeClr val="bg1"/>
                </a:solidFill>
              </a:rPr>
              <a:t> 179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79" y="3197595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 smtClean="0">
                <a:solidFill>
                  <a:schemeClr val="bg1"/>
                </a:solidFill>
              </a:rPr>
              <a:t>Ile</a:t>
            </a:r>
            <a:r>
              <a:rPr lang="ca-ES" sz="1400" b="1" dirty="0" smtClean="0">
                <a:solidFill>
                  <a:schemeClr val="bg1"/>
                </a:solidFill>
              </a:rPr>
              <a:t> 172</a:t>
            </a:r>
            <a:endParaRPr lang="ca-E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6893" y="369005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Ala 183</a:t>
            </a:r>
            <a:endParaRPr lang="ca-E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1147" y="288981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Gly 203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3547" y="224314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Gly 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8740" y="2089259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Gly 198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2059" y="3690058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Ala 207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8865" y="3382281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Val 196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404569" y="776532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  <a:endParaRPr lang="ca-ES" sz="1400" dirty="0"/>
          </a:p>
        </p:txBody>
      </p:sp>
      <p:sp>
        <p:nvSpPr>
          <p:cNvPr id="22" name="TextBox 13"/>
          <p:cNvSpPr txBox="1"/>
          <p:nvPr/>
        </p:nvSpPr>
        <p:spPr>
          <a:xfrm>
            <a:off x="6133429" y="776532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NADP</a:t>
            </a:r>
            <a:endParaRPr lang="ca-ES" sz="1400" dirty="0"/>
          </a:p>
        </p:txBody>
      </p:sp>
      <p:sp>
        <p:nvSpPr>
          <p:cNvPr id="24" name="TextBox 13"/>
          <p:cNvSpPr txBox="1"/>
          <p:nvPr/>
        </p:nvSpPr>
        <p:spPr>
          <a:xfrm>
            <a:off x="1232726" y="6070350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L-</a:t>
            </a:r>
            <a:r>
              <a:rPr lang="ca-ES" sz="1400" b="1" dirty="0" err="1" smtClean="0">
                <a:solidFill>
                  <a:schemeClr val="bg1"/>
                </a:solidFill>
              </a:rPr>
              <a:t>AlaDH</a:t>
            </a:r>
            <a:endParaRPr lang="ca-ES" sz="1400" dirty="0"/>
          </a:p>
        </p:txBody>
      </p:sp>
      <p:sp>
        <p:nvSpPr>
          <p:cNvPr id="25" name="TextBox 13"/>
          <p:cNvSpPr txBox="1"/>
          <p:nvPr/>
        </p:nvSpPr>
        <p:spPr>
          <a:xfrm>
            <a:off x="6133429" y="6083200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ADH8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xmlns="" val="16746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923" y="1485998"/>
            <a:ext cx="3574508" cy="481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Pyrophosphate Group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600" dirty="0" smtClean="0"/>
          </a:p>
          <a:p>
            <a:pPr marL="627063" lvl="1" indent="-169863" algn="just">
              <a:lnSpc>
                <a:spcPct val="120000"/>
              </a:lnSpc>
              <a:buFont typeface="Arial"/>
              <a:buChar char="•"/>
            </a:pPr>
            <a:r>
              <a:rPr lang="en-GB" sz="1600" dirty="0" smtClean="0"/>
              <a:t>Pyrophosphate group binds to the </a:t>
            </a:r>
            <a:r>
              <a:rPr lang="en-GB" sz="1600" b="1" dirty="0" smtClean="0"/>
              <a:t>central region β sheet.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en-GB" sz="1600" dirty="0" smtClean="0"/>
          </a:p>
          <a:p>
            <a:pPr marL="627063" lvl="1" indent="-169863" algn="just">
              <a:lnSpc>
                <a:spcPct val="120000"/>
              </a:lnSpc>
              <a:buFont typeface="Arial"/>
              <a:buChar char="•"/>
            </a:pPr>
            <a:r>
              <a:rPr lang="en-GB" sz="1600" dirty="0" smtClean="0"/>
              <a:t>Some residues form HB to the pyrophosphate group</a:t>
            </a:r>
          </a:p>
          <a:p>
            <a:pPr marL="627063" lvl="1" indent="-169863" algn="just">
              <a:lnSpc>
                <a:spcPct val="120000"/>
              </a:lnSpc>
              <a:buFont typeface="Arial"/>
              <a:buChar char="•"/>
            </a:pPr>
            <a:endParaRPr lang="en-GB" sz="900" dirty="0" smtClean="0"/>
          </a:p>
          <a:p>
            <a:pPr marL="719138" lvl="2" indent="-90488" algn="just">
              <a:lnSpc>
                <a:spcPct val="120000"/>
              </a:lnSpc>
            </a:pPr>
            <a:r>
              <a:rPr lang="en-GB" sz="1600" dirty="0" smtClean="0"/>
              <a:t>The second Glycine of GXGXXG</a:t>
            </a:r>
          </a:p>
          <a:p>
            <a:pPr marL="719138" lvl="2" indent="-90488" algn="just">
              <a:lnSpc>
                <a:spcPct val="120000"/>
              </a:lnSpc>
            </a:pPr>
            <a:r>
              <a:rPr lang="en-GB" sz="1600" dirty="0" smtClean="0"/>
              <a:t>Residues in the N-t of </a:t>
            </a:r>
            <a:r>
              <a:rPr lang="en-GB" sz="1600" b="1" dirty="0" smtClean="0"/>
              <a:t>αA</a:t>
            </a:r>
            <a:endParaRPr lang="en-GB" sz="16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grpSp>
        <p:nvGrpSpPr>
          <p:cNvPr id="6" name="Agrupar 5"/>
          <p:cNvGrpSpPr/>
          <p:nvPr/>
        </p:nvGrpSpPr>
        <p:grpSpPr>
          <a:xfrm>
            <a:off x="3912901" y="1465689"/>
            <a:ext cx="4952871" cy="4851845"/>
            <a:chOff x="959672" y="564476"/>
            <a:chExt cx="6377477" cy="6099485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3"/>
            <a:srcRect l="11287" t="8100" r="13704" b="4379"/>
            <a:stretch/>
          </p:blipFill>
          <p:spPr>
            <a:xfrm>
              <a:off x="959672" y="564476"/>
              <a:ext cx="6377477" cy="6099485"/>
            </a:xfrm>
            <a:prstGeom prst="rect">
              <a:avLst/>
            </a:prstGeom>
          </p:spPr>
        </p:pic>
        <p:sp>
          <p:nvSpPr>
            <p:cNvPr id="8" name="TextBox 2"/>
            <p:cNvSpPr txBox="1"/>
            <p:nvPr/>
          </p:nvSpPr>
          <p:spPr>
            <a:xfrm>
              <a:off x="959673" y="2678859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Ser 133</a:t>
              </a:r>
              <a:endParaRPr lang="ca-ES" sz="1400" dirty="0"/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3802071" y="4412346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Val 177</a:t>
              </a: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5408651" y="3839750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Gly 176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2454512" y="3139695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Val 178</a:t>
              </a:r>
              <a:endParaRPr lang="ca-E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6577051" y="6362358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3138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3" name="Rectangle 2"/>
          <p:cNvSpPr/>
          <p:nvPr/>
        </p:nvSpPr>
        <p:spPr>
          <a:xfrm>
            <a:off x="685796" y="1447731"/>
            <a:ext cx="36575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Hydrophobic Core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u="sng" dirty="0" smtClean="0"/>
          </a:p>
          <a:p>
            <a:endParaRPr lang="en-GB" sz="1600" u="sng" dirty="0" smtClean="0"/>
          </a:p>
          <a:p>
            <a:pPr algn="just"/>
            <a:r>
              <a:rPr lang="en-GB" sz="1600" dirty="0" smtClean="0"/>
              <a:t>The </a:t>
            </a:r>
            <a:r>
              <a:rPr lang="en-GB" sz="1600" b="1" dirty="0"/>
              <a:t>hydrophobic core of the fingerprint region</a:t>
            </a:r>
            <a:r>
              <a:rPr lang="en-GB" sz="1600" dirty="0"/>
              <a:t>, consisting of six </a:t>
            </a:r>
            <a:r>
              <a:rPr lang="en-GB" sz="1600" dirty="0" smtClean="0"/>
              <a:t>positions occupied </a:t>
            </a:r>
            <a:r>
              <a:rPr lang="en-GB" sz="1600" dirty="0"/>
              <a:t>by small hydrophobic amino acids. </a:t>
            </a:r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These </a:t>
            </a:r>
            <a:r>
              <a:rPr lang="en-GB" sz="1600" dirty="0"/>
              <a:t>residues are necessary </a:t>
            </a:r>
            <a:r>
              <a:rPr lang="en-GB" sz="1600" dirty="0" smtClean="0"/>
              <a:t>for the </a:t>
            </a:r>
            <a:r>
              <a:rPr lang="en-GB" sz="1600" dirty="0"/>
              <a:t>packing of the </a:t>
            </a:r>
            <a:r>
              <a:rPr lang="en-GB" sz="1600" dirty="0" smtClean="0"/>
              <a:t>β strands </a:t>
            </a:r>
            <a:r>
              <a:rPr lang="en-GB" sz="1600" dirty="0"/>
              <a:t>against </a:t>
            </a:r>
            <a:r>
              <a:rPr lang="en-GB" sz="1600" dirty="0" smtClean="0"/>
              <a:t>the </a:t>
            </a:r>
            <a:r>
              <a:rPr lang="el-GR" sz="1600" dirty="0"/>
              <a:t>α </a:t>
            </a:r>
            <a:r>
              <a:rPr lang="en-GB" sz="1600" dirty="0" smtClean="0"/>
              <a:t>helix.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 </a:t>
            </a:r>
            <a:endParaRPr lang="es-ES_tradnl" dirty="0"/>
          </a:p>
        </p:txBody>
      </p:sp>
      <p:grpSp>
        <p:nvGrpSpPr>
          <p:cNvPr id="5" name="Agrupar 4"/>
          <p:cNvGrpSpPr/>
          <p:nvPr/>
        </p:nvGrpSpPr>
        <p:grpSpPr>
          <a:xfrm>
            <a:off x="4548068" y="1243045"/>
            <a:ext cx="4185938" cy="5246519"/>
            <a:chOff x="1661832" y="219519"/>
            <a:chExt cx="5769382" cy="69618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742" t="7325" r="20664" b="6588"/>
            <a:stretch/>
          </p:blipFill>
          <p:spPr>
            <a:xfrm>
              <a:off x="1661832" y="219519"/>
              <a:ext cx="5769382" cy="6961879"/>
            </a:xfrm>
            <a:prstGeom prst="rect">
              <a:avLst/>
            </a:prstGeom>
          </p:spPr>
        </p:pic>
        <p:grpSp>
          <p:nvGrpSpPr>
            <p:cNvPr id="7" name="Agrupar 6"/>
            <p:cNvGrpSpPr/>
            <p:nvPr/>
          </p:nvGrpSpPr>
          <p:grpSpPr>
            <a:xfrm>
              <a:off x="2463463" y="693140"/>
              <a:ext cx="3885411" cy="5596903"/>
              <a:chOff x="2463463" y="693140"/>
              <a:chExt cx="3885411" cy="5596903"/>
            </a:xfrm>
          </p:grpSpPr>
          <p:sp>
            <p:nvSpPr>
              <p:cNvPr id="8" name="TextBox 6"/>
              <p:cNvSpPr txBox="1"/>
              <p:nvPr/>
            </p:nvSpPr>
            <p:spPr>
              <a:xfrm>
                <a:off x="2463463" y="5110395"/>
                <a:ext cx="11046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Val 170</a:t>
                </a:r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2463463" y="3656265"/>
                <a:ext cx="1104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err="1" smtClean="0">
                    <a:solidFill>
                      <a:schemeClr val="bg1"/>
                    </a:solidFill>
                  </a:rPr>
                  <a:t>Ile</a:t>
                </a:r>
                <a:r>
                  <a:rPr lang="ca-ES" sz="1400" b="1" dirty="0" smtClean="0">
                    <a:solidFill>
                      <a:schemeClr val="bg1"/>
                    </a:solidFill>
                  </a:rPr>
                  <a:t> 172</a:t>
                </a:r>
              </a:p>
              <a:p>
                <a:r>
                  <a:rPr lang="ca-ES" sz="1400" dirty="0" smtClean="0"/>
                  <a:t>2222</a:t>
                </a:r>
                <a:endParaRPr lang="ca-ES" sz="1400" dirty="0"/>
              </a:p>
            </p:txBody>
          </p:sp>
          <p:sp>
            <p:nvSpPr>
              <p:cNvPr id="11" name="TextBox 8"/>
              <p:cNvSpPr txBox="1"/>
              <p:nvPr/>
            </p:nvSpPr>
            <p:spPr>
              <a:xfrm>
                <a:off x="5244185" y="3871708"/>
                <a:ext cx="11046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Ala 183</a:t>
                </a:r>
              </a:p>
            </p:txBody>
          </p:sp>
          <p:sp>
            <p:nvSpPr>
              <p:cNvPr id="12" name="TextBox 9"/>
              <p:cNvSpPr txBox="1"/>
              <p:nvPr/>
            </p:nvSpPr>
            <p:spPr>
              <a:xfrm>
                <a:off x="5107734" y="5110395"/>
                <a:ext cx="11046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Ala 186</a:t>
                </a:r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4148171" y="3147422"/>
                <a:ext cx="1104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err="1" smtClean="0">
                    <a:solidFill>
                      <a:schemeClr val="bg1"/>
                    </a:solidFill>
                  </a:rPr>
                  <a:t>Ile</a:t>
                </a:r>
                <a:r>
                  <a:rPr lang="ca-ES" sz="1400" b="1" dirty="0" smtClean="0">
                    <a:solidFill>
                      <a:schemeClr val="bg1"/>
                    </a:solidFill>
                  </a:rPr>
                  <a:t> 195</a:t>
                </a:r>
              </a:p>
              <a:p>
                <a:endParaRPr lang="ca-ES" sz="14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3518065" y="5982266"/>
                <a:ext cx="11046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Val 183</a:t>
                </a:r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3992657" y="693140"/>
                <a:ext cx="963044" cy="38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NAD</a:t>
                </a:r>
                <a:endParaRPr lang="ca-ES" sz="1400" dirty="0"/>
              </a:p>
            </p:txBody>
          </p:sp>
        </p:grpSp>
      </p:grpSp>
      <p:sp>
        <p:nvSpPr>
          <p:cNvPr id="16" name="CuadroTexto 1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17" name="Rectángulo 16"/>
          <p:cNvSpPr/>
          <p:nvPr/>
        </p:nvSpPr>
        <p:spPr>
          <a:xfrm>
            <a:off x="6509848" y="6500913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32446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47485" y="1582620"/>
            <a:ext cx="4656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ca-ES" b="1" dirty="0" smtClean="0"/>
              <a:t>ADP</a:t>
            </a:r>
            <a:endParaRPr lang="ca-ES" b="1" dirty="0"/>
          </a:p>
          <a:p>
            <a:r>
              <a:rPr lang="en-GB" sz="1600" dirty="0" smtClean="0"/>
              <a:t>Neutral residue </a:t>
            </a:r>
            <a:r>
              <a:rPr lang="en-GB" sz="1600" dirty="0" smtClean="0">
                <a:sym typeface="Wingdings"/>
              </a:rPr>
              <a:t> </a:t>
            </a:r>
            <a:r>
              <a:rPr lang="en-GB" sz="1600" dirty="0" smtClean="0"/>
              <a:t> small residue for the 				               additional phosphate group 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623084" y="1556916"/>
            <a:ext cx="387640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NAD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sz="1600" dirty="0" smtClean="0"/>
              <a:t>Conserved aspartate  </a:t>
            </a:r>
            <a:r>
              <a:rPr lang="en-GB" sz="1600" dirty="0" smtClean="0">
                <a:sym typeface="Wingdings"/>
              </a:rPr>
              <a:t>  HB </a:t>
            </a:r>
            <a:r>
              <a:rPr lang="en-GB" sz="1600" dirty="0" smtClean="0"/>
              <a:t>2’OH adenosine 				      ribose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8182" y="1187584"/>
            <a:ext cx="18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Negative Charge</a:t>
            </a:r>
            <a:endParaRPr lang="ca-ES" dirty="0"/>
          </a:p>
        </p:txBody>
      </p:sp>
      <p:grpSp>
        <p:nvGrpSpPr>
          <p:cNvPr id="7" name="Agrupar 6"/>
          <p:cNvGrpSpPr/>
          <p:nvPr/>
        </p:nvGrpSpPr>
        <p:grpSpPr>
          <a:xfrm>
            <a:off x="662736" y="2498926"/>
            <a:ext cx="3836755" cy="4214863"/>
            <a:chOff x="391942" y="849114"/>
            <a:chExt cx="4551684" cy="4925233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 rotWithShape="1">
            <a:blip r:embed="rId3"/>
            <a:srcRect l="18282" t="14635" r="21122" b="12505"/>
            <a:stretch/>
          </p:blipFill>
          <p:spPr>
            <a:xfrm>
              <a:off x="391942" y="849114"/>
              <a:ext cx="4389748" cy="4925233"/>
            </a:xfrm>
            <a:prstGeom prst="rect">
              <a:avLst/>
            </a:prstGeom>
          </p:spPr>
        </p:pic>
        <p:sp>
          <p:nvSpPr>
            <p:cNvPr id="10" name="TextBox 6"/>
            <p:cNvSpPr txBox="1"/>
            <p:nvPr/>
          </p:nvSpPr>
          <p:spPr>
            <a:xfrm>
              <a:off x="3838937" y="3473517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Asp 197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4860077" y="2502018"/>
            <a:ext cx="3477454" cy="4214863"/>
            <a:chOff x="4237113" y="407678"/>
            <a:chExt cx="4793224" cy="5879965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 rotWithShape="1">
            <a:blip r:embed="rId4"/>
            <a:srcRect l="12267" t="7120" r="15655" b="5158"/>
            <a:stretch/>
          </p:blipFill>
          <p:spPr>
            <a:xfrm>
              <a:off x="4237113" y="407678"/>
              <a:ext cx="4793224" cy="5879965"/>
            </a:xfrm>
            <a:prstGeom prst="rect">
              <a:avLst/>
            </a:prstGeom>
          </p:spPr>
        </p:pic>
        <p:sp>
          <p:nvSpPr>
            <p:cNvPr id="16" name="TextBox 4"/>
            <p:cNvSpPr txBox="1"/>
            <p:nvPr/>
          </p:nvSpPr>
          <p:spPr>
            <a:xfrm>
              <a:off x="7925648" y="3800234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Gly 222</a:t>
              </a:r>
              <a:endParaRPr lang="ca-ES" sz="1400" dirty="0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17" name="TextBox 13"/>
          <p:cNvSpPr txBox="1"/>
          <p:nvPr/>
        </p:nvSpPr>
        <p:spPr>
          <a:xfrm>
            <a:off x="3134098" y="6286661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L-</a:t>
            </a:r>
            <a:r>
              <a:rPr lang="ca-ES" sz="1400" b="1" dirty="0" err="1" smtClean="0">
                <a:solidFill>
                  <a:schemeClr val="bg1"/>
                </a:solidFill>
              </a:rPr>
              <a:t>AlaDH</a:t>
            </a:r>
            <a:endParaRPr lang="ca-ES" sz="1400" dirty="0"/>
          </a:p>
        </p:txBody>
      </p:sp>
      <p:sp>
        <p:nvSpPr>
          <p:cNvPr id="19" name="TextBox 13"/>
          <p:cNvSpPr txBox="1"/>
          <p:nvPr/>
        </p:nvSpPr>
        <p:spPr>
          <a:xfrm>
            <a:off x="7232842" y="6349930"/>
            <a:ext cx="11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ADH8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xmlns="" val="1815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17068" y="3804192"/>
            <a:ext cx="5442107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GB" sz="1600" smtClean="0"/>
              <a:t>High-energy phosphate bonds in triphosphates:</a:t>
            </a:r>
            <a:endParaRPr lang="en-GB" sz="1600"/>
          </a:p>
          <a:p>
            <a:r>
              <a:rPr lang="en-GB" sz="1600"/>
              <a:t>	</a:t>
            </a:r>
            <a:r>
              <a:rPr lang="en-GB" sz="1600" smtClean="0"/>
              <a:t>- ATP</a:t>
            </a:r>
            <a:endParaRPr lang="en-GB" sz="1600"/>
          </a:p>
          <a:p>
            <a:r>
              <a:rPr lang="en-GB" sz="1600"/>
              <a:t>	</a:t>
            </a:r>
            <a:r>
              <a:rPr lang="en-GB" sz="1600" smtClean="0"/>
              <a:t>- GTP</a:t>
            </a:r>
          </a:p>
          <a:p>
            <a:endParaRPr lang="en-GB" sz="1600"/>
          </a:p>
          <a:p>
            <a:pPr marL="173038" indent="-173038">
              <a:buFont typeface="Arial"/>
              <a:buChar char="•"/>
            </a:pPr>
            <a:r>
              <a:rPr lang="en-GB" sz="1600" smtClean="0"/>
              <a:t>Oxidation-reduction (redox):</a:t>
            </a:r>
            <a:endParaRPr lang="en-GB" sz="1600" u="sng" smtClean="0"/>
          </a:p>
          <a:p>
            <a:pPr marL="274637">
              <a:spcBef>
                <a:spcPts val="300"/>
              </a:spcBef>
            </a:pPr>
            <a:r>
              <a:rPr lang="en-GB" sz="1600" smtClean="0"/>
              <a:t>    - Flavin</a:t>
            </a:r>
            <a:r>
              <a:rPr lang="en-GB" sz="1600"/>
              <a:t>: FAD and </a:t>
            </a:r>
            <a:r>
              <a:rPr lang="en-GB" sz="1600" smtClean="0"/>
              <a:t>FMN</a:t>
            </a:r>
          </a:p>
          <a:p>
            <a:pPr marL="274637"/>
            <a:endParaRPr lang="en-GB" sz="1000" smtClean="0"/>
          </a:p>
          <a:p>
            <a:pPr marL="274637"/>
            <a:r>
              <a:rPr lang="en-GB" sz="1600" smtClean="0"/>
              <a:t>    - </a:t>
            </a:r>
            <a:r>
              <a:rPr lang="en-GB" sz="1600" b="1" smtClean="0"/>
              <a:t>Nicotinamide</a:t>
            </a:r>
            <a:r>
              <a:rPr lang="en-GB" sz="1600"/>
              <a:t>: NAD and NADP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6" y="2026396"/>
            <a:ext cx="8159379" cy="1414170"/>
          </a:xfrm>
        </p:spPr>
        <p:txBody>
          <a:bodyPr>
            <a:noAutofit/>
          </a:bodyPr>
          <a:lstStyle/>
          <a:p>
            <a:pPr marL="173038" indent="-173038"/>
            <a:r>
              <a:rPr lang="en-GB" sz="1600" smtClean="0"/>
              <a:t>Some enzymes require non-protein molecules called </a:t>
            </a:r>
            <a:r>
              <a:rPr lang="en-GB" sz="1600" b="1" smtClean="0"/>
              <a:t>cofactors </a:t>
            </a:r>
            <a:r>
              <a:rPr lang="en-GB" sz="1600" smtClean="0"/>
              <a:t>for activity</a:t>
            </a:r>
            <a:endParaRPr lang="en-GB" sz="1600" smtClean="0">
              <a:sym typeface="Wingdings"/>
            </a:endParaRPr>
          </a:p>
          <a:p>
            <a:pPr marL="173038" indent="-173038"/>
            <a:endParaRPr lang="en-GB" sz="1600" smtClean="0">
              <a:sym typeface="Wingdings"/>
            </a:endParaRPr>
          </a:p>
          <a:p>
            <a:pPr marL="173038" indent="-173038"/>
            <a:r>
              <a:rPr lang="en-GB" sz="1600" b="1" smtClean="0">
                <a:sym typeface="Wingdings"/>
              </a:rPr>
              <a:t>Nucleotides</a:t>
            </a:r>
            <a:r>
              <a:rPr lang="en-GB" sz="1600" smtClean="0">
                <a:sym typeface="Wingdings"/>
              </a:rPr>
              <a:t> play a central role in cellular metabolism</a:t>
            </a:r>
            <a:endParaRPr lang="en-GB" sz="1600" smtClean="0"/>
          </a:p>
          <a:p>
            <a:pPr marL="173038" indent="-173038"/>
            <a:endParaRPr lang="en-GB" sz="1600" smtClean="0"/>
          </a:p>
          <a:p>
            <a:pPr marL="173038" indent="-173038"/>
            <a:r>
              <a:rPr lang="en-GB" sz="1600" smtClean="0"/>
              <a:t>Nucleotides can be involved in two different energy transfer processes:</a:t>
            </a:r>
            <a:endParaRPr lang="en-GB" sz="16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46331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Introduction </a:t>
            </a:r>
          </a:p>
          <a:p>
            <a:pPr marL="274638"/>
            <a:endParaRPr lang="en-GB" sz="800" b="1" smtClean="0"/>
          </a:p>
        </p:txBody>
      </p:sp>
      <p:sp>
        <p:nvSpPr>
          <p:cNvPr id="5" name="Rectángulo 4"/>
          <p:cNvSpPr/>
          <p:nvPr/>
        </p:nvSpPr>
        <p:spPr>
          <a:xfrm>
            <a:off x="1730702" y="5488759"/>
            <a:ext cx="2924607" cy="3318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685796" y="1358084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Enzymes that bind nucleotides 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2" name="Rectangle 1"/>
          <p:cNvSpPr/>
          <p:nvPr/>
        </p:nvSpPr>
        <p:spPr>
          <a:xfrm>
            <a:off x="667116" y="1515331"/>
            <a:ext cx="28761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Positive Charge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GB" sz="1600" b="1" dirty="0"/>
          </a:p>
          <a:p>
            <a:pPr algn="just"/>
            <a:r>
              <a:rPr lang="en-GB" sz="1600" dirty="0" smtClean="0"/>
              <a:t>A </a:t>
            </a:r>
            <a:r>
              <a:rPr lang="en-GB" sz="1600" dirty="0"/>
              <a:t>conserved </a:t>
            </a:r>
            <a:r>
              <a:rPr lang="en-GB" sz="1600" b="1" dirty="0"/>
              <a:t>positively charged</a:t>
            </a:r>
            <a:r>
              <a:rPr lang="en-GB" sz="1600" dirty="0"/>
              <a:t> residue at the amino terminus of the </a:t>
            </a:r>
            <a:r>
              <a:rPr lang="en-GB" sz="1600" dirty="0" smtClean="0"/>
              <a:t>β1 </a:t>
            </a:r>
            <a:r>
              <a:rPr lang="en-GB" sz="1600" dirty="0"/>
              <a:t>strand, usually Lys or </a:t>
            </a:r>
            <a:r>
              <a:rPr lang="en-GB" sz="1600" dirty="0" smtClean="0"/>
              <a:t>Arg. 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Its </a:t>
            </a:r>
            <a:r>
              <a:rPr lang="en-GB" sz="1600" dirty="0"/>
              <a:t>role is not fully understood, but it appears to make a stabilizing interaction with the core elements β1 and β4</a:t>
            </a:r>
            <a:r>
              <a:rPr lang="en-GB" dirty="0" smtClean="0"/>
              <a:t>. </a:t>
            </a:r>
            <a:endParaRPr lang="es-ES_tradnl" dirty="0"/>
          </a:p>
        </p:txBody>
      </p:sp>
      <p:grpSp>
        <p:nvGrpSpPr>
          <p:cNvPr id="5" name="Agrupar 4"/>
          <p:cNvGrpSpPr/>
          <p:nvPr/>
        </p:nvGrpSpPr>
        <p:grpSpPr>
          <a:xfrm>
            <a:off x="3784610" y="1631221"/>
            <a:ext cx="5139904" cy="4641515"/>
            <a:chOff x="1771576" y="1223545"/>
            <a:chExt cx="5157953" cy="4593702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 rotWithShape="1">
            <a:blip r:embed="rId2"/>
            <a:srcRect l="14505" t="20125" r="25680" b="17007"/>
            <a:stretch/>
          </p:blipFill>
          <p:spPr>
            <a:xfrm>
              <a:off x="1771576" y="1223545"/>
              <a:ext cx="5157953" cy="4593702"/>
            </a:xfrm>
            <a:prstGeom prst="rect">
              <a:avLst/>
            </a:prstGeom>
          </p:spPr>
        </p:pic>
        <p:sp>
          <p:nvSpPr>
            <p:cNvPr id="7" name="TextBox 8"/>
            <p:cNvSpPr txBox="1"/>
            <p:nvPr/>
          </p:nvSpPr>
          <p:spPr>
            <a:xfrm>
              <a:off x="5145080" y="5173976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err="1" smtClean="0">
                  <a:solidFill>
                    <a:schemeClr val="bg1"/>
                  </a:solidFill>
                </a:rPr>
                <a:t>Lys</a:t>
              </a:r>
              <a:r>
                <a:rPr lang="ca-ES" sz="1400" b="1" dirty="0" smtClean="0">
                  <a:solidFill>
                    <a:schemeClr val="bg1"/>
                  </a:solidFill>
                </a:rPr>
                <a:t> 169</a:t>
              </a: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5145080" y="1756662"/>
              <a:ext cx="110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NAD</a:t>
              </a: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9" name="Rectángulo 16"/>
          <p:cNvSpPr/>
          <p:nvPr/>
        </p:nvSpPr>
        <p:spPr>
          <a:xfrm>
            <a:off x="6205048" y="6331467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2754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788" y="1644923"/>
            <a:ext cx="2944977" cy="528436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a-ES" sz="1600" dirty="0" smtClean="0"/>
          </a:p>
          <a:p>
            <a:pPr marL="449263" indent="-179388" algn="just">
              <a:spcBef>
                <a:spcPts val="0"/>
              </a:spcBef>
            </a:pPr>
            <a:r>
              <a:rPr lang="en-GB" sz="1600" dirty="0" smtClean="0"/>
              <a:t>NAD(P) binding proteins accommodate water molecules, many of these form water-mediated HB</a:t>
            </a:r>
          </a:p>
          <a:p>
            <a:pPr marL="449263" indent="-179388" algn="just">
              <a:spcBef>
                <a:spcPts val="0"/>
              </a:spcBef>
            </a:pPr>
            <a:endParaRPr lang="en-GB" sz="500" dirty="0" smtClean="0"/>
          </a:p>
          <a:p>
            <a:pPr marL="449263" indent="-179388" algn="just">
              <a:spcBef>
                <a:spcPts val="0"/>
              </a:spcBef>
            </a:pPr>
            <a:r>
              <a:rPr lang="en-GB" sz="1600" b="1" dirty="0"/>
              <a:t>C</a:t>
            </a:r>
            <a:r>
              <a:rPr lang="en-GB" sz="1600" b="1" dirty="0" smtClean="0"/>
              <a:t>onserved water </a:t>
            </a:r>
            <a:r>
              <a:rPr lang="en-GB" sz="1600" dirty="0" smtClean="0"/>
              <a:t>molecule: HB between the </a:t>
            </a:r>
            <a:r>
              <a:rPr lang="en-GB" sz="1600" dirty="0" err="1" smtClean="0"/>
              <a:t>Gycine</a:t>
            </a:r>
            <a:r>
              <a:rPr lang="en-GB" sz="1600" dirty="0" smtClean="0"/>
              <a:t>-rich loop and pyrophosphate.</a:t>
            </a:r>
          </a:p>
          <a:p>
            <a:pPr marL="269875" indent="0" algn="just">
              <a:spcBef>
                <a:spcPts val="0"/>
              </a:spcBef>
              <a:buNone/>
            </a:pPr>
            <a:r>
              <a:rPr lang="en-GB" sz="1600" dirty="0" smtClean="0"/>
              <a:t> </a:t>
            </a:r>
          </a:p>
          <a:p>
            <a:pPr marL="449263" indent="-179388" algn="just">
              <a:spcBef>
                <a:spcPts val="0"/>
              </a:spcBef>
            </a:pPr>
            <a:r>
              <a:rPr lang="en-GB" sz="1600" dirty="0" smtClean="0"/>
              <a:t>This water typically makes 4 HB:</a:t>
            </a:r>
          </a:p>
          <a:p>
            <a:pPr marL="628650" lvl="1" indent="-171450">
              <a:spcBef>
                <a:spcPts val="0"/>
              </a:spcBef>
            </a:pPr>
            <a:r>
              <a:rPr lang="en-GB" sz="1600" dirty="0" smtClean="0"/>
              <a:t>Two invariant with pyrophosphate and conserved </a:t>
            </a:r>
            <a:r>
              <a:rPr lang="en-GB" sz="1600" dirty="0" err="1" smtClean="0"/>
              <a:t>Gly</a:t>
            </a:r>
            <a:r>
              <a:rPr lang="en-GB" sz="1600" dirty="0" smtClean="0"/>
              <a:t>. </a:t>
            </a:r>
          </a:p>
          <a:p>
            <a:pPr marL="628650" lvl="1" indent="-171450">
              <a:spcBef>
                <a:spcPts val="0"/>
              </a:spcBef>
            </a:pPr>
            <a:r>
              <a:rPr lang="en-GB" sz="1600" dirty="0" smtClean="0"/>
              <a:t>Two variant that involve the 1st or 2nd conserved </a:t>
            </a:r>
            <a:r>
              <a:rPr lang="en-GB" sz="1600" dirty="0" err="1" smtClean="0"/>
              <a:t>Gly</a:t>
            </a:r>
            <a:r>
              <a:rPr lang="en-GB" sz="1600" dirty="0" smtClean="0"/>
              <a:t> and a C-terminal residue of β4</a:t>
            </a:r>
            <a:r>
              <a:rPr lang="ca-ES" sz="1600" dirty="0"/>
              <a:t> </a:t>
            </a:r>
            <a:endParaRPr lang="en-GB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85796" y="1275591"/>
            <a:ext cx="58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Conserved water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873855"/>
            <a:ext cx="5233104" cy="38857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7" name="Rectángulo 16"/>
          <p:cNvSpPr/>
          <p:nvPr/>
        </p:nvSpPr>
        <p:spPr>
          <a:xfrm>
            <a:off x="6595375" y="5823636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6083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84556" y="1878862"/>
            <a:ext cx="190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Adenosine Group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06" t="12214"/>
          <a:stretch/>
        </p:blipFill>
        <p:spPr>
          <a:xfrm>
            <a:off x="815238" y="2437346"/>
            <a:ext cx="3966450" cy="393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9385" y="3150593"/>
            <a:ext cx="3676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1600" dirty="0"/>
          </a:p>
          <a:p>
            <a:pPr marL="342900" indent="-342900" algn="just">
              <a:buAutoNum type="arabicPeriod"/>
            </a:pPr>
            <a:r>
              <a:rPr lang="en-GB" sz="1600" dirty="0" smtClean="0"/>
              <a:t>The adenine binds through an </a:t>
            </a:r>
            <a:r>
              <a:rPr lang="en-GB" sz="1600" b="1" u="sng" dirty="0"/>
              <a:t>hydrophobic </a:t>
            </a:r>
            <a:r>
              <a:rPr lang="en-GB" sz="1600" b="1" u="sng" dirty="0" smtClean="0"/>
              <a:t>pocket</a:t>
            </a:r>
            <a:r>
              <a:rPr lang="en-GB" sz="1600" dirty="0"/>
              <a:t>.</a:t>
            </a:r>
            <a:endParaRPr lang="en-GB" sz="1600" dirty="0" smtClean="0"/>
          </a:p>
          <a:p>
            <a:pPr marL="342900" indent="-342900" algn="just">
              <a:buAutoNum type="arabicPeriod"/>
            </a:pPr>
            <a:endParaRPr lang="en-GB" sz="1600" dirty="0" smtClean="0"/>
          </a:p>
          <a:p>
            <a:pPr marL="342900" indent="-342900" algn="just">
              <a:buAutoNum type="arabicPeriod"/>
            </a:pPr>
            <a:r>
              <a:rPr lang="en-GB" sz="1600" dirty="0"/>
              <a:t>M</a:t>
            </a:r>
            <a:r>
              <a:rPr lang="en-GB" sz="1600" dirty="0" smtClean="0"/>
              <a:t>ainly </a:t>
            </a:r>
            <a:r>
              <a:rPr lang="en-GB" sz="1600" dirty="0"/>
              <a:t>held in place by hydrophobic and </a:t>
            </a:r>
            <a:r>
              <a:rPr lang="en-GB" sz="1600" b="1" u="sng" dirty="0"/>
              <a:t>V</a:t>
            </a:r>
            <a:r>
              <a:rPr lang="en-GB" sz="1600" b="1" u="sng" dirty="0" smtClean="0"/>
              <a:t>an </a:t>
            </a:r>
            <a:r>
              <a:rPr lang="en-GB" sz="1600" b="1" u="sng" dirty="0"/>
              <a:t>der Waals interactions</a:t>
            </a:r>
            <a:r>
              <a:rPr lang="en-GB" sz="1600" dirty="0" smtClean="0"/>
              <a:t>.</a:t>
            </a:r>
          </a:p>
          <a:p>
            <a:pPr marL="342900" indent="-342900" algn="just">
              <a:buAutoNum type="arabicPeriod"/>
            </a:pPr>
            <a:endParaRPr lang="en-GB" sz="1600" dirty="0" smtClean="0"/>
          </a:p>
          <a:p>
            <a:pPr marL="342900" indent="-342900" algn="just">
              <a:buAutoNum type="arabicPeriod"/>
            </a:pPr>
            <a:r>
              <a:rPr lang="en-GB" sz="1600" dirty="0" smtClean="0"/>
              <a:t>The  adenine can make one or several </a:t>
            </a:r>
            <a:r>
              <a:rPr lang="en-GB" sz="1600" b="1" u="sng" dirty="0" smtClean="0"/>
              <a:t>hydrogen </a:t>
            </a:r>
            <a:r>
              <a:rPr lang="en-GB" sz="1600" b="1" u="sng" dirty="0"/>
              <a:t>bonds </a:t>
            </a:r>
            <a:r>
              <a:rPr lang="en-GB" sz="1600" dirty="0" smtClean="0"/>
              <a:t>with </a:t>
            </a:r>
            <a:r>
              <a:rPr lang="en-GB" sz="1600" dirty="0"/>
              <a:t>the </a:t>
            </a:r>
            <a:r>
              <a:rPr lang="en-GB" sz="1600" dirty="0" smtClean="0"/>
              <a:t>protein, some can be mediated </a:t>
            </a:r>
            <a:r>
              <a:rPr lang="en-GB" sz="1600" dirty="0"/>
              <a:t>by a </a:t>
            </a:r>
            <a:r>
              <a:rPr lang="en-GB" sz="1600" b="1" u="sng" dirty="0"/>
              <a:t>bridging water </a:t>
            </a:r>
            <a:r>
              <a:rPr lang="en-GB" sz="1600" b="1" u="sng" dirty="0" smtClean="0"/>
              <a:t>molecule</a:t>
            </a:r>
          </a:p>
          <a:p>
            <a:pPr algn="just"/>
            <a:r>
              <a:rPr lang="en-GB" sz="1600" b="1" u="sng" dirty="0" smtClean="0"/>
              <a:t>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85796" y="1294270"/>
            <a:ext cx="19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More interactions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806" t="6028" r="2825" b="21108"/>
          <a:stretch/>
        </p:blipFill>
        <p:spPr>
          <a:xfrm>
            <a:off x="6051580" y="1410890"/>
            <a:ext cx="2006742" cy="104513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176311" y="1248311"/>
            <a:ext cx="1124171" cy="1346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10" name="TextBox 7"/>
          <p:cNvSpPr txBox="1"/>
          <p:nvPr/>
        </p:nvSpPr>
        <p:spPr>
          <a:xfrm>
            <a:off x="3691267" y="4674087"/>
            <a:ext cx="79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Ser 219</a:t>
            </a:r>
            <a:endParaRPr lang="ca-ES" sz="1400" dirty="0"/>
          </a:p>
        </p:txBody>
      </p:sp>
      <p:sp>
        <p:nvSpPr>
          <p:cNvPr id="11" name="TextBox 6"/>
          <p:cNvSpPr txBox="1"/>
          <p:nvPr/>
        </p:nvSpPr>
        <p:spPr>
          <a:xfrm>
            <a:off x="3225679" y="5623624"/>
            <a:ext cx="93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 smtClean="0">
                <a:solidFill>
                  <a:schemeClr val="bg1"/>
                </a:solidFill>
              </a:rPr>
              <a:t>Ile</a:t>
            </a:r>
            <a:r>
              <a:rPr lang="ca-ES" sz="1400" b="1" dirty="0" smtClean="0">
                <a:solidFill>
                  <a:schemeClr val="bg1"/>
                </a:solidFill>
              </a:rPr>
              <a:t> 198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464329" y="3150593"/>
            <a:ext cx="93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Val 238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2623430" y="2574750"/>
            <a:ext cx="93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Leu 248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2157842" y="3774101"/>
            <a:ext cx="93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 smtClean="0">
                <a:solidFill>
                  <a:schemeClr val="bg1"/>
                </a:solidFill>
              </a:rPr>
              <a:t>Gly</a:t>
            </a:r>
            <a:r>
              <a:rPr lang="ca-ES" sz="1400" b="1" dirty="0" smtClean="0">
                <a:solidFill>
                  <a:schemeClr val="bg1"/>
                </a:solidFill>
              </a:rPr>
              <a:t> 174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3691267" y="2675241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8" name="Rectángulo 16"/>
          <p:cNvSpPr/>
          <p:nvPr/>
        </p:nvSpPr>
        <p:spPr>
          <a:xfrm>
            <a:off x="815238" y="6424651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11199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85796" y="1485618"/>
            <a:ext cx="287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Nicotinamide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Ribose Group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71" y="3425057"/>
            <a:ext cx="39234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/>
              <a:t>Nicotinamide</a:t>
            </a:r>
            <a:r>
              <a:rPr lang="en-GB" sz="1600" dirty="0"/>
              <a:t> ribose binds to the second </a:t>
            </a:r>
            <a:r>
              <a:rPr lang="en-GB" sz="1600" dirty="0" smtClean="0"/>
              <a:t>motif curving down towards </a:t>
            </a:r>
            <a:r>
              <a:rPr lang="en-GB" sz="1600" dirty="0"/>
              <a:t>the </a:t>
            </a:r>
            <a:r>
              <a:rPr lang="en-GB" sz="1600" dirty="0" smtClean="0"/>
              <a:t>interior of </a:t>
            </a:r>
            <a:r>
              <a:rPr lang="en-GB" sz="1600" dirty="0"/>
              <a:t>the sheet between </a:t>
            </a:r>
            <a:r>
              <a:rPr lang="es-ES" sz="1600" dirty="0"/>
              <a:t>β</a:t>
            </a:r>
            <a:r>
              <a:rPr lang="en-GB" sz="1600" dirty="0" smtClean="0"/>
              <a:t> strands </a:t>
            </a:r>
            <a:r>
              <a:rPr lang="en-GB" sz="1600" dirty="0"/>
              <a:t>4, 5, and 6</a:t>
            </a:r>
            <a:r>
              <a:rPr lang="en-GB" sz="1600" dirty="0" smtClean="0"/>
              <a:t>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One </a:t>
            </a:r>
            <a:r>
              <a:rPr lang="en-GB" sz="1600" dirty="0"/>
              <a:t>side of the ring interacts with the structural framework of the </a:t>
            </a:r>
            <a:r>
              <a:rPr lang="en-GB" sz="1600" b="1" dirty="0" smtClean="0"/>
              <a:t>NAD(P)</a:t>
            </a:r>
            <a:r>
              <a:rPr lang="en-GB" sz="1600" dirty="0" smtClean="0"/>
              <a:t>-</a:t>
            </a:r>
            <a:r>
              <a:rPr lang="en-GB" sz="1600" dirty="0"/>
              <a:t>binding domain, and the other side faces the </a:t>
            </a:r>
            <a:r>
              <a:rPr lang="en-GB" sz="1600" b="1" dirty="0"/>
              <a:t>substrate </a:t>
            </a:r>
            <a:r>
              <a:rPr lang="en-GB" sz="1600" dirty="0"/>
              <a:t>binding site</a:t>
            </a:r>
            <a:r>
              <a:rPr lang="en-GB" sz="1600" dirty="0" smtClean="0"/>
              <a:t>.</a:t>
            </a:r>
            <a:r>
              <a:rPr lang="en-GB" sz="1600" dirty="0"/>
              <a:t> </a:t>
            </a:r>
            <a:endParaRPr lang="es-ES_tradnl" sz="1600" dirty="0"/>
          </a:p>
          <a:p>
            <a:pPr algn="just"/>
            <a:r>
              <a:rPr lang="en-GB" sz="1600" dirty="0"/>
              <a:t> </a:t>
            </a:r>
            <a:endParaRPr lang="es-ES_tradnl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5986" y="2207866"/>
            <a:ext cx="3155011" cy="4040570"/>
            <a:chOff x="3969305" y="1249974"/>
            <a:chExt cx="2230806" cy="32143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5398" t="6353" b="10034"/>
            <a:stretch/>
          </p:blipFill>
          <p:spPr>
            <a:xfrm>
              <a:off x="3969305" y="1249974"/>
              <a:ext cx="2230806" cy="321438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846280" y="2766919"/>
              <a:ext cx="788073" cy="787217"/>
              <a:chOff x="7666814" y="2936402"/>
              <a:chExt cx="623616" cy="63464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66814" y="2936402"/>
                <a:ext cx="31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>
                    <a:solidFill>
                      <a:schemeClr val="bg1"/>
                    </a:solidFill>
                  </a:rPr>
                  <a:t>4</a:t>
                </a:r>
                <a:endParaRPr lang="ca-ES" sz="14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19214" y="3088802"/>
                <a:ext cx="31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71866" y="3263265"/>
                <a:ext cx="31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b="1" dirty="0" smtClean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7224428" y="1246203"/>
            <a:ext cx="62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2857" y="1170805"/>
            <a:ext cx="62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GOL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3806" t="6028" r="2825" b="21108"/>
          <a:stretch/>
        </p:blipFill>
        <p:spPr>
          <a:xfrm>
            <a:off x="5532751" y="1464908"/>
            <a:ext cx="2006742" cy="1045130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5314112" y="1325721"/>
            <a:ext cx="1075188" cy="1346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21" name="TextBox 6"/>
          <p:cNvSpPr txBox="1"/>
          <p:nvPr/>
        </p:nvSpPr>
        <p:spPr>
          <a:xfrm>
            <a:off x="1717813" y="2439309"/>
            <a:ext cx="76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NADP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3360146" y="2242697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GOL</a:t>
            </a:r>
          </a:p>
        </p:txBody>
      </p:sp>
      <p:sp>
        <p:nvSpPr>
          <p:cNvPr id="26" name="Rectángulo 16"/>
          <p:cNvSpPr/>
          <p:nvPr/>
        </p:nvSpPr>
        <p:spPr>
          <a:xfrm>
            <a:off x="859975" y="6341924"/>
            <a:ext cx="2127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Alcohol dehydrogenase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1421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224428" y="1246203"/>
            <a:ext cx="62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2857" y="1170805"/>
            <a:ext cx="62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GOL</a:t>
            </a:r>
          </a:p>
        </p:txBody>
      </p:sp>
      <p:sp>
        <p:nvSpPr>
          <p:cNvPr id="21" name="TextBox 25"/>
          <p:cNvSpPr txBox="1"/>
          <p:nvPr/>
        </p:nvSpPr>
        <p:spPr>
          <a:xfrm>
            <a:off x="685796" y="1478582"/>
            <a:ext cx="8472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dirty="0" err="1" smtClean="0"/>
              <a:t>nicotinamide</a:t>
            </a:r>
            <a:r>
              <a:rPr lang="en-GB" sz="1600" dirty="0" smtClean="0"/>
              <a:t> is </a:t>
            </a:r>
            <a:r>
              <a:rPr lang="en-GB" sz="1600" dirty="0"/>
              <a:t>held into place </a:t>
            </a:r>
            <a:r>
              <a:rPr lang="en-GB" sz="1600" dirty="0" smtClean="0"/>
              <a:t>by up to </a:t>
            </a:r>
            <a:r>
              <a:rPr lang="en-GB" sz="1600" b="1" dirty="0" smtClean="0"/>
              <a:t>six </a:t>
            </a:r>
            <a:r>
              <a:rPr lang="en-GB" sz="1600" b="1" u="sng" dirty="0"/>
              <a:t>hydrogen bonds with the protein</a:t>
            </a:r>
            <a:r>
              <a:rPr lang="en-GB" sz="1600" u="sng" dirty="0"/>
              <a:t>. </a:t>
            </a:r>
          </a:p>
          <a:p>
            <a:endParaRPr lang="en-GB" sz="1600" u="sng" dirty="0"/>
          </a:p>
          <a:p>
            <a:r>
              <a:rPr lang="en-GB" sz="1600" b="1" u="sng" dirty="0"/>
              <a:t>W</a:t>
            </a:r>
            <a:r>
              <a:rPr lang="en-GB" sz="1600" b="1" u="sng" dirty="0" smtClean="0"/>
              <a:t>ater </a:t>
            </a:r>
            <a:r>
              <a:rPr lang="en-GB" sz="1600" b="1" u="sng" dirty="0"/>
              <a:t>molecules are occasionally used as ligands to the cofactor</a:t>
            </a:r>
            <a:r>
              <a:rPr lang="en-GB" sz="1600" u="sng" dirty="0"/>
              <a:t>.</a:t>
            </a:r>
            <a:endParaRPr lang="es-ES_tradnl" sz="1600" dirty="0"/>
          </a:p>
          <a:p>
            <a:endParaRPr lang="ca-ES" sz="16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ca-ES" sz="800" dirty="0" smtClean="0"/>
          </a:p>
          <a:p>
            <a:pPr marL="274638"/>
            <a:r>
              <a:rPr lang="en-US" sz="2000" b="1" dirty="0" smtClean="0">
                <a:solidFill>
                  <a:schemeClr val="bg1"/>
                </a:solidFill>
              </a:rPr>
              <a:t>Function</a:t>
            </a:r>
            <a:endParaRPr lang="es-ES" sz="2000" dirty="0">
              <a:solidFill>
                <a:schemeClr val="bg1"/>
              </a:solidFill>
            </a:endParaRPr>
          </a:p>
          <a:p>
            <a:pPr marL="274638"/>
            <a:endParaRPr lang="ca-ES" sz="900" b="1" dirty="0" smtClean="0"/>
          </a:p>
        </p:txBody>
      </p:sp>
      <p:sp>
        <p:nvSpPr>
          <p:cNvPr id="8" name="TextBox 6"/>
          <p:cNvSpPr txBox="1"/>
          <p:nvPr/>
        </p:nvSpPr>
        <p:spPr>
          <a:xfrm>
            <a:off x="6118223" y="3542490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398436" y="6040114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H</a:t>
            </a:r>
            <a:r>
              <a:rPr lang="ca-ES" sz="1400" b="1" baseline="-25000" dirty="0" smtClean="0">
                <a:solidFill>
                  <a:schemeClr val="bg1"/>
                </a:solidFill>
              </a:rPr>
              <a:t>2</a:t>
            </a:r>
            <a:r>
              <a:rPr lang="ca-ES" sz="14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2680001" y="4169514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3979287" y="4169514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922008" y="5732337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2680001" y="6040114"/>
            <a:ext cx="58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4" name="Rectángulo 16"/>
          <p:cNvSpPr/>
          <p:nvPr/>
        </p:nvSpPr>
        <p:spPr>
          <a:xfrm>
            <a:off x="1529166" y="6395358"/>
            <a:ext cx="227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L-alanine </a:t>
            </a:r>
            <a:r>
              <a:rPr lang="en-GB" sz="1600" dirty="0" smtClean="0"/>
              <a:t>dehydrogenase</a:t>
            </a:r>
            <a:endParaRPr lang="ca-ES" sz="16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1529166" y="2551823"/>
            <a:ext cx="6008838" cy="3761529"/>
            <a:chOff x="1529166" y="2823439"/>
            <a:chExt cx="5695262" cy="3593125"/>
          </a:xfrm>
        </p:grpSpPr>
        <p:pic>
          <p:nvPicPr>
            <p:cNvPr id="16" name="Picture 1"/>
            <p:cNvPicPr>
              <a:picLocks noChangeAspect="1"/>
            </p:cNvPicPr>
            <p:nvPr/>
          </p:nvPicPr>
          <p:blipFill rotWithShape="1">
            <a:blip r:embed="rId2"/>
            <a:srcRect l="9337" t="31553" r="13128" b="9459"/>
            <a:stretch/>
          </p:blipFill>
          <p:spPr>
            <a:xfrm>
              <a:off x="1529166" y="2823439"/>
              <a:ext cx="5695262" cy="3593125"/>
            </a:xfrm>
            <a:prstGeom prst="rect">
              <a:avLst/>
            </a:prstGeom>
          </p:spPr>
        </p:pic>
        <p:sp>
          <p:nvSpPr>
            <p:cNvPr id="17" name="TextBox 6"/>
            <p:cNvSpPr txBox="1"/>
            <p:nvPr/>
          </p:nvSpPr>
          <p:spPr>
            <a:xfrm>
              <a:off x="6118223" y="3542490"/>
              <a:ext cx="580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NAD</a:t>
              </a:r>
            </a:p>
          </p:txBody>
        </p:sp>
        <p:sp>
          <p:nvSpPr>
            <p:cNvPr id="18" name="TextBox 6"/>
            <p:cNvSpPr txBox="1"/>
            <p:nvPr/>
          </p:nvSpPr>
          <p:spPr>
            <a:xfrm>
              <a:off x="3398436" y="6040114"/>
              <a:ext cx="580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H</a:t>
              </a:r>
              <a:r>
                <a:rPr lang="ca-ES" sz="1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ca-ES" sz="14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2297488" y="4169513"/>
              <a:ext cx="1008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Val 297</a:t>
              </a: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376797" y="4323402"/>
              <a:ext cx="885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Val 266</a:t>
              </a: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4265072" y="6040113"/>
              <a:ext cx="880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Ala 136</a:t>
              </a: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2297488" y="5595133"/>
              <a:ext cx="1008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Met 300</a:t>
              </a: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4864785" y="5619075"/>
              <a:ext cx="880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b="1" dirty="0" smtClean="0">
                  <a:solidFill>
                    <a:schemeClr val="bg1"/>
                  </a:solidFill>
                </a:rPr>
                <a:t>Val 178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34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 </a:t>
            </a:r>
          </a:p>
          <a:p>
            <a:pPr marL="274638"/>
            <a:endParaRPr lang="en-GB" sz="900" b="1" smtClean="0"/>
          </a:p>
        </p:txBody>
      </p:sp>
      <p:pic>
        <p:nvPicPr>
          <p:cNvPr id="4" name="Imagen 3" descr="cofactor 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52" t="6530" r="16408" b="13815"/>
          <a:stretch/>
        </p:blipFill>
        <p:spPr>
          <a:xfrm>
            <a:off x="4717602" y="1376633"/>
            <a:ext cx="3962494" cy="504088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5796" y="1973062"/>
            <a:ext cx="3575608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endParaRPr lang="en-GB" sz="1600" b="1" dirty="0" smtClean="0"/>
          </a:p>
          <a:p>
            <a:pPr marL="88900" indent="-88900">
              <a:buFont typeface="Arial"/>
              <a:buChar char="•"/>
            </a:pPr>
            <a:r>
              <a:rPr lang="en-GB" sz="1600" dirty="0" smtClean="0"/>
              <a:t>Most NAD molecules adopt an extended shape</a:t>
            </a:r>
          </a:p>
          <a:p>
            <a:pPr marL="88900" indent="-88900"/>
            <a:endParaRPr lang="en-GB" sz="1600" dirty="0" smtClean="0"/>
          </a:p>
          <a:p>
            <a:pPr marL="88900" indent="-88900">
              <a:buFont typeface="Arial"/>
              <a:buChar char="•"/>
            </a:pPr>
            <a:r>
              <a:rPr lang="en-GB" sz="1600" dirty="0" smtClean="0"/>
              <a:t>Position of the pyrophosphate and adenosine moiety is quite constant</a:t>
            </a:r>
          </a:p>
          <a:p>
            <a:pPr marL="88900" indent="-88900"/>
            <a:endParaRPr lang="en-GB" sz="1600" dirty="0" smtClean="0"/>
          </a:p>
          <a:p>
            <a:pPr marL="88900" indent="-88900">
              <a:buFont typeface="Arial"/>
              <a:buChar char="•"/>
            </a:pPr>
            <a:r>
              <a:rPr lang="en-GB" sz="1600" dirty="0" smtClean="0"/>
              <a:t>The </a:t>
            </a:r>
            <a:r>
              <a:rPr lang="en-GB" sz="1600" dirty="0" err="1" smtClean="0"/>
              <a:t>nicotinamide</a:t>
            </a:r>
            <a:r>
              <a:rPr lang="en-GB" sz="1600" dirty="0" smtClean="0"/>
              <a:t> ring is more variable</a:t>
            </a:r>
          </a:p>
          <a:p>
            <a:pPr marL="88900" indent="-88900"/>
            <a:endParaRPr lang="en-GB" sz="1600" dirty="0" smtClean="0"/>
          </a:p>
          <a:p>
            <a:pPr marL="88900" indent="-88900">
              <a:buFont typeface="Arial"/>
              <a:buChar char="•"/>
            </a:pPr>
            <a:r>
              <a:rPr lang="en-GB" sz="1600" dirty="0" smtClean="0"/>
              <a:t>Conserved water molecule </a:t>
            </a:r>
          </a:p>
          <a:p>
            <a:r>
              <a:rPr lang="en-GB" sz="1600" dirty="0" smtClean="0"/>
              <a:t> </a:t>
            </a:r>
            <a:endParaRPr lang="en-GB" sz="1600" dirty="0"/>
          </a:p>
        </p:txBody>
      </p:sp>
      <p:sp>
        <p:nvSpPr>
          <p:cNvPr id="3" name="Rectángulo 2"/>
          <p:cNvSpPr/>
          <p:nvPr/>
        </p:nvSpPr>
        <p:spPr>
          <a:xfrm>
            <a:off x="685796" y="1410276"/>
            <a:ext cx="213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Cofactor orientation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13013" y="6492227"/>
            <a:ext cx="4418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Superimposition of 2OHX, 1PJC, 2NAD, 1EMD with cofactor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xmlns="" val="10260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</a:t>
            </a:r>
          </a:p>
          <a:p>
            <a:pPr marL="274638"/>
            <a:endParaRPr lang="en-GB" sz="900" b="1" smtClean="0"/>
          </a:p>
        </p:txBody>
      </p:sp>
      <p:sp>
        <p:nvSpPr>
          <p:cNvPr id="3" name="Rectángulo 2"/>
          <p:cNvSpPr/>
          <p:nvPr/>
        </p:nvSpPr>
        <p:spPr>
          <a:xfrm>
            <a:off x="788428" y="1771235"/>
            <a:ext cx="768321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NAD must be positioned in the active site sufficiently close and in the correct orientation to allow electron transfer.</a:t>
            </a:r>
          </a:p>
          <a:p>
            <a:pPr marL="179388" indent="-179388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Residues with aromatic rings are involved in better transferring of the </a:t>
            </a:r>
            <a:r>
              <a:rPr lang="en-GB" sz="1600" dirty="0" smtClean="0"/>
              <a:t>H</a:t>
            </a:r>
            <a:endParaRPr lang="en-GB" sz="1600" dirty="0" smtClean="0">
              <a:solidFill>
                <a:prstClr val="black"/>
              </a:solidFill>
            </a:endParaRPr>
          </a:p>
          <a:p>
            <a:pPr marL="179388" indent="-179388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NAD binding is stabilized by interactions with </a:t>
            </a:r>
            <a:r>
              <a:rPr lang="en-GB" sz="1600" dirty="0" smtClean="0"/>
              <a:t>protein: </a:t>
            </a:r>
            <a:r>
              <a:rPr lang="en-GB" sz="1600" dirty="0"/>
              <a:t>VDW and HB (direct or through </a:t>
            </a:r>
            <a:r>
              <a:rPr lang="en-GB" sz="1600" dirty="0" smtClean="0"/>
              <a:t>water)</a:t>
            </a:r>
            <a:endParaRPr lang="en-GB" sz="1600" b="1" dirty="0"/>
          </a:p>
          <a:p>
            <a:pPr lvl="0">
              <a:spcBef>
                <a:spcPct val="20000"/>
              </a:spcBef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482" t="19239"/>
          <a:stretch/>
        </p:blipFill>
        <p:spPr>
          <a:xfrm>
            <a:off x="4676796" y="3376706"/>
            <a:ext cx="4347015" cy="322846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5795" y="1319796"/>
            <a:ext cx="213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Cofactor orientation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798"/>
          <a:stretch/>
        </p:blipFill>
        <p:spPr>
          <a:xfrm>
            <a:off x="254000" y="3376706"/>
            <a:ext cx="4265380" cy="3228467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2818673" y="5739986"/>
            <a:ext cx="612832" cy="32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NAD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205841" y="4709046"/>
            <a:ext cx="61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GOL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685795" y="3988870"/>
            <a:ext cx="71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 smtClean="0">
                <a:solidFill>
                  <a:schemeClr val="bg1"/>
                </a:solidFill>
              </a:rPr>
              <a:t>Phe</a:t>
            </a:r>
            <a:r>
              <a:rPr lang="ca-ES" sz="1400" b="1" dirty="0" smtClean="0">
                <a:solidFill>
                  <a:schemeClr val="bg1"/>
                </a:solidFill>
              </a:rPr>
              <a:t> 93</a:t>
            </a:r>
          </a:p>
        </p:txBody>
      </p:sp>
      <p:sp>
        <p:nvSpPr>
          <p:cNvPr id="14" name="Rectángulo 16"/>
          <p:cNvSpPr/>
          <p:nvPr/>
        </p:nvSpPr>
        <p:spPr>
          <a:xfrm>
            <a:off x="5868744" y="6596219"/>
            <a:ext cx="3200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Alcohol dehydrogenase with its substrate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xmlns="" val="6922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 </a:t>
            </a:r>
          </a:p>
          <a:p>
            <a:pPr marL="274638"/>
            <a:endParaRPr lang="en-GB" sz="900" b="1" smtClean="0"/>
          </a:p>
        </p:txBody>
      </p:sp>
      <p:pic>
        <p:nvPicPr>
          <p:cNvPr id="11" name="Imagen 10" descr="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8" t="18438" r="11901" b="5496"/>
          <a:stretch/>
        </p:blipFill>
        <p:spPr>
          <a:xfrm>
            <a:off x="2154566" y="3152263"/>
            <a:ext cx="2327642" cy="3332407"/>
          </a:xfrm>
          <a:prstGeom prst="rect">
            <a:avLst/>
          </a:prstGeom>
        </p:spPr>
      </p:pic>
      <p:pic>
        <p:nvPicPr>
          <p:cNvPr id="14" name="Imagen 13" descr="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52" t="12162" r="15202" b="11574"/>
          <a:stretch/>
        </p:blipFill>
        <p:spPr>
          <a:xfrm>
            <a:off x="4687947" y="3152263"/>
            <a:ext cx="2490596" cy="33122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5796" y="1312394"/>
            <a:ext cx="425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Hydrogen transfer to NAD is stereospecific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685797" y="1846843"/>
            <a:ext cx="78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buFont typeface="Arial"/>
              <a:buChar char="•"/>
            </a:pPr>
            <a:r>
              <a:rPr lang="en-GB" sz="1600" dirty="0" smtClean="0"/>
              <a:t>There are </a:t>
            </a:r>
            <a:r>
              <a:rPr lang="en-GB" sz="1600" b="1" dirty="0" smtClean="0"/>
              <a:t>two different forms of NAD, </a:t>
            </a:r>
            <a:r>
              <a:rPr lang="en-GB" sz="1600" dirty="0" smtClean="0"/>
              <a:t>which differ by a flip of the </a:t>
            </a:r>
            <a:r>
              <a:rPr lang="en-GB" sz="1600" dirty="0" err="1" smtClean="0"/>
              <a:t>nicotinamide</a:t>
            </a:r>
            <a:r>
              <a:rPr lang="en-GB" sz="1600" dirty="0" smtClean="0"/>
              <a:t> ring 180º around the </a:t>
            </a:r>
            <a:r>
              <a:rPr lang="en-GB" sz="1600" dirty="0" err="1" smtClean="0"/>
              <a:t>glycosidic</a:t>
            </a:r>
            <a:r>
              <a:rPr lang="en-GB" sz="1600" dirty="0" smtClean="0"/>
              <a:t> bond that links it to the ribose.</a:t>
            </a:r>
          </a:p>
          <a:p>
            <a:pPr marL="185738" indent="-185738" algn="just">
              <a:buFont typeface="Arial"/>
              <a:buChar char="•"/>
            </a:pPr>
            <a:endParaRPr lang="en-GB" sz="1600" dirty="0" smtClean="0"/>
          </a:p>
          <a:p>
            <a:pPr marL="185738" lvl="0" indent="-185738" algn="just">
              <a:buFont typeface="Arial"/>
              <a:buChar char="•"/>
            </a:pPr>
            <a:r>
              <a:rPr lang="en-GB" sz="1600" dirty="0" smtClean="0"/>
              <a:t>The concavity that makes the protein and interactions with NAD define </a:t>
            </a:r>
            <a:r>
              <a:rPr lang="en-GB" sz="1600" b="1" dirty="0" smtClean="0"/>
              <a:t>two classes:</a:t>
            </a:r>
            <a:endParaRPr lang="en-GB" sz="1600" dirty="0"/>
          </a:p>
        </p:txBody>
      </p:sp>
      <p:sp>
        <p:nvSpPr>
          <p:cNvPr id="6" name="Rectángulo 5"/>
          <p:cNvSpPr/>
          <p:nvPr/>
        </p:nvSpPr>
        <p:spPr>
          <a:xfrm>
            <a:off x="365887" y="3981790"/>
            <a:ext cx="166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smtClean="0">
                <a:solidFill>
                  <a:prstClr val="black"/>
                </a:solidFill>
              </a:rPr>
              <a:t>H </a:t>
            </a:r>
            <a:r>
              <a:rPr lang="en-GB" sz="1600">
                <a:solidFill>
                  <a:prstClr val="black"/>
                </a:solidFill>
              </a:rPr>
              <a:t>is transferred to the position above </a:t>
            </a:r>
            <a:r>
              <a:rPr lang="en-GB" sz="1600" smtClean="0">
                <a:solidFill>
                  <a:prstClr val="black"/>
                </a:solidFill>
              </a:rPr>
              <a:t>the ring</a:t>
            </a:r>
            <a:endParaRPr lang="en-GB" sz="1600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78543" y="3981790"/>
            <a:ext cx="1600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smtClean="0">
                <a:solidFill>
                  <a:prstClr val="black"/>
                </a:solidFill>
              </a:rPr>
              <a:t>H </a:t>
            </a:r>
            <a:r>
              <a:rPr lang="en-GB" sz="1600">
                <a:solidFill>
                  <a:prstClr val="black"/>
                </a:solidFill>
              </a:rPr>
              <a:t>is transferred to a position below the </a:t>
            </a:r>
            <a:r>
              <a:rPr lang="en-GB" sz="1600" smtClean="0">
                <a:solidFill>
                  <a:prstClr val="black"/>
                </a:solidFill>
              </a:rPr>
              <a:t>ring </a:t>
            </a:r>
            <a:endParaRPr lang="en-GB" sz="160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4433" y="3486710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mtClean="0">
                <a:solidFill>
                  <a:prstClr val="black"/>
                </a:solidFill>
              </a:rPr>
              <a:t>Class A </a:t>
            </a:r>
            <a:endParaRPr lang="en-GB" sz="3600" b="1"/>
          </a:p>
        </p:txBody>
      </p:sp>
      <p:sp>
        <p:nvSpPr>
          <p:cNvPr id="16" name="Rectángulo 15"/>
          <p:cNvSpPr/>
          <p:nvPr/>
        </p:nvSpPr>
        <p:spPr>
          <a:xfrm>
            <a:off x="7627575" y="3546519"/>
            <a:ext cx="77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mtClean="0">
                <a:solidFill>
                  <a:prstClr val="black"/>
                </a:solidFill>
              </a:rPr>
              <a:t>Class B </a:t>
            </a:r>
            <a:endParaRPr lang="en-GB" sz="1600" b="1"/>
          </a:p>
        </p:txBody>
      </p:sp>
      <p:sp>
        <p:nvSpPr>
          <p:cNvPr id="12" name="Rectángulo 11"/>
          <p:cNvSpPr/>
          <p:nvPr/>
        </p:nvSpPr>
        <p:spPr>
          <a:xfrm>
            <a:off x="2463707" y="6479979"/>
            <a:ext cx="2018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L-alanine </a:t>
            </a:r>
            <a:r>
              <a:rPr lang="en-GB" sz="1400" dirty="0" smtClean="0"/>
              <a:t>dehydrogenase</a:t>
            </a:r>
            <a:endParaRPr lang="ca-ES" sz="1400" dirty="0"/>
          </a:p>
        </p:txBody>
      </p:sp>
      <p:sp>
        <p:nvSpPr>
          <p:cNvPr id="13" name="Rectángulo 12"/>
          <p:cNvSpPr/>
          <p:nvPr/>
        </p:nvSpPr>
        <p:spPr>
          <a:xfrm>
            <a:off x="4680580" y="6484670"/>
            <a:ext cx="3841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Glyceraldehyde-3-phosphate dehydrogenase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5028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9" t="14261" r="8202" b="5315"/>
          <a:stretch/>
        </p:blipFill>
        <p:spPr>
          <a:xfrm>
            <a:off x="826089" y="2219219"/>
            <a:ext cx="2305650" cy="3027452"/>
          </a:xfrm>
          <a:prstGeom prst="rect">
            <a:avLst/>
          </a:prstGeom>
        </p:spPr>
      </p:pic>
      <p:pic>
        <p:nvPicPr>
          <p:cNvPr id="5" name="Imagen 4" descr="Aso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47" t="18371" r="21924" b="8295"/>
          <a:stretch/>
        </p:blipFill>
        <p:spPr>
          <a:xfrm>
            <a:off x="4759257" y="1417467"/>
            <a:ext cx="1553539" cy="2277220"/>
          </a:xfrm>
          <a:prstGeom prst="rect">
            <a:avLst/>
          </a:prstGeom>
        </p:spPr>
      </p:pic>
      <p:pic>
        <p:nvPicPr>
          <p:cNvPr id="6" name="Imagen 5" descr="b180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9" t="15217" r="21918" b="13382"/>
          <a:stretch/>
        </p:blipFill>
        <p:spPr>
          <a:xfrm>
            <a:off x="4759257" y="4025339"/>
            <a:ext cx="1553539" cy="2620283"/>
          </a:xfrm>
          <a:prstGeom prst="rect">
            <a:avLst/>
          </a:prstGeom>
        </p:spPr>
      </p:pic>
      <p:pic>
        <p:nvPicPr>
          <p:cNvPr id="8" name="Imagen 7" descr="mage052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76" t="42566" r="30137"/>
          <a:stretch/>
        </p:blipFill>
        <p:spPr bwMode="auto">
          <a:xfrm>
            <a:off x="6935625" y="4388508"/>
            <a:ext cx="1259432" cy="130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mage052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64" t="42566" r="1"/>
          <a:stretch/>
        </p:blipFill>
        <p:spPr bwMode="auto">
          <a:xfrm>
            <a:off x="6680612" y="1712982"/>
            <a:ext cx="1296692" cy="13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11" name="CuadroTexto 10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Function</a:t>
            </a:r>
          </a:p>
          <a:p>
            <a:pPr marL="274638"/>
            <a:endParaRPr lang="en-GB" sz="900" b="1" smtClean="0"/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3563278" y="2564430"/>
            <a:ext cx="887737" cy="776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563278" y="4025339"/>
            <a:ext cx="887737" cy="776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lecha curvada hacia la derecha 13"/>
          <p:cNvSpPr/>
          <p:nvPr/>
        </p:nvSpPr>
        <p:spPr>
          <a:xfrm rot="20246449" flipV="1">
            <a:off x="3830585" y="4269867"/>
            <a:ext cx="211479" cy="320009"/>
          </a:xfrm>
          <a:prstGeom prst="curvedRightArrow">
            <a:avLst>
              <a:gd name="adj1" fmla="val 25000"/>
              <a:gd name="adj2" fmla="val 5339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07148" y="4071446"/>
            <a:ext cx="517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/>
              <a:t>180º</a:t>
            </a:r>
            <a:endParaRPr lang="en-GB" sz="1200"/>
          </a:p>
        </p:txBody>
      </p:sp>
      <p:sp>
        <p:nvSpPr>
          <p:cNvPr id="16" name="Rectángulo 15"/>
          <p:cNvSpPr/>
          <p:nvPr/>
        </p:nvSpPr>
        <p:spPr>
          <a:xfrm>
            <a:off x="6935625" y="3187267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mtClean="0">
                <a:solidFill>
                  <a:prstClr val="black"/>
                </a:solidFill>
              </a:rPr>
              <a:t>Class A </a:t>
            </a:r>
            <a:endParaRPr lang="en-GB" sz="3600" b="1"/>
          </a:p>
        </p:txBody>
      </p:sp>
      <p:sp>
        <p:nvSpPr>
          <p:cNvPr id="17" name="Rectángulo 16"/>
          <p:cNvSpPr/>
          <p:nvPr/>
        </p:nvSpPr>
        <p:spPr>
          <a:xfrm>
            <a:off x="7207241" y="5690772"/>
            <a:ext cx="77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Class B </a:t>
            </a:r>
            <a:endParaRPr lang="en-GB" sz="1600" b="1" dirty="0"/>
          </a:p>
        </p:txBody>
      </p:sp>
      <p:sp>
        <p:nvSpPr>
          <p:cNvPr id="2" name="Rectángulo 1"/>
          <p:cNvSpPr/>
          <p:nvPr/>
        </p:nvSpPr>
        <p:spPr>
          <a:xfrm>
            <a:off x="685796" y="1342011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Stereospecificity</a:t>
            </a:r>
            <a:endParaRPr lang="en-GB"/>
          </a:p>
        </p:txBody>
      </p:sp>
      <p:sp>
        <p:nvSpPr>
          <p:cNvPr id="18" name="Rectángulo 17"/>
          <p:cNvSpPr/>
          <p:nvPr/>
        </p:nvSpPr>
        <p:spPr>
          <a:xfrm>
            <a:off x="6533224" y="3626056"/>
            <a:ext cx="2018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L-alanine </a:t>
            </a:r>
            <a:r>
              <a:rPr lang="en-GB" sz="1400" dirty="0" smtClean="0"/>
              <a:t>dehydrogenase</a:t>
            </a:r>
            <a:endParaRPr lang="ca-ES" sz="1400" dirty="0"/>
          </a:p>
        </p:txBody>
      </p:sp>
      <p:sp>
        <p:nvSpPr>
          <p:cNvPr id="7" name="Rectángulo 6"/>
          <p:cNvSpPr/>
          <p:nvPr/>
        </p:nvSpPr>
        <p:spPr>
          <a:xfrm>
            <a:off x="6533224" y="6260232"/>
            <a:ext cx="236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Glyceraldehyde-3-phosphate dehydrogenase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7681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11" name="CuadroTexto 10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dirty="0" smtClean="0"/>
          </a:p>
          <a:p>
            <a:pPr marL="274638"/>
            <a:r>
              <a:rPr lang="en-GB" sz="2000" b="1" dirty="0" smtClean="0">
                <a:solidFill>
                  <a:schemeClr val="bg1"/>
                </a:solidFill>
              </a:rPr>
              <a:t>Evolution</a:t>
            </a:r>
          </a:p>
          <a:p>
            <a:pPr marL="274638"/>
            <a:endParaRPr lang="en-GB" sz="900" b="1" dirty="0" smtClean="0"/>
          </a:p>
        </p:txBody>
      </p:sp>
      <p:pic>
        <p:nvPicPr>
          <p:cNvPr id="19" name="Imagen 18" descr="e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412" y="1885113"/>
            <a:ext cx="4544296" cy="4521855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966704"/>
              </p:ext>
            </p:extLst>
          </p:nvPr>
        </p:nvGraphicFramePr>
        <p:xfrm>
          <a:off x="522942" y="2774861"/>
          <a:ext cx="3346823" cy="2469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23"/>
                <a:gridCol w="2540000"/>
              </a:tblGrid>
              <a:tr h="335600">
                <a:tc>
                  <a:txBody>
                    <a:bodyPr/>
                    <a:lstStyle/>
                    <a:p>
                      <a:pPr algn="ctr"/>
                      <a:r>
                        <a:rPr lang="ca-ES" sz="1400" b="1" dirty="0" err="1" smtClean="0"/>
                        <a:t>Protein</a:t>
                      </a:r>
                      <a:r>
                        <a:rPr lang="ca-ES" sz="1400" b="1" dirty="0" smtClean="0"/>
                        <a:t> </a:t>
                      </a:r>
                      <a:endParaRPr lang="ca-E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dirty="0" err="1" smtClean="0"/>
                        <a:t>Specy</a:t>
                      </a:r>
                      <a:endParaRPr lang="ca-E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2425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1DSS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i="1" dirty="0" err="1" smtClean="0"/>
                        <a:t>Panulirus</a:t>
                      </a:r>
                      <a:r>
                        <a:rPr lang="ca-ES" sz="1400" i="1" baseline="0" dirty="0" smtClean="0"/>
                        <a:t> versicolor (</a:t>
                      </a:r>
                      <a:r>
                        <a:rPr lang="ca-ES" sz="1400" i="1" baseline="0" dirty="0" err="1" smtClean="0"/>
                        <a:t>invertebrate</a:t>
                      </a:r>
                      <a:r>
                        <a:rPr lang="ca-ES" sz="1400" i="1" baseline="0" dirty="0" smtClean="0"/>
                        <a:t>)</a:t>
                      </a:r>
                      <a:endParaRPr lang="ca-ES" sz="1400" i="1" dirty="0"/>
                    </a:p>
                  </a:txBody>
                  <a:tcPr/>
                </a:tc>
              </a:tr>
              <a:tr h="395363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1NBO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i="1" dirty="0" err="1" smtClean="0"/>
                        <a:t>Spinaca</a:t>
                      </a:r>
                      <a:r>
                        <a:rPr lang="ca-ES" sz="1400" i="1" baseline="0" dirty="0" smtClean="0"/>
                        <a:t> </a:t>
                      </a:r>
                      <a:r>
                        <a:rPr lang="ca-ES" sz="1400" i="1" baseline="0" dirty="0" err="1" smtClean="0"/>
                        <a:t>oleracea</a:t>
                      </a:r>
                      <a:endParaRPr lang="ca-ES" sz="1400" i="1" dirty="0"/>
                    </a:p>
                  </a:txBody>
                  <a:tcPr/>
                </a:tc>
              </a:tr>
              <a:tr h="395363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2B4R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i="1" dirty="0" err="1" smtClean="0"/>
                        <a:t>Plasmodium</a:t>
                      </a:r>
                      <a:r>
                        <a:rPr lang="ca-ES" sz="1400" i="1" baseline="0" dirty="0" smtClean="0"/>
                        <a:t> </a:t>
                      </a:r>
                      <a:r>
                        <a:rPr lang="ca-ES" sz="1400" i="1" baseline="0" dirty="0" err="1" smtClean="0"/>
                        <a:t>falciparum</a:t>
                      </a:r>
                      <a:endParaRPr lang="ca-ES" sz="1400" i="1" dirty="0"/>
                    </a:p>
                  </a:txBody>
                  <a:tcPr/>
                </a:tc>
              </a:tr>
              <a:tr h="395363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1GAD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i="1" dirty="0" err="1" smtClean="0"/>
                        <a:t>Escherichia</a:t>
                      </a:r>
                      <a:r>
                        <a:rPr lang="ca-ES" sz="1400" i="1" baseline="0" dirty="0" smtClean="0"/>
                        <a:t> Coli</a:t>
                      </a:r>
                      <a:endParaRPr lang="ca-ES" sz="1400" i="1" dirty="0" smtClean="0"/>
                    </a:p>
                  </a:txBody>
                  <a:tcPr/>
                </a:tc>
              </a:tr>
              <a:tr h="395363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1U8F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i="1" dirty="0" smtClean="0"/>
                        <a:t>Homo </a:t>
                      </a:r>
                      <a:r>
                        <a:rPr lang="ca-ES" sz="1400" i="1" dirty="0" err="1" smtClean="0"/>
                        <a:t>sapiens</a:t>
                      </a:r>
                      <a:r>
                        <a:rPr lang="ca-ES" sz="1400" i="1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642472" y="1355449"/>
            <a:ext cx="77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/>
              <a:t>Glyceraldehyde</a:t>
            </a:r>
            <a:r>
              <a:rPr lang="ca-ES" b="1" dirty="0" smtClean="0"/>
              <a:t> 3 </a:t>
            </a:r>
            <a:r>
              <a:rPr lang="ca-ES" b="1" dirty="0" err="1" smtClean="0"/>
              <a:t>phosphate</a:t>
            </a:r>
            <a:r>
              <a:rPr lang="ca-ES" b="1" dirty="0" smtClean="0"/>
              <a:t> </a:t>
            </a:r>
            <a:r>
              <a:rPr lang="ca-ES" b="1" dirty="0" err="1" smtClean="0"/>
              <a:t>dehydrogenase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xmlns="" val="2086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8762" y="1773428"/>
            <a:ext cx="7827178" cy="327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smtClean="0"/>
              <a:t> NAD molecule comprises:</a:t>
            </a:r>
          </a:p>
          <a:p>
            <a:pPr indent="-68263"/>
            <a:r>
              <a:rPr lang="en-GB" sz="1600" b="1" smtClean="0"/>
              <a:t>Nicotinamide ribose phosphate</a:t>
            </a:r>
            <a:r>
              <a:rPr lang="en-GB" sz="1600" smtClean="0"/>
              <a:t> (NMN): H addition. </a:t>
            </a:r>
          </a:p>
          <a:p>
            <a:pPr indent="-68263"/>
            <a:r>
              <a:rPr lang="en-GB" sz="1600" b="1" smtClean="0"/>
              <a:t>Adenine ribose phosphate </a:t>
            </a:r>
            <a:r>
              <a:rPr lang="en-GB" sz="1600" smtClean="0"/>
              <a:t>(AMP) </a:t>
            </a:r>
            <a:endParaRPr lang="en-GB" sz="16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Introduction </a:t>
            </a:r>
          </a:p>
          <a:p>
            <a:pPr marL="274638"/>
            <a:endParaRPr lang="en-GB" sz="900" b="1" smtClean="0"/>
          </a:p>
        </p:txBody>
      </p:sp>
      <p:sp>
        <p:nvSpPr>
          <p:cNvPr id="8" name="Rectángulo 7"/>
          <p:cNvSpPr/>
          <p:nvPr/>
        </p:nvSpPr>
        <p:spPr>
          <a:xfrm>
            <a:off x="6074649" y="2074950"/>
            <a:ext cx="2250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1600">
                <a:solidFill>
                  <a:prstClr val="black"/>
                </a:solidFill>
              </a:rPr>
              <a:t>L</a:t>
            </a:r>
            <a:r>
              <a:rPr lang="en-GB" sz="1600" smtClean="0">
                <a:solidFill>
                  <a:prstClr val="black"/>
                </a:solidFill>
              </a:rPr>
              <a:t>inked through a </a:t>
            </a:r>
            <a:r>
              <a:rPr lang="en-GB" sz="1600" b="1" smtClean="0">
                <a:solidFill>
                  <a:prstClr val="black"/>
                </a:solidFill>
              </a:rPr>
              <a:t>pyrophosphate bond</a:t>
            </a:r>
            <a:endParaRPr lang="en-GB" sz="160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55898" y="4837295"/>
            <a:ext cx="336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mtClean="0"/>
              <a:t>NAD(P): </a:t>
            </a:r>
            <a:r>
              <a:rPr lang="en-GB" sz="1600" b="1" smtClean="0"/>
              <a:t>oxidizing agents</a:t>
            </a:r>
            <a:endParaRPr lang="en-GB" sz="1600"/>
          </a:p>
        </p:txBody>
      </p:sp>
      <p:sp>
        <p:nvSpPr>
          <p:cNvPr id="12" name="Rectángulo 11"/>
          <p:cNvSpPr/>
          <p:nvPr/>
        </p:nvSpPr>
        <p:spPr>
          <a:xfrm>
            <a:off x="4720784" y="4874535"/>
            <a:ext cx="3775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smtClean="0">
                <a:solidFill>
                  <a:prstClr val="black"/>
                </a:solidFill>
              </a:rPr>
              <a:t>NAD(P)H: </a:t>
            </a:r>
            <a:r>
              <a:rPr lang="en-GB" sz="1600" b="1" smtClean="0">
                <a:solidFill>
                  <a:prstClr val="black"/>
                </a:solidFill>
              </a:rPr>
              <a:t>reducing agents</a:t>
            </a:r>
            <a:r>
              <a:rPr lang="en-GB" sz="1600" smtClean="0">
                <a:solidFill>
                  <a:prstClr val="black"/>
                </a:solidFill>
              </a:rPr>
              <a:t>. </a:t>
            </a:r>
            <a:endParaRPr lang="en-GB" sz="1600">
              <a:solidFill>
                <a:prstClr val="black"/>
              </a:solidFill>
            </a:endParaRPr>
          </a:p>
        </p:txBody>
      </p:sp>
      <p:pic>
        <p:nvPicPr>
          <p:cNvPr id="13" name="Imagen 12" descr="mage03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63" r="59789" b="24891"/>
          <a:stretch/>
        </p:blipFill>
        <p:spPr bwMode="auto">
          <a:xfrm>
            <a:off x="2556250" y="5293053"/>
            <a:ext cx="1460867" cy="142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Macintosh HD:Users:GEMMA:Desktop:HIDROG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235" y="3168447"/>
            <a:ext cx="3548735" cy="122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85796" y="1331385"/>
            <a:ext cx="180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NAD(P)-NAD(P)H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755898" y="2768488"/>
            <a:ext cx="5032532" cy="1967849"/>
            <a:chOff x="1567767" y="3114445"/>
            <a:chExt cx="4835442" cy="1750196"/>
          </a:xfrm>
        </p:grpSpPr>
        <p:pic>
          <p:nvPicPr>
            <p:cNvPr id="10" name="Imagen 9" descr="mage036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702"/>
            <a:stretch/>
          </p:blipFill>
          <p:spPr bwMode="auto">
            <a:xfrm>
              <a:off x="1715141" y="3114445"/>
              <a:ext cx="4688068" cy="1750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ángulo 5"/>
            <p:cNvSpPr/>
            <p:nvPr/>
          </p:nvSpPr>
          <p:spPr>
            <a:xfrm>
              <a:off x="1567767" y="4359015"/>
              <a:ext cx="1144470" cy="39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6400742" y="4225136"/>
            <a:ext cx="2777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>
                <a:solidFill>
                  <a:prstClr val="black"/>
                </a:solidFill>
              </a:rPr>
              <a:t>NADP has</a:t>
            </a:r>
            <a:r>
              <a:rPr lang="en-GB" sz="120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GB" sz="1200" u="sng" smtClean="0">
                <a:solidFill>
                  <a:prstClr val="black"/>
                </a:solidFill>
              </a:rPr>
              <a:t>additional phosphate</a:t>
            </a:r>
            <a:r>
              <a:rPr lang="en-GB" sz="1200" smtClean="0">
                <a:solidFill>
                  <a:prstClr val="black"/>
                </a:solidFill>
              </a:rPr>
              <a:t> group</a:t>
            </a:r>
            <a:endParaRPr lang="en-GB" sz="1400"/>
          </a:p>
        </p:txBody>
      </p:sp>
      <p:sp>
        <p:nvSpPr>
          <p:cNvPr id="16" name="Rectángulo 15"/>
          <p:cNvSpPr/>
          <p:nvPr/>
        </p:nvSpPr>
        <p:spPr>
          <a:xfrm>
            <a:off x="1864027" y="5939121"/>
            <a:ext cx="69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</a:rPr>
              <a:t>NAD</a:t>
            </a:r>
            <a:r>
              <a:rPr lang="en-GB" sz="1400" baseline="30000" smtClean="0">
                <a:solidFill>
                  <a:prstClr val="black"/>
                </a:solidFill>
              </a:rPr>
              <a:t>+</a:t>
            </a:r>
          </a:p>
          <a:p>
            <a:r>
              <a:rPr lang="en-GB" sz="1400" smtClean="0">
                <a:solidFill>
                  <a:prstClr val="black"/>
                </a:solidFill>
              </a:rPr>
              <a:t>NADP</a:t>
            </a:r>
            <a:r>
              <a:rPr lang="en-GB" sz="1400" baseline="30000" smtClean="0">
                <a:solidFill>
                  <a:prstClr val="black"/>
                </a:solidFill>
              </a:rPr>
              <a:t>+</a:t>
            </a:r>
            <a:endParaRPr lang="en-GB" sz="1600" baseline="30000"/>
          </a:p>
        </p:txBody>
      </p:sp>
      <p:sp>
        <p:nvSpPr>
          <p:cNvPr id="17" name="Rectángulo 16"/>
          <p:cNvSpPr/>
          <p:nvPr/>
        </p:nvSpPr>
        <p:spPr>
          <a:xfrm>
            <a:off x="6424920" y="6058154"/>
            <a:ext cx="84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</a:rPr>
              <a:t>NADH</a:t>
            </a:r>
            <a:endParaRPr lang="en-GB" sz="1400" baseline="30000" smtClean="0">
              <a:solidFill>
                <a:prstClr val="black"/>
              </a:solidFill>
            </a:endParaRPr>
          </a:p>
          <a:p>
            <a:r>
              <a:rPr lang="en-GB" sz="1400" smtClean="0">
                <a:solidFill>
                  <a:prstClr val="black"/>
                </a:solidFill>
              </a:rPr>
              <a:t>NADPH</a:t>
            </a:r>
            <a:endParaRPr lang="en-GB" sz="1600" baseline="30000"/>
          </a:p>
        </p:txBody>
      </p:sp>
      <p:pic>
        <p:nvPicPr>
          <p:cNvPr id="18" name="Imagen 17" descr="mage03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58" t="21263" b="24891"/>
          <a:stretch/>
        </p:blipFill>
        <p:spPr bwMode="auto">
          <a:xfrm>
            <a:off x="5125283" y="5308733"/>
            <a:ext cx="1296286" cy="137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errar llave 18"/>
          <p:cNvSpPr/>
          <p:nvPr/>
        </p:nvSpPr>
        <p:spPr>
          <a:xfrm>
            <a:off x="5732692" y="2050314"/>
            <a:ext cx="155448" cy="7090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52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dirty="0" smtClean="0"/>
          </a:p>
          <a:p>
            <a:pPr marL="274638"/>
            <a:r>
              <a:rPr lang="en-GB" sz="2000" b="1" dirty="0" smtClean="0">
                <a:solidFill>
                  <a:schemeClr val="bg1"/>
                </a:solidFill>
              </a:rPr>
              <a:t>Conclusions </a:t>
            </a:r>
          </a:p>
          <a:p>
            <a:pPr marL="274638"/>
            <a:endParaRPr lang="en-GB" sz="900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685796" y="1370506"/>
            <a:ext cx="781573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NAD-binding proteins show small sequence identity.</a:t>
            </a:r>
          </a:p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overall topologies of the NAD-binding domain show </a:t>
            </a:r>
            <a:r>
              <a:rPr lang="en-GB" sz="1600" dirty="0" smtClean="0"/>
              <a:t>variations. </a:t>
            </a:r>
            <a:r>
              <a:rPr lang="en-GB" sz="1600" dirty="0" smtClean="0">
                <a:sym typeface="Wingdings"/>
              </a:rPr>
              <a:t>N</a:t>
            </a:r>
            <a:r>
              <a:rPr lang="en-GB" sz="1600" b="1" dirty="0" smtClean="0"/>
              <a:t>ot </a:t>
            </a:r>
            <a:r>
              <a:rPr lang="en-GB" sz="1600" b="1" dirty="0"/>
              <a:t>all the 6 strands</a:t>
            </a:r>
            <a:r>
              <a:rPr lang="en-GB" sz="1600" dirty="0"/>
              <a:t> </a:t>
            </a:r>
            <a:r>
              <a:rPr lang="en-GB" sz="1600" b="1" dirty="0"/>
              <a:t>are essential to NAD- </a:t>
            </a:r>
            <a:r>
              <a:rPr lang="en-GB" sz="1600" b="1" dirty="0" smtClean="0"/>
              <a:t>binding.</a:t>
            </a:r>
            <a:endParaRPr lang="en-GB" sz="1600" dirty="0" smtClean="0"/>
          </a:p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T</a:t>
            </a:r>
            <a:r>
              <a:rPr lang="es-ES_tradnl" sz="1600" dirty="0" err="1" smtClean="0"/>
              <a:t>here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a </a:t>
            </a:r>
            <a:r>
              <a:rPr lang="es-ES_tradnl" sz="1600" b="1" dirty="0" smtClean="0"/>
              <a:t>m</a:t>
            </a:r>
            <a:r>
              <a:rPr lang="en-GB" sz="1600" b="1" dirty="0" err="1" smtClean="0"/>
              <a:t>inimum</a:t>
            </a:r>
            <a:r>
              <a:rPr lang="en-GB" sz="1600" b="1" dirty="0" smtClean="0"/>
              <a:t> </a:t>
            </a:r>
            <a:r>
              <a:rPr lang="en-GB" sz="1600" b="1" dirty="0"/>
              <a:t>structure conserved in most proteins</a:t>
            </a:r>
            <a:r>
              <a:rPr lang="en-GB" sz="1600" dirty="0"/>
              <a:t>:  first motif (</a:t>
            </a:r>
            <a:r>
              <a:rPr lang="ca-ES" sz="1600" dirty="0">
                <a:solidFill>
                  <a:srgbClr val="000000"/>
                </a:solidFill>
              </a:rPr>
              <a:t>βαβαβ</a:t>
            </a:r>
            <a:r>
              <a:rPr lang="en-GB" sz="1600" dirty="0">
                <a:solidFill>
                  <a:srgbClr val="000000"/>
                </a:solidFill>
              </a:rPr>
              <a:t>) </a:t>
            </a:r>
            <a:r>
              <a:rPr lang="en-GB" sz="1600" dirty="0" smtClean="0"/>
              <a:t>and </a:t>
            </a:r>
            <a:r>
              <a:rPr lang="ca-ES" sz="1600" dirty="0" smtClean="0">
                <a:solidFill>
                  <a:srgbClr val="000000"/>
                </a:solidFill>
              </a:rPr>
              <a:t>β</a:t>
            </a:r>
            <a:r>
              <a:rPr lang="en-GB" sz="1600" dirty="0" smtClean="0"/>
              <a:t>4. </a:t>
            </a:r>
            <a:r>
              <a:rPr lang="ca-ES" sz="1600" dirty="0" smtClean="0">
                <a:solidFill>
                  <a:srgbClr val="000000"/>
                </a:solidFill>
              </a:rPr>
              <a:t>β</a:t>
            </a:r>
            <a:r>
              <a:rPr lang="en-GB" sz="1600" dirty="0" smtClean="0"/>
              <a:t>1 and </a:t>
            </a:r>
            <a:r>
              <a:rPr lang="ca-ES" sz="1600" dirty="0" smtClean="0">
                <a:solidFill>
                  <a:srgbClr val="000000"/>
                </a:solidFill>
              </a:rPr>
              <a:t>β</a:t>
            </a:r>
            <a:r>
              <a:rPr lang="en-GB" sz="1600" dirty="0" smtClean="0"/>
              <a:t>4 are located in the </a:t>
            </a:r>
            <a:r>
              <a:rPr lang="en-GB" sz="1600" dirty="0" err="1" smtClean="0"/>
              <a:t>center</a:t>
            </a:r>
            <a:r>
              <a:rPr lang="en-GB" sz="1600" dirty="0" smtClean="0"/>
              <a:t> of the NAD-binding domain and are involved in cofactor binding.</a:t>
            </a:r>
          </a:p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The fingerprint region (</a:t>
            </a:r>
            <a:r>
              <a:rPr lang="ca-ES" sz="1600" dirty="0">
                <a:solidFill>
                  <a:srgbClr val="000000"/>
                </a:solidFill>
              </a:rPr>
              <a:t>βαβ</a:t>
            </a:r>
            <a:r>
              <a:rPr lang="en-GB" sz="1600" dirty="0" smtClean="0"/>
              <a:t>) is conserved in all proteins and have several conserved residues important for its function. </a:t>
            </a:r>
            <a:endParaRPr lang="en-GB" sz="1600" dirty="0"/>
          </a:p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These residues are involved in NAD interactions with protein through VDW </a:t>
            </a:r>
            <a:r>
              <a:rPr lang="en-GB" sz="1600" dirty="0"/>
              <a:t>and HB (direct or through water</a:t>
            </a:r>
            <a:r>
              <a:rPr lang="en-GB" sz="1600" dirty="0" smtClean="0"/>
              <a:t>). There is also a structurally water molecule conserved.</a:t>
            </a:r>
          </a:p>
          <a:p>
            <a:pPr marL="179388" lvl="0" indent="-179388" algn="just">
              <a:spcBef>
                <a:spcPts val="1200"/>
              </a:spcBef>
              <a:buFont typeface="Arial"/>
              <a:buChar char="•"/>
            </a:pPr>
            <a:r>
              <a:rPr lang="en-GB" sz="1600" dirty="0" smtClean="0"/>
              <a:t>Interactions between NAD and the protein  allow the correct orientation of the cofactor and the electron transfer with the substrate. The transfer is stereospecific.</a:t>
            </a:r>
            <a:endParaRPr lang="en-GB" dirty="0" smtClean="0"/>
          </a:p>
          <a:p>
            <a:pPr marL="179388" indent="-179388" algn="just">
              <a:spcBef>
                <a:spcPts val="1200"/>
              </a:spcBef>
              <a:buFont typeface="Arial"/>
              <a:buChar char="•"/>
            </a:pP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difficult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decide </a:t>
            </a:r>
            <a:r>
              <a:rPr lang="es-ES" sz="1600" dirty="0" err="1"/>
              <a:t>if</a:t>
            </a:r>
            <a:r>
              <a:rPr lang="es-ES" sz="1600" dirty="0"/>
              <a:t> </a:t>
            </a:r>
            <a:r>
              <a:rPr lang="es-ES" sz="1600" dirty="0" err="1"/>
              <a:t>low</a:t>
            </a:r>
            <a:r>
              <a:rPr lang="es-ES" sz="1600" dirty="0"/>
              <a:t> </a:t>
            </a:r>
            <a:r>
              <a:rPr lang="es-ES" sz="1600" dirty="0" err="1"/>
              <a:t>seguence</a:t>
            </a:r>
            <a:r>
              <a:rPr lang="es-ES" sz="1600" dirty="0"/>
              <a:t> </a:t>
            </a:r>
            <a:r>
              <a:rPr lang="es-ES" sz="1600" dirty="0" err="1"/>
              <a:t>homology</a:t>
            </a:r>
            <a:r>
              <a:rPr lang="es-ES" sz="1600" dirty="0"/>
              <a:t> </a:t>
            </a:r>
            <a:r>
              <a:rPr lang="es-ES" sz="1600" dirty="0" err="1"/>
              <a:t>but</a:t>
            </a:r>
            <a:r>
              <a:rPr lang="es-ES" sz="1600" dirty="0"/>
              <a:t> </a:t>
            </a:r>
            <a:r>
              <a:rPr lang="es-ES" sz="1600" dirty="0" err="1"/>
              <a:t>structural</a:t>
            </a:r>
            <a:r>
              <a:rPr lang="es-ES" sz="1600" dirty="0"/>
              <a:t> </a:t>
            </a:r>
            <a:r>
              <a:rPr lang="es-ES" sz="1600" dirty="0" err="1"/>
              <a:t>preservation</a:t>
            </a:r>
            <a:r>
              <a:rPr lang="es-ES" sz="1600" dirty="0"/>
              <a:t> of NAD </a:t>
            </a:r>
            <a:r>
              <a:rPr lang="es-ES" sz="1600" dirty="0" err="1"/>
              <a:t>binding</a:t>
            </a:r>
            <a:r>
              <a:rPr lang="es-ES" sz="1600" dirty="0"/>
              <a:t> </a:t>
            </a:r>
            <a:r>
              <a:rPr lang="es-ES" sz="1600" dirty="0" err="1"/>
              <a:t>domains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due</a:t>
            </a:r>
            <a:r>
              <a:rPr lang="es-ES" sz="1600" dirty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:</a:t>
            </a:r>
            <a:endParaRPr lang="es-ES_tradnl" sz="1600" dirty="0"/>
          </a:p>
          <a:p>
            <a:pPr marL="285750" indent="-106363" algn="just">
              <a:spcBef>
                <a:spcPts val="300"/>
              </a:spcBef>
              <a:buFontTx/>
              <a:buChar char="-"/>
            </a:pPr>
            <a:r>
              <a:rPr lang="es-ES" sz="1600" dirty="0" err="1" smtClean="0"/>
              <a:t>Convergent</a:t>
            </a:r>
            <a:r>
              <a:rPr lang="es-ES" sz="1600" dirty="0" smtClean="0"/>
              <a:t> </a:t>
            </a:r>
            <a:r>
              <a:rPr lang="es-ES" sz="1600" dirty="0" err="1"/>
              <a:t>evolution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different</a:t>
            </a:r>
            <a:r>
              <a:rPr lang="es-ES" sz="1600" dirty="0"/>
              <a:t> ancestral </a:t>
            </a:r>
            <a:r>
              <a:rPr lang="es-ES" sz="1600" dirty="0" smtClean="0"/>
              <a:t>genes</a:t>
            </a:r>
            <a:endParaRPr lang="es-ES_tradnl" sz="1600" dirty="0"/>
          </a:p>
          <a:p>
            <a:pPr marL="285750" indent="-106363" algn="just">
              <a:spcBef>
                <a:spcPts val="300"/>
              </a:spcBef>
              <a:buFontTx/>
              <a:buChar char="-"/>
            </a:pPr>
            <a:r>
              <a:rPr lang="es-ES" sz="1600" dirty="0" err="1" smtClean="0"/>
              <a:t>Divergent</a:t>
            </a:r>
            <a:r>
              <a:rPr lang="es-ES" sz="1600" dirty="0" smtClean="0"/>
              <a:t> </a:t>
            </a:r>
            <a:r>
              <a:rPr lang="es-ES" sz="1600" dirty="0" err="1"/>
              <a:t>evolution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a </a:t>
            </a:r>
            <a:r>
              <a:rPr lang="es-ES" sz="1600" dirty="0" err="1"/>
              <a:t>common</a:t>
            </a:r>
            <a:r>
              <a:rPr lang="es-ES" sz="1600" dirty="0"/>
              <a:t> </a:t>
            </a:r>
            <a:r>
              <a:rPr lang="es-ES" sz="1600" dirty="0" err="1" smtClean="0"/>
              <a:t>ancestor</a:t>
            </a:r>
            <a:r>
              <a:rPr lang="es-ES" sz="1600" dirty="0"/>
              <a:t> </a:t>
            </a:r>
            <a:r>
              <a:rPr lang="es-ES" sz="1600" dirty="0" smtClean="0"/>
              <a:t>(</a:t>
            </a:r>
            <a:r>
              <a:rPr lang="es-ES" sz="1600" dirty="0" err="1" smtClean="0"/>
              <a:t>remote</a:t>
            </a:r>
            <a:r>
              <a:rPr lang="es-ES" sz="1600" dirty="0" smtClean="0"/>
              <a:t> </a:t>
            </a:r>
            <a:r>
              <a:rPr lang="es-ES" sz="1600" dirty="0" err="1" smtClean="0"/>
              <a:t>homologs</a:t>
            </a:r>
            <a:r>
              <a:rPr lang="es-ES" sz="1600" dirty="0" smtClean="0"/>
              <a:t>)</a:t>
            </a:r>
            <a:endParaRPr lang="es-ES_tradnl" sz="1600" dirty="0"/>
          </a:p>
          <a:p>
            <a:pPr lvl="0" algn="just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624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dirty="0" smtClean="0"/>
          </a:p>
          <a:p>
            <a:pPr marL="274638"/>
            <a:r>
              <a:rPr lang="en-GB" sz="2000" b="1" dirty="0" smtClean="0">
                <a:solidFill>
                  <a:schemeClr val="bg1"/>
                </a:solidFill>
              </a:rPr>
              <a:t>References</a:t>
            </a:r>
          </a:p>
          <a:p>
            <a:pPr marL="274638"/>
            <a:endParaRPr lang="en-GB" sz="900" b="1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85796" y="1240118"/>
            <a:ext cx="802491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err="1"/>
              <a:t>Anantharaman</a:t>
            </a:r>
            <a:r>
              <a:rPr lang="es-ES" sz="1200" dirty="0"/>
              <a:t> V, </a:t>
            </a:r>
            <a:r>
              <a:rPr lang="es-ES" sz="1200" dirty="0" err="1"/>
              <a:t>Koonin</a:t>
            </a:r>
            <a:r>
              <a:rPr lang="es-ES" sz="1200" dirty="0"/>
              <a:t> EV, </a:t>
            </a:r>
            <a:r>
              <a:rPr lang="es-ES" sz="1200" dirty="0" err="1"/>
              <a:t>Aravind</a:t>
            </a:r>
            <a:r>
              <a:rPr lang="es-ES" sz="1200" dirty="0"/>
              <a:t> L. </a:t>
            </a:r>
            <a:r>
              <a:rPr lang="es-ES" sz="1200" dirty="0" err="1"/>
              <a:t>Regulatory</a:t>
            </a:r>
            <a:r>
              <a:rPr lang="es-ES" sz="1200" dirty="0"/>
              <a:t> </a:t>
            </a:r>
            <a:r>
              <a:rPr lang="es-ES" sz="1200" dirty="0" err="1"/>
              <a:t>Potential</a:t>
            </a:r>
            <a:r>
              <a:rPr lang="es-ES" sz="1200" dirty="0"/>
              <a:t>, </a:t>
            </a:r>
            <a:r>
              <a:rPr lang="es-ES" sz="1200" dirty="0" err="1"/>
              <a:t>Phyletic</a:t>
            </a:r>
            <a:r>
              <a:rPr lang="es-ES" sz="1200" dirty="0"/>
              <a:t> </a:t>
            </a:r>
            <a:r>
              <a:rPr lang="es-ES" sz="1200" dirty="0" err="1"/>
              <a:t>Distribution</a:t>
            </a:r>
            <a:r>
              <a:rPr lang="es-ES" sz="1200" dirty="0"/>
              <a:t> and </a:t>
            </a:r>
            <a:r>
              <a:rPr lang="es-ES" sz="1200" dirty="0" err="1"/>
              <a:t>Evolution</a:t>
            </a:r>
            <a:r>
              <a:rPr lang="es-ES" sz="1200" dirty="0"/>
              <a:t> of </a:t>
            </a:r>
            <a:r>
              <a:rPr lang="es-ES" sz="1200" dirty="0" err="1"/>
              <a:t>Ancient</a:t>
            </a:r>
            <a:r>
              <a:rPr lang="es-ES" sz="1200" dirty="0"/>
              <a:t>, </a:t>
            </a:r>
            <a:r>
              <a:rPr lang="es-ES" sz="1200" dirty="0" err="1"/>
              <a:t>Intracellular</a:t>
            </a:r>
            <a:r>
              <a:rPr lang="es-ES" sz="1200" dirty="0"/>
              <a:t> Small-</a:t>
            </a:r>
            <a:r>
              <a:rPr lang="es-ES" sz="1200" dirty="0" err="1"/>
              <a:t>molecule</a:t>
            </a:r>
            <a:r>
              <a:rPr lang="es-ES" sz="1200" dirty="0"/>
              <a:t>- 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Domains</a:t>
            </a:r>
            <a:r>
              <a:rPr lang="es-ES" sz="1200" dirty="0"/>
              <a:t>. J. Mol. Biol. (2001) 307, 1271±1292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err="1"/>
              <a:t>Auerbach</a:t>
            </a:r>
            <a:r>
              <a:rPr lang="es-ES" sz="1200" dirty="0"/>
              <a:t> G, </a:t>
            </a:r>
            <a:r>
              <a:rPr lang="es-ES" sz="1200" dirty="0" err="1"/>
              <a:t>Ostendorp</a:t>
            </a:r>
            <a:r>
              <a:rPr lang="es-ES" sz="1200" dirty="0"/>
              <a:t> R, </a:t>
            </a:r>
            <a:r>
              <a:rPr lang="es-ES" sz="1200" dirty="0" err="1"/>
              <a:t>Prade</a:t>
            </a:r>
            <a:r>
              <a:rPr lang="es-ES" sz="1200" dirty="0"/>
              <a:t> L, </a:t>
            </a:r>
            <a:r>
              <a:rPr lang="es-ES" sz="1200" dirty="0" err="1"/>
              <a:t>Korndörfer</a:t>
            </a:r>
            <a:r>
              <a:rPr lang="es-ES" sz="1200" dirty="0"/>
              <a:t> I, et al. </a:t>
            </a:r>
            <a:r>
              <a:rPr lang="es-ES" sz="1200" dirty="0" err="1"/>
              <a:t>Lactate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hyperthermophilic</a:t>
            </a:r>
            <a:r>
              <a:rPr lang="es-ES" sz="1200" dirty="0"/>
              <a:t> </a:t>
            </a:r>
            <a:r>
              <a:rPr lang="es-ES" sz="1200" dirty="0" err="1"/>
              <a:t>bacterium</a:t>
            </a:r>
            <a:r>
              <a:rPr lang="es-ES" sz="1200" dirty="0"/>
              <a:t> </a:t>
            </a:r>
            <a:r>
              <a:rPr lang="es-ES" sz="1200" i="1" dirty="0" err="1"/>
              <a:t>Thermotoga</a:t>
            </a:r>
            <a:r>
              <a:rPr lang="es-ES" sz="1200" i="1" dirty="0"/>
              <a:t> </a:t>
            </a:r>
            <a:r>
              <a:rPr lang="es-ES" sz="1200" i="1" dirty="0" err="1"/>
              <a:t>maritima</a:t>
            </a:r>
            <a:r>
              <a:rPr lang="es-ES" sz="1200" dirty="0"/>
              <a:t>: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at 2.1 </a:t>
            </a:r>
            <a:r>
              <a:rPr lang="es-ES" sz="1200" dirty="0" err="1"/>
              <a:t>Å</a:t>
            </a:r>
            <a:r>
              <a:rPr lang="es-ES" sz="1200" dirty="0"/>
              <a:t> </a:t>
            </a:r>
            <a:r>
              <a:rPr lang="es-ES" sz="1200" dirty="0" err="1"/>
              <a:t>resolution</a:t>
            </a:r>
            <a:r>
              <a:rPr lang="es-ES" sz="1200" dirty="0"/>
              <a:t> </a:t>
            </a:r>
            <a:r>
              <a:rPr lang="es-ES" sz="1200" dirty="0" err="1"/>
              <a:t>reveals</a:t>
            </a:r>
            <a:r>
              <a:rPr lang="es-ES" sz="1200" dirty="0"/>
              <a:t> </a:t>
            </a:r>
            <a:r>
              <a:rPr lang="es-ES" sz="1200" dirty="0" err="1"/>
              <a:t>strategies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intrinsic</a:t>
            </a:r>
            <a:r>
              <a:rPr lang="es-ES" sz="1200" dirty="0"/>
              <a:t> </a:t>
            </a:r>
            <a:r>
              <a:rPr lang="es-ES" sz="1200" dirty="0" err="1"/>
              <a:t>protein</a:t>
            </a:r>
            <a:r>
              <a:rPr lang="es-ES" sz="1200" dirty="0"/>
              <a:t> </a:t>
            </a:r>
            <a:r>
              <a:rPr lang="es-ES" sz="1200" dirty="0" err="1"/>
              <a:t>stabilization</a:t>
            </a:r>
            <a:r>
              <a:rPr lang="es-ES" sz="1200" dirty="0"/>
              <a:t>. </a:t>
            </a:r>
            <a:r>
              <a:rPr lang="es-ES" sz="1200" dirty="0" err="1"/>
              <a:t>Structure</a:t>
            </a:r>
            <a:r>
              <a:rPr lang="es-ES" sz="1200" dirty="0"/>
              <a:t> 15 June 1998, 6:769–781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Baker P.J. </a:t>
            </a:r>
            <a:r>
              <a:rPr lang="es-ES" sz="1200" dirty="0" err="1"/>
              <a:t>Analysis</a:t>
            </a:r>
            <a:r>
              <a:rPr lang="es-ES" sz="1200" dirty="0"/>
              <a:t> of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and </a:t>
            </a:r>
            <a:r>
              <a:rPr lang="es-ES" sz="1200" dirty="0" err="1"/>
              <a:t>substrate</a:t>
            </a:r>
            <a:r>
              <a:rPr lang="es-ES" sz="1200" dirty="0"/>
              <a:t> </a:t>
            </a:r>
            <a:r>
              <a:rPr lang="es-ES" sz="1200" dirty="0" err="1"/>
              <a:t>binding</a:t>
            </a:r>
            <a:r>
              <a:rPr lang="es-ES" sz="1200" dirty="0"/>
              <a:t> of </a:t>
            </a:r>
            <a:r>
              <a:rPr lang="es-ES" sz="1200" i="1" dirty="0" err="1"/>
              <a:t>Phormidium</a:t>
            </a:r>
            <a:r>
              <a:rPr lang="es-ES" sz="1200" i="1" dirty="0"/>
              <a:t> </a:t>
            </a:r>
            <a:r>
              <a:rPr lang="es-ES" sz="1200" i="1" dirty="0" err="1"/>
              <a:t>lapideum</a:t>
            </a:r>
            <a:r>
              <a:rPr lang="es-ES" sz="1200" i="1" dirty="0"/>
              <a:t> </a:t>
            </a:r>
            <a:r>
              <a:rPr lang="es-ES" sz="1200" dirty="0" err="1"/>
              <a:t>alanine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b="1" dirty="0"/>
              <a:t>. </a:t>
            </a:r>
            <a:r>
              <a:rPr lang="es-ES" sz="1200" dirty="0" err="1"/>
              <a:t>Nature</a:t>
            </a:r>
            <a:r>
              <a:rPr lang="es-ES" sz="1200" dirty="0"/>
              <a:t> </a:t>
            </a:r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biology</a:t>
            </a:r>
            <a:r>
              <a:rPr lang="es-ES" sz="1200" dirty="0"/>
              <a:t>. </a:t>
            </a:r>
            <a:r>
              <a:rPr lang="es-ES" sz="1200" dirty="0" err="1"/>
              <a:t>July</a:t>
            </a:r>
            <a:r>
              <a:rPr lang="es-ES" sz="1200" dirty="0"/>
              <a:t> 1998; 5:</a:t>
            </a:r>
            <a:r>
              <a:rPr lang="es-ES" sz="1200" dirty="0" smtClean="0"/>
              <a:t>7.</a:t>
            </a:r>
            <a:endParaRPr lang="es-ES" sz="1200" dirty="0"/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err="1" smtClean="0"/>
              <a:t>Bellamacina</a:t>
            </a:r>
            <a:r>
              <a:rPr lang="es-ES" sz="1200" dirty="0" smtClean="0"/>
              <a:t> C.R.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nicotinamide</a:t>
            </a:r>
            <a:r>
              <a:rPr lang="es-ES" sz="1200" dirty="0"/>
              <a:t> </a:t>
            </a:r>
            <a:r>
              <a:rPr lang="es-ES" sz="1200" dirty="0" err="1"/>
              <a:t>dinucleotide</a:t>
            </a:r>
            <a:r>
              <a:rPr lang="es-ES" sz="1200" dirty="0"/>
              <a:t> 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motif</a:t>
            </a:r>
            <a:r>
              <a:rPr lang="es-ES" sz="1200" dirty="0"/>
              <a:t>: a </a:t>
            </a:r>
            <a:r>
              <a:rPr lang="es-ES" sz="1200" dirty="0" err="1"/>
              <a:t>comparison</a:t>
            </a:r>
            <a:r>
              <a:rPr lang="es-ES" sz="1200" dirty="0"/>
              <a:t> of </a:t>
            </a:r>
            <a:r>
              <a:rPr lang="es-ES" sz="1200" dirty="0" err="1"/>
              <a:t>nucleotide</a:t>
            </a:r>
            <a:r>
              <a:rPr lang="es-ES" sz="1200" dirty="0"/>
              <a:t> 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proteins</a:t>
            </a:r>
            <a:r>
              <a:rPr lang="es-ES" sz="1200" dirty="0"/>
              <a:t>. </a:t>
            </a:r>
            <a:r>
              <a:rPr lang="es-ES" sz="1200" dirty="0" err="1"/>
              <a:t>Faseb</a:t>
            </a:r>
            <a:r>
              <a:rPr lang="es-ES" sz="1200" dirty="0"/>
              <a:t> J. 1996 Sep;10(11):1257-69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Brandrn</a:t>
            </a:r>
            <a:r>
              <a:rPr lang="es-ES" sz="1200" dirty="0"/>
              <a:t> CI, </a:t>
            </a:r>
            <a:r>
              <a:rPr lang="es-ES" sz="1200" dirty="0" err="1"/>
              <a:t>Eklund</a:t>
            </a:r>
            <a:r>
              <a:rPr lang="es-ES" sz="1200" dirty="0"/>
              <a:t> H, et al . </a:t>
            </a:r>
            <a:r>
              <a:rPr lang="es-ES" sz="1200" dirty="0" err="1"/>
              <a:t>Structure</a:t>
            </a:r>
            <a:r>
              <a:rPr lang="es-ES" sz="1200" dirty="0"/>
              <a:t> of </a:t>
            </a:r>
            <a:r>
              <a:rPr lang="es-ES" sz="1200" dirty="0" err="1"/>
              <a:t>Liver</a:t>
            </a:r>
            <a:r>
              <a:rPr lang="es-ES" sz="1200" dirty="0"/>
              <a:t> Alcohol </a:t>
            </a:r>
            <a:r>
              <a:rPr lang="es-ES" sz="1200" dirty="0" err="1"/>
              <a:t>Dehydrogenase</a:t>
            </a:r>
            <a:r>
              <a:rPr lang="es-ES" sz="1200" dirty="0"/>
              <a:t> at 2.9-A </a:t>
            </a:r>
            <a:r>
              <a:rPr lang="es-ES" sz="1200" dirty="0" err="1"/>
              <a:t>Resolution</a:t>
            </a:r>
            <a:r>
              <a:rPr lang="es-ES" sz="1200" dirty="0"/>
              <a:t>. </a:t>
            </a:r>
            <a:r>
              <a:rPr lang="es-ES" sz="1200" dirty="0" err="1"/>
              <a:t>August</a:t>
            </a:r>
            <a:r>
              <a:rPr lang="es-ES" sz="1200" dirty="0"/>
              <a:t> 1973. Vol. 70, No. 8, pp. 2439-2442. 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Bottoms</a:t>
            </a:r>
            <a:r>
              <a:rPr lang="es-ES" sz="1200" dirty="0"/>
              <a:t> C, Smith P.E, </a:t>
            </a:r>
            <a:r>
              <a:rPr lang="es-ES" sz="1200" dirty="0" err="1"/>
              <a:t>Tanner</a:t>
            </a:r>
            <a:r>
              <a:rPr lang="es-ES" sz="1200" dirty="0"/>
              <a:t> J.A. </a:t>
            </a:r>
            <a:r>
              <a:rPr lang="es-ES" sz="1200" dirty="0" err="1"/>
              <a:t>Structurally</a:t>
            </a:r>
            <a:r>
              <a:rPr lang="es-ES" sz="1200" dirty="0"/>
              <a:t> </a:t>
            </a:r>
            <a:r>
              <a:rPr lang="es-ES" sz="1200" dirty="0" err="1"/>
              <a:t>conserved</a:t>
            </a:r>
            <a:r>
              <a:rPr lang="es-ES" sz="1200" dirty="0"/>
              <a:t>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molecule</a:t>
            </a:r>
            <a:r>
              <a:rPr lang="es-ES" sz="1200" dirty="0"/>
              <a:t> in Rossmann </a:t>
            </a:r>
            <a:r>
              <a:rPr lang="es-ES" sz="1200" dirty="0" err="1"/>
              <a:t>dinucleotide-binding</a:t>
            </a:r>
            <a:r>
              <a:rPr lang="es-ES" sz="1200" dirty="0"/>
              <a:t> </a:t>
            </a:r>
            <a:r>
              <a:rPr lang="es-ES" sz="1200" dirty="0" err="1"/>
              <a:t>domains</a:t>
            </a:r>
            <a:r>
              <a:rPr lang="es-ES" sz="1200" dirty="0"/>
              <a:t>. </a:t>
            </a:r>
            <a:r>
              <a:rPr lang="es-ES" sz="1200" dirty="0" err="1"/>
              <a:t>Protein</a:t>
            </a:r>
            <a:r>
              <a:rPr lang="es-ES" sz="1200" dirty="0"/>
              <a:t> </a:t>
            </a:r>
            <a:r>
              <a:rPr lang="es-ES" sz="1200" dirty="0" err="1"/>
              <a:t>Science</a:t>
            </a:r>
            <a:r>
              <a:rPr lang="es-ES" sz="1200" dirty="0"/>
              <a:t>. 2002. June 4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Bhuiya</a:t>
            </a:r>
            <a:r>
              <a:rPr lang="es-ES" sz="1200" dirty="0"/>
              <a:t> M, </a:t>
            </a:r>
            <a:r>
              <a:rPr lang="es-ES" sz="1200" dirty="0" err="1"/>
              <a:t>Sakuraba</a:t>
            </a:r>
            <a:r>
              <a:rPr lang="es-ES" sz="1200" dirty="0"/>
              <a:t> H, et al.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First</a:t>
            </a:r>
            <a:r>
              <a:rPr lang="es-ES" sz="1200" dirty="0"/>
              <a:t>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</a:t>
            </a:r>
            <a:r>
              <a:rPr lang="es-ES" sz="1200" dirty="0" err="1"/>
              <a:t>Hyperthermostable</a:t>
            </a:r>
            <a:r>
              <a:rPr lang="es-ES" sz="1200" dirty="0"/>
              <a:t> NAD-</a:t>
            </a:r>
            <a:r>
              <a:rPr lang="es-ES" sz="1200" dirty="0" err="1"/>
              <a:t>dependent</a:t>
            </a:r>
            <a:r>
              <a:rPr lang="es-ES" sz="1200" dirty="0"/>
              <a:t> </a:t>
            </a:r>
            <a:r>
              <a:rPr lang="es-ES" sz="1200" dirty="0" err="1"/>
              <a:t>Glutamate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Pyrobaculum</a:t>
            </a:r>
            <a:r>
              <a:rPr lang="es-ES" sz="1200" dirty="0"/>
              <a:t> </a:t>
            </a:r>
            <a:r>
              <a:rPr lang="es-ES" sz="1200" dirty="0" err="1"/>
              <a:t>islandicum</a:t>
            </a:r>
            <a:r>
              <a:rPr lang="es-ES" sz="1200" dirty="0"/>
              <a:t>. J. Mol. Biol. (2005) 345, 325–337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Ghosh</a:t>
            </a:r>
            <a:r>
              <a:rPr lang="es-ES" sz="1200" dirty="0"/>
              <a:t> S, George S, Roy U. NAD: A master </a:t>
            </a:r>
            <a:r>
              <a:rPr lang="es-ES" sz="1200" dirty="0" err="1"/>
              <a:t>regulator</a:t>
            </a:r>
            <a:r>
              <a:rPr lang="es-ES" sz="1200" dirty="0"/>
              <a:t> of </a:t>
            </a:r>
            <a:r>
              <a:rPr lang="es-ES" sz="1200" dirty="0" err="1"/>
              <a:t>transcription</a:t>
            </a:r>
            <a:r>
              <a:rPr lang="es-ES" sz="1200" dirty="0"/>
              <a:t>. </a:t>
            </a:r>
            <a:r>
              <a:rPr lang="es-ES" sz="1200" dirty="0" err="1"/>
              <a:t>Biochimica</a:t>
            </a:r>
            <a:r>
              <a:rPr lang="es-ES" sz="1200" dirty="0"/>
              <a:t> et </a:t>
            </a:r>
            <a:r>
              <a:rPr lang="es-ES" sz="1200" dirty="0" err="1"/>
              <a:t>Biophysica</a:t>
            </a:r>
            <a:r>
              <a:rPr lang="es-ES" sz="1200" dirty="0"/>
              <a:t> Acta 1799 (2010) 681–693</a:t>
            </a:r>
            <a:r>
              <a:rPr lang="es-ES" sz="1200" dirty="0" smtClean="0"/>
              <a:t>.</a:t>
            </a:r>
            <a:endParaRPr lang="es-ES_tradnl" sz="1200" dirty="0"/>
          </a:p>
          <a:p>
            <a:pPr algn="just"/>
            <a:endParaRPr lang="es-ES" sz="1200" dirty="0" smtClean="0"/>
          </a:p>
          <a:p>
            <a:pPr algn="just"/>
            <a:r>
              <a:rPr lang="es-ES" sz="1200" dirty="0"/>
              <a:t>Jessica L. </a:t>
            </a:r>
            <a:r>
              <a:rPr lang="es-ES" sz="1200" dirty="0" err="1"/>
              <a:t>Goodman</a:t>
            </a:r>
            <a:r>
              <a:rPr lang="es-ES" sz="1200" dirty="0"/>
              <a:t> J.L, </a:t>
            </a:r>
            <a:r>
              <a:rPr lang="es-ES" sz="1200" dirty="0" err="1"/>
              <a:t>Susan</a:t>
            </a:r>
            <a:r>
              <a:rPr lang="es-ES" sz="1200" dirty="0"/>
              <a:t> Wang S, et al. </a:t>
            </a:r>
            <a:r>
              <a:rPr lang="es-ES" sz="1200" dirty="0" err="1"/>
              <a:t>Ornithine</a:t>
            </a:r>
            <a:r>
              <a:rPr lang="es-ES" sz="1200" dirty="0"/>
              <a:t> </a:t>
            </a:r>
            <a:r>
              <a:rPr lang="es-ES" sz="1200" dirty="0" err="1"/>
              <a:t>Cyclodeaminase</a:t>
            </a:r>
            <a:r>
              <a:rPr lang="es-ES" sz="1200" dirty="0"/>
              <a:t>: </a:t>
            </a:r>
            <a:r>
              <a:rPr lang="es-ES" sz="1200" dirty="0" err="1"/>
              <a:t>Structure</a:t>
            </a:r>
            <a:r>
              <a:rPr lang="es-ES" sz="1200" dirty="0"/>
              <a:t>, </a:t>
            </a:r>
            <a:r>
              <a:rPr lang="es-ES" sz="1200" dirty="0" err="1"/>
              <a:t>Mechanism</a:t>
            </a:r>
            <a:r>
              <a:rPr lang="es-ES" sz="1200" dirty="0"/>
              <a:t> of </a:t>
            </a:r>
            <a:r>
              <a:rPr lang="es-ES" sz="1200" dirty="0" err="1"/>
              <a:t>Action</a:t>
            </a:r>
            <a:r>
              <a:rPr lang="es-ES" sz="1200" dirty="0"/>
              <a:t>, and </a:t>
            </a:r>
            <a:r>
              <a:rPr lang="es-ES" sz="1200" dirty="0" err="1"/>
              <a:t>Implications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μ-</a:t>
            </a:r>
            <a:r>
              <a:rPr lang="es-ES" sz="1200" dirty="0" err="1"/>
              <a:t>Crystallin</a:t>
            </a:r>
            <a:r>
              <a:rPr lang="es-ES" sz="1200" dirty="0"/>
              <a:t> </a:t>
            </a:r>
            <a:r>
              <a:rPr lang="es-ES" sz="1200" dirty="0" err="1"/>
              <a:t>Famil</a:t>
            </a:r>
            <a:r>
              <a:rPr lang="es-ES" sz="1200" dirty="0"/>
              <a:t>. American </a:t>
            </a:r>
            <a:r>
              <a:rPr lang="es-ES" sz="1200" dirty="0" err="1"/>
              <a:t>Chemical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. 2004. </a:t>
            </a:r>
            <a:r>
              <a:rPr lang="es-ES" sz="1200" dirty="0" err="1"/>
              <a:t>August</a:t>
            </a:r>
            <a:r>
              <a:rPr lang="es-ES" sz="1200" dirty="0"/>
              <a:t> 18.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smtClean="0"/>
              <a:t>Kim </a:t>
            </a:r>
            <a:r>
              <a:rPr lang="es-ES" sz="1200" dirty="0"/>
              <a:t>SY, </a:t>
            </a:r>
            <a:r>
              <a:rPr lang="es-ES" sz="1200" dirty="0" err="1"/>
              <a:t>Hwang</a:t>
            </a:r>
            <a:r>
              <a:rPr lang="es-ES" sz="1200" dirty="0"/>
              <a:t> KY, et al. </a:t>
            </a:r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Basis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Cold</a:t>
            </a:r>
            <a:r>
              <a:rPr lang="es-ES" sz="1200" dirty="0"/>
              <a:t> </a:t>
            </a:r>
            <a:r>
              <a:rPr lang="es-ES" sz="1200" dirty="0" err="1"/>
              <a:t>Adaptation</a:t>
            </a:r>
            <a:r>
              <a:rPr lang="es-ES" sz="1200" dirty="0"/>
              <a:t>: </a:t>
            </a:r>
            <a:r>
              <a:rPr lang="es-ES" sz="1200" dirty="0" err="1"/>
              <a:t>Sequence</a:t>
            </a:r>
            <a:r>
              <a:rPr lang="es-ES" sz="1200" dirty="0"/>
              <a:t>, </a:t>
            </a:r>
            <a:r>
              <a:rPr lang="es-ES" sz="1200" dirty="0" err="1"/>
              <a:t>biochemical</a:t>
            </a:r>
            <a:r>
              <a:rPr lang="es-ES" sz="1200" dirty="0"/>
              <a:t> </a:t>
            </a:r>
            <a:r>
              <a:rPr lang="es-ES" sz="1200" dirty="0" err="1"/>
              <a:t>properties</a:t>
            </a:r>
            <a:r>
              <a:rPr lang="es-ES" sz="1200" dirty="0"/>
              <a:t>, and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</a:t>
            </a:r>
            <a:r>
              <a:rPr lang="es-ES" sz="1200" dirty="0" err="1"/>
              <a:t>malate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a </a:t>
            </a:r>
            <a:r>
              <a:rPr lang="es-ES" sz="1200" dirty="0" err="1"/>
              <a:t>psychrophile</a:t>
            </a:r>
            <a:r>
              <a:rPr lang="es-ES" sz="1200" dirty="0"/>
              <a:t> </a:t>
            </a:r>
            <a:r>
              <a:rPr lang="es-ES" sz="1200" dirty="0" err="1"/>
              <a:t>aquaspirillium</a:t>
            </a:r>
            <a:r>
              <a:rPr lang="es-ES" sz="1200" dirty="0"/>
              <a:t> </a:t>
            </a:r>
            <a:r>
              <a:rPr lang="es-ES" sz="1200" dirty="0" err="1"/>
              <a:t>arcticum</a:t>
            </a:r>
            <a:r>
              <a:rPr lang="es-ES" sz="1200" dirty="0"/>
              <a:t>. J Biol. </a:t>
            </a:r>
            <a:r>
              <a:rPr lang="es-ES" sz="1200" dirty="0" err="1"/>
              <a:t>Chem</a:t>
            </a:r>
            <a:r>
              <a:rPr lang="es-ES" sz="1200" dirty="0"/>
              <a:t>. 1999, 274:11761-11767.</a:t>
            </a:r>
            <a:endParaRPr lang="es-ES_tradnl" sz="1200" dirty="0"/>
          </a:p>
          <a:p>
            <a:pPr algn="just"/>
            <a:r>
              <a:rPr lang="es-ES" sz="1200" dirty="0"/>
              <a:t> 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endParaRPr lang="es-ES_tradnl" sz="1200" dirty="0"/>
          </a:p>
          <a:p>
            <a:pPr algn="just"/>
            <a:r>
              <a:rPr lang="es-ES" sz="1200" dirty="0" err="1"/>
              <a:t>Legrant</a:t>
            </a:r>
            <a:r>
              <a:rPr lang="es-ES" sz="1200" dirty="0"/>
              <a:t> P, Dumas R, et al. </a:t>
            </a:r>
            <a:r>
              <a:rPr lang="es-ES" sz="1200" dirty="0" err="1"/>
              <a:t>Biochemical</a:t>
            </a:r>
            <a:r>
              <a:rPr lang="es-ES" sz="1200" dirty="0"/>
              <a:t> </a:t>
            </a:r>
            <a:r>
              <a:rPr lang="es-ES" sz="1200" dirty="0" err="1"/>
              <a:t>Characterization</a:t>
            </a:r>
            <a:r>
              <a:rPr lang="es-ES" sz="1200" dirty="0"/>
              <a:t> and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</a:t>
            </a:r>
            <a:r>
              <a:rPr lang="es-ES" sz="1200" dirty="0" err="1"/>
              <a:t>Synechocystis</a:t>
            </a:r>
            <a:r>
              <a:rPr lang="es-ES" sz="1200" dirty="0"/>
              <a:t> </a:t>
            </a:r>
            <a:r>
              <a:rPr lang="es-ES" sz="1200" dirty="0" err="1"/>
              <a:t>Arogenate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Provide</a:t>
            </a:r>
            <a:r>
              <a:rPr lang="es-ES" sz="1200" dirty="0"/>
              <a:t> </a:t>
            </a:r>
            <a:r>
              <a:rPr lang="es-ES" sz="1200" dirty="0" err="1"/>
              <a:t>Insights</a:t>
            </a:r>
            <a:r>
              <a:rPr lang="es-ES" sz="1200" dirty="0"/>
              <a:t> </a:t>
            </a:r>
            <a:r>
              <a:rPr lang="es-ES" sz="1200" dirty="0" err="1"/>
              <a:t>into</a:t>
            </a:r>
            <a:r>
              <a:rPr lang="es-ES" sz="1200" dirty="0"/>
              <a:t> </a:t>
            </a:r>
            <a:r>
              <a:rPr lang="es-ES" sz="1200" dirty="0" err="1"/>
              <a:t>Catalytic</a:t>
            </a:r>
            <a:r>
              <a:rPr lang="es-ES" sz="1200" dirty="0"/>
              <a:t> </a:t>
            </a:r>
            <a:r>
              <a:rPr lang="es-ES" sz="1200" dirty="0" err="1"/>
              <a:t>Reaction</a:t>
            </a:r>
            <a:r>
              <a:rPr lang="es-ES" sz="1200" dirty="0"/>
              <a:t>. </a:t>
            </a:r>
            <a:r>
              <a:rPr lang="es-ES" sz="1200" dirty="0" err="1"/>
              <a:t>April</a:t>
            </a:r>
            <a:r>
              <a:rPr lang="es-ES" sz="1200" dirty="0"/>
              <a:t> 2006. </a:t>
            </a:r>
            <a:r>
              <a:rPr lang="es-ES" sz="1200" dirty="0" err="1"/>
              <a:t>Structure</a:t>
            </a:r>
            <a:r>
              <a:rPr lang="es-ES" sz="1200" dirty="0"/>
              <a:t> 14, 767–776. 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Mark A. </a:t>
            </a:r>
            <a:r>
              <a:rPr lang="es-ES" sz="1200" dirty="0" err="1"/>
              <a:t>Robien</a:t>
            </a:r>
            <a:r>
              <a:rPr lang="es-ES" sz="1200" dirty="0"/>
              <a:t> MA, Bosch J, </a:t>
            </a:r>
            <a:r>
              <a:rPr lang="es-ES" sz="1200" dirty="0" err="1"/>
              <a:t>Buckner</a:t>
            </a:r>
            <a:r>
              <a:rPr lang="es-ES" sz="1200" dirty="0"/>
              <a:t> F.S, et al.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Glyceraldehyde-3-Phosphate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i="1" dirty="0" err="1"/>
              <a:t>Plasmodium</a:t>
            </a:r>
            <a:r>
              <a:rPr lang="es-ES" sz="1200" i="1" dirty="0"/>
              <a:t> </a:t>
            </a:r>
            <a:r>
              <a:rPr lang="es-ES" sz="1200" i="1" dirty="0" err="1"/>
              <a:t>falciparum</a:t>
            </a:r>
            <a:r>
              <a:rPr lang="es-ES" sz="1200" i="1" dirty="0"/>
              <a:t> </a:t>
            </a:r>
            <a:r>
              <a:rPr lang="es-ES" sz="1200" dirty="0"/>
              <a:t>at 2.25 </a:t>
            </a:r>
            <a:r>
              <a:rPr lang="es-ES" sz="1200" dirty="0" err="1"/>
              <a:t>Å</a:t>
            </a:r>
            <a:r>
              <a:rPr lang="es-ES" sz="1200" dirty="0"/>
              <a:t> </a:t>
            </a:r>
            <a:r>
              <a:rPr lang="es-ES" sz="1200" dirty="0" err="1"/>
              <a:t>Resolution</a:t>
            </a:r>
            <a:r>
              <a:rPr lang="es-ES" sz="1200" dirty="0"/>
              <a:t> </a:t>
            </a:r>
            <a:r>
              <a:rPr lang="es-ES" sz="1200" dirty="0" err="1"/>
              <a:t>Reveals</a:t>
            </a:r>
            <a:r>
              <a:rPr lang="es-ES" sz="1200" dirty="0"/>
              <a:t> </a:t>
            </a:r>
            <a:r>
              <a:rPr lang="es-ES" sz="1200" dirty="0" err="1"/>
              <a:t>Intriguing</a:t>
            </a:r>
            <a:r>
              <a:rPr lang="es-ES" sz="1200" dirty="0"/>
              <a:t> Extra </a:t>
            </a:r>
            <a:r>
              <a:rPr lang="es-ES" sz="1200" dirty="0" err="1"/>
              <a:t>Electron</a:t>
            </a:r>
            <a:r>
              <a:rPr lang="es-ES" sz="1200" dirty="0"/>
              <a:t> </a:t>
            </a:r>
            <a:r>
              <a:rPr lang="es-ES" sz="1200" dirty="0" err="1"/>
              <a:t>Density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Active </a:t>
            </a:r>
            <a:r>
              <a:rPr lang="es-ES" sz="1200" dirty="0" err="1"/>
              <a:t>Site</a:t>
            </a:r>
            <a:r>
              <a:rPr lang="es-ES" sz="1200" dirty="0"/>
              <a:t>. PROTEINS: </a:t>
            </a:r>
            <a:r>
              <a:rPr lang="es-ES" sz="1200" dirty="0" err="1"/>
              <a:t>Structure</a:t>
            </a:r>
            <a:r>
              <a:rPr lang="es-ES" sz="1200" dirty="0"/>
              <a:t>, </a:t>
            </a:r>
            <a:r>
              <a:rPr lang="es-ES" sz="1200" dirty="0" err="1"/>
              <a:t>Function</a:t>
            </a:r>
            <a:r>
              <a:rPr lang="es-ES" sz="1200" dirty="0"/>
              <a:t>, and </a:t>
            </a:r>
            <a:r>
              <a:rPr lang="es-ES" sz="1200" dirty="0" err="1"/>
              <a:t>Bioinformatics</a:t>
            </a:r>
            <a:r>
              <a:rPr lang="es-ES" sz="1200" dirty="0"/>
              <a:t> (2006); 62:570–577.</a:t>
            </a:r>
          </a:p>
          <a:p>
            <a:pPr algn="just"/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endParaRPr lang="es-ES" sz="1200" dirty="0"/>
          </a:p>
          <a:p>
            <a:endParaRPr lang="es-ES_tradnl" sz="1200" dirty="0"/>
          </a:p>
          <a:p>
            <a:endParaRPr lang="es-ES" sz="1200" dirty="0" smtClean="0"/>
          </a:p>
          <a:p>
            <a:endParaRPr lang="es-ES_tradnl" sz="1200" dirty="0"/>
          </a:p>
          <a:p>
            <a:pPr algn="just"/>
            <a:endParaRPr lang="es-ES_tradnl" sz="1200" dirty="0"/>
          </a:p>
          <a:p>
            <a:pPr algn="just"/>
            <a:endParaRPr lang="es-ES_tradnl" sz="1200" dirty="0"/>
          </a:p>
          <a:p>
            <a:pPr algn="just"/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24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dirty="0" smtClean="0"/>
          </a:p>
          <a:p>
            <a:pPr marL="274638"/>
            <a:r>
              <a:rPr lang="en-GB" sz="2000" b="1" dirty="0" smtClean="0">
                <a:solidFill>
                  <a:schemeClr val="bg1"/>
                </a:solidFill>
              </a:rPr>
              <a:t>References</a:t>
            </a:r>
          </a:p>
          <a:p>
            <a:pPr marL="274638"/>
            <a:endParaRPr lang="en-GB" sz="900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85796" y="1225690"/>
            <a:ext cx="8114557" cy="618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Rosell</a:t>
            </a:r>
            <a:r>
              <a:rPr lang="es-ES" sz="1200" dirty="0" smtClean="0"/>
              <a:t> </a:t>
            </a:r>
            <a:r>
              <a:rPr lang="es-ES" sz="1200" dirty="0"/>
              <a:t>A, Valencia E, et al.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Vertebrate</a:t>
            </a:r>
            <a:r>
              <a:rPr lang="es-ES" sz="1200" dirty="0"/>
              <a:t> NADP(H)- </a:t>
            </a:r>
            <a:r>
              <a:rPr lang="es-ES" sz="1200" dirty="0" err="1"/>
              <a:t>dependent</a:t>
            </a:r>
            <a:r>
              <a:rPr lang="es-ES" sz="1200" dirty="0"/>
              <a:t> Alcohol </a:t>
            </a:r>
            <a:r>
              <a:rPr lang="es-ES" sz="1200" dirty="0" err="1"/>
              <a:t>Dehydrogenase</a:t>
            </a:r>
            <a:r>
              <a:rPr lang="es-ES" sz="1200" dirty="0"/>
              <a:t> (ADH8). J. Mol. Biol. (2003) 330, 75–85.</a:t>
            </a:r>
          </a:p>
          <a:p>
            <a:endParaRPr lang="es-ES" sz="1200" dirty="0" smtClean="0"/>
          </a:p>
          <a:p>
            <a:r>
              <a:rPr lang="es-ES" sz="1200" dirty="0" err="1" smtClean="0"/>
              <a:t>Rubach</a:t>
            </a:r>
            <a:r>
              <a:rPr lang="es-ES" sz="1200" dirty="0" smtClean="0"/>
              <a:t> </a:t>
            </a:r>
            <a:r>
              <a:rPr lang="es-ES" sz="1200" dirty="0"/>
              <a:t>J.K, </a:t>
            </a:r>
            <a:r>
              <a:rPr lang="es-ES" sz="1200" dirty="0" err="1"/>
              <a:t>Plapp</a:t>
            </a:r>
            <a:r>
              <a:rPr lang="es-ES" sz="1200" dirty="0"/>
              <a:t> B.V. Amino </a:t>
            </a:r>
            <a:r>
              <a:rPr lang="es-ES" sz="1200" dirty="0" err="1"/>
              <a:t>Acid</a:t>
            </a:r>
            <a:r>
              <a:rPr lang="es-ES" sz="1200" dirty="0"/>
              <a:t> </a:t>
            </a:r>
            <a:r>
              <a:rPr lang="es-ES" sz="1200" dirty="0" err="1"/>
              <a:t>Residues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Nicotinamide</a:t>
            </a:r>
            <a:r>
              <a:rPr lang="es-ES" sz="1200" dirty="0"/>
              <a:t> 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Site</a:t>
            </a:r>
            <a:r>
              <a:rPr lang="es-ES" sz="1200" dirty="0"/>
              <a:t> </a:t>
            </a:r>
            <a:r>
              <a:rPr lang="es-ES" sz="1200" dirty="0" err="1"/>
              <a:t>Contribute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Catalysis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Horse</a:t>
            </a:r>
            <a:r>
              <a:rPr lang="es-ES" sz="1200" dirty="0"/>
              <a:t> </a:t>
            </a:r>
            <a:r>
              <a:rPr lang="es-ES" sz="1200" dirty="0" err="1"/>
              <a:t>Liver</a:t>
            </a:r>
            <a:r>
              <a:rPr lang="es-ES" sz="1200" dirty="0"/>
              <a:t> Alcohol </a:t>
            </a:r>
            <a:r>
              <a:rPr lang="es-ES" sz="1200" dirty="0" err="1"/>
              <a:t>Dehydrogenase</a:t>
            </a:r>
            <a:r>
              <a:rPr lang="es-ES" sz="1200" dirty="0"/>
              <a:t>. </a:t>
            </a:r>
            <a:r>
              <a:rPr lang="es-ES" sz="1200" i="1" dirty="0" err="1"/>
              <a:t>Biochemistry</a:t>
            </a:r>
            <a:r>
              <a:rPr lang="es-ES" sz="1200" i="1" dirty="0"/>
              <a:t> </a:t>
            </a:r>
            <a:r>
              <a:rPr lang="es-ES" sz="1200" dirty="0"/>
              <a:t>2003, </a:t>
            </a:r>
            <a:r>
              <a:rPr lang="es-ES" sz="1200" i="1" dirty="0"/>
              <a:t>42, </a:t>
            </a:r>
            <a:r>
              <a:rPr lang="es-ES" sz="1200" dirty="0"/>
              <a:t>2907-2915.</a:t>
            </a:r>
            <a:endParaRPr lang="es-ES_tradnl" sz="1200" dirty="0"/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err="1" smtClean="0"/>
              <a:t>Roosild</a:t>
            </a:r>
            <a:r>
              <a:rPr lang="es-ES" sz="1200" dirty="0" smtClean="0"/>
              <a:t> </a:t>
            </a:r>
            <a:r>
              <a:rPr lang="es-ES" sz="1200" dirty="0"/>
              <a:t>T.P, Miller S, </a:t>
            </a:r>
            <a:r>
              <a:rPr lang="es-ES" sz="1200" dirty="0" err="1"/>
              <a:t>Booth</a:t>
            </a:r>
            <a:r>
              <a:rPr lang="es-ES" sz="1200" dirty="0"/>
              <a:t> IR, </a:t>
            </a:r>
            <a:r>
              <a:rPr lang="es-ES" sz="1200" dirty="0" err="1"/>
              <a:t>Choe</a:t>
            </a:r>
            <a:r>
              <a:rPr lang="es-ES" sz="1200" dirty="0"/>
              <a:t> S. A </a:t>
            </a:r>
            <a:r>
              <a:rPr lang="es-ES" sz="1200" dirty="0" err="1"/>
              <a:t>Mechanism</a:t>
            </a:r>
            <a:r>
              <a:rPr lang="es-ES" sz="1200" dirty="0"/>
              <a:t> of </a:t>
            </a:r>
            <a:r>
              <a:rPr lang="es-ES" sz="1200" dirty="0" err="1"/>
              <a:t>Regulating</a:t>
            </a:r>
            <a:r>
              <a:rPr lang="es-ES" sz="1200" dirty="0"/>
              <a:t> </a:t>
            </a:r>
            <a:r>
              <a:rPr lang="es-ES" sz="1200" dirty="0" err="1"/>
              <a:t>Transmembrane</a:t>
            </a:r>
            <a:r>
              <a:rPr lang="es-ES" sz="1200" dirty="0"/>
              <a:t> </a:t>
            </a:r>
            <a:r>
              <a:rPr lang="es-ES" sz="1200" dirty="0" err="1"/>
              <a:t>Potassium</a:t>
            </a:r>
            <a:r>
              <a:rPr lang="es-ES" sz="1200" dirty="0"/>
              <a:t> Flux </a:t>
            </a:r>
            <a:r>
              <a:rPr lang="es-ES" sz="1200" dirty="0" err="1"/>
              <a:t>through</a:t>
            </a:r>
            <a:r>
              <a:rPr lang="es-ES" sz="1200" dirty="0"/>
              <a:t> a </a:t>
            </a:r>
            <a:r>
              <a:rPr lang="es-ES" sz="1200" dirty="0" err="1"/>
              <a:t>Ligand-Mediated</a:t>
            </a:r>
            <a:r>
              <a:rPr lang="es-ES" sz="1200" dirty="0"/>
              <a:t> </a:t>
            </a:r>
            <a:r>
              <a:rPr lang="es-ES" sz="1200" dirty="0" err="1"/>
              <a:t>Conformational</a:t>
            </a:r>
            <a:r>
              <a:rPr lang="es-ES" sz="1200" dirty="0"/>
              <a:t> </a:t>
            </a:r>
            <a:r>
              <a:rPr lang="es-ES" sz="1200" dirty="0" err="1"/>
              <a:t>Switch</a:t>
            </a:r>
            <a:r>
              <a:rPr lang="es-ES" sz="1200" dirty="0"/>
              <a:t>. 2002, </a:t>
            </a:r>
            <a:r>
              <a:rPr lang="es-ES" sz="1200" dirty="0" err="1"/>
              <a:t>Cell</a:t>
            </a:r>
            <a:r>
              <a:rPr lang="es-ES" sz="1200" dirty="0"/>
              <a:t>, Vol. 109, 781–791, June 14. 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err="1" smtClean="0"/>
              <a:t>Rubach</a:t>
            </a:r>
            <a:r>
              <a:rPr lang="es-ES" sz="1200" dirty="0" smtClean="0"/>
              <a:t> </a:t>
            </a:r>
            <a:r>
              <a:rPr lang="es-ES" sz="1200" dirty="0"/>
              <a:t>J.K, </a:t>
            </a:r>
            <a:r>
              <a:rPr lang="es-ES" sz="1200" dirty="0" err="1"/>
              <a:t>Plapp</a:t>
            </a:r>
            <a:r>
              <a:rPr lang="es-ES" sz="1200" dirty="0"/>
              <a:t> B.V. Amino </a:t>
            </a:r>
            <a:r>
              <a:rPr lang="es-ES" sz="1200" dirty="0" err="1"/>
              <a:t>Acid</a:t>
            </a:r>
            <a:r>
              <a:rPr lang="es-ES" sz="1200" dirty="0"/>
              <a:t> </a:t>
            </a:r>
            <a:r>
              <a:rPr lang="es-ES" sz="1200" dirty="0" err="1"/>
              <a:t>Residues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Nicotinamide</a:t>
            </a:r>
            <a:r>
              <a:rPr lang="es-ES" sz="1200" dirty="0"/>
              <a:t> 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Site</a:t>
            </a:r>
            <a:r>
              <a:rPr lang="es-ES" sz="1200" dirty="0"/>
              <a:t> </a:t>
            </a:r>
            <a:r>
              <a:rPr lang="es-ES" sz="1200" dirty="0" err="1"/>
              <a:t>Contribute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Catalysis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Horse</a:t>
            </a:r>
            <a:r>
              <a:rPr lang="es-ES" sz="1200" dirty="0"/>
              <a:t> </a:t>
            </a:r>
            <a:r>
              <a:rPr lang="es-ES" sz="1200" dirty="0" err="1"/>
              <a:t>Liver</a:t>
            </a:r>
            <a:r>
              <a:rPr lang="es-ES" sz="1200" dirty="0"/>
              <a:t> Alcohol </a:t>
            </a:r>
            <a:r>
              <a:rPr lang="es-ES" sz="1200" dirty="0" err="1"/>
              <a:t>Dehydrogenase</a:t>
            </a:r>
            <a:r>
              <a:rPr lang="es-ES" sz="1200" dirty="0"/>
              <a:t>. </a:t>
            </a:r>
            <a:r>
              <a:rPr lang="es-ES" sz="1200" i="1" dirty="0" err="1"/>
              <a:t>Biochemistry</a:t>
            </a:r>
            <a:r>
              <a:rPr lang="es-ES" sz="1200" i="1" dirty="0"/>
              <a:t> </a:t>
            </a:r>
            <a:r>
              <a:rPr lang="es-ES" sz="1200" dirty="0"/>
              <a:t>2003, </a:t>
            </a:r>
            <a:r>
              <a:rPr lang="es-ES" sz="1200" i="1" dirty="0"/>
              <a:t>42, </a:t>
            </a:r>
            <a:r>
              <a:rPr lang="es-ES" sz="1200" dirty="0"/>
              <a:t>2907-2915.</a:t>
            </a:r>
            <a:endParaRPr lang="es-ES_tradnl" sz="1200" dirty="0"/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err="1" smtClean="0"/>
              <a:t>Song</a:t>
            </a:r>
            <a:r>
              <a:rPr lang="es-ES" sz="1200" dirty="0" smtClean="0"/>
              <a:t> </a:t>
            </a:r>
            <a:r>
              <a:rPr lang="es-ES" sz="1200" dirty="0"/>
              <a:t>S, </a:t>
            </a:r>
            <a:r>
              <a:rPr lang="es-ES" sz="1200" dirty="0" err="1"/>
              <a:t>Xu</a:t>
            </a:r>
            <a:r>
              <a:rPr lang="es-ES" sz="1200" dirty="0"/>
              <a:t> Y, </a:t>
            </a:r>
            <a:r>
              <a:rPr lang="es-ES" sz="1200" dirty="0" err="1"/>
              <a:t>Lin</a:t>
            </a:r>
            <a:r>
              <a:rPr lang="es-ES" sz="1200" dirty="0"/>
              <a:t> Z, </a:t>
            </a:r>
            <a:r>
              <a:rPr lang="es-ES" sz="1200" dirty="0" err="1"/>
              <a:t>Tsou</a:t>
            </a:r>
            <a:r>
              <a:rPr lang="es-ES" sz="1200" dirty="0"/>
              <a:t> C. </a:t>
            </a:r>
            <a:r>
              <a:rPr lang="es-ES" sz="1200" dirty="0" err="1"/>
              <a:t>Structure</a:t>
            </a:r>
            <a:r>
              <a:rPr lang="es-ES" sz="1200" dirty="0"/>
              <a:t> of Active </a:t>
            </a:r>
            <a:r>
              <a:rPr lang="es-ES" sz="1200" dirty="0" err="1"/>
              <a:t>Site</a:t>
            </a:r>
            <a:r>
              <a:rPr lang="es-ES" sz="1200" dirty="0"/>
              <a:t> </a:t>
            </a:r>
            <a:r>
              <a:rPr lang="es-ES" sz="1200" dirty="0" err="1"/>
              <a:t>Carboxymethylated</a:t>
            </a:r>
            <a:r>
              <a:rPr lang="es-ES" sz="1200" dirty="0"/>
              <a:t> D-Glyceraldehyde-3-phosphate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Palinurus</a:t>
            </a:r>
            <a:r>
              <a:rPr lang="es-ES" sz="1200" dirty="0"/>
              <a:t> </a:t>
            </a:r>
            <a:r>
              <a:rPr lang="es-ES" sz="1200" dirty="0" err="1"/>
              <a:t>versicolor</a:t>
            </a:r>
            <a:r>
              <a:rPr lang="es-ES" sz="1200" dirty="0"/>
              <a:t>. J. Mol. Biol. (1999) 287, 719±725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err="1">
                <a:solidFill>
                  <a:srgbClr val="000000"/>
                </a:solidFill>
              </a:rPr>
              <a:t>Stroupe</a:t>
            </a:r>
            <a:r>
              <a:rPr lang="es-ES" sz="1200" dirty="0">
                <a:solidFill>
                  <a:srgbClr val="000000"/>
                </a:solidFill>
              </a:rPr>
              <a:t> M.E, </a:t>
            </a:r>
            <a:r>
              <a:rPr lang="es-ES" sz="1200" dirty="0" err="1">
                <a:solidFill>
                  <a:srgbClr val="000000"/>
                </a:solidFill>
              </a:rPr>
              <a:t>Leech</a:t>
            </a:r>
            <a:r>
              <a:rPr lang="es-ES" sz="1200" dirty="0">
                <a:solidFill>
                  <a:srgbClr val="000000"/>
                </a:solidFill>
              </a:rPr>
              <a:t> H.K, Daniel D.S, Warren M.J, </a:t>
            </a:r>
            <a:r>
              <a:rPr lang="es-ES" sz="1200" dirty="0" err="1">
                <a:solidFill>
                  <a:srgbClr val="000000"/>
                </a:solidFill>
              </a:rPr>
              <a:t>Getzoff</a:t>
            </a:r>
            <a:r>
              <a:rPr lang="es-ES" sz="1200" dirty="0">
                <a:solidFill>
                  <a:srgbClr val="000000"/>
                </a:solidFill>
              </a:rPr>
              <a:t> E.D. </a:t>
            </a:r>
            <a:r>
              <a:rPr lang="es-ES" sz="1200" dirty="0" err="1">
                <a:solidFill>
                  <a:srgbClr val="000000"/>
                </a:solidFill>
              </a:rPr>
              <a:t>CysG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/>
              <a:t>structure</a:t>
            </a:r>
            <a:r>
              <a:rPr lang="es-ES" sz="1200" dirty="0"/>
              <a:t> </a:t>
            </a:r>
            <a:r>
              <a:rPr lang="es-ES" sz="1200" dirty="0" err="1"/>
              <a:t>reveals</a:t>
            </a:r>
            <a:r>
              <a:rPr lang="es-ES" sz="1200" dirty="0"/>
              <a:t> </a:t>
            </a:r>
            <a:r>
              <a:rPr lang="es-ES" sz="1200" dirty="0" err="1"/>
              <a:t>tetrapyrrole-binding</a:t>
            </a:r>
            <a:r>
              <a:rPr lang="es-ES" sz="1200" dirty="0"/>
              <a:t> </a:t>
            </a:r>
            <a:r>
              <a:rPr lang="es-ES" sz="1200" dirty="0" err="1"/>
              <a:t>features</a:t>
            </a:r>
            <a:r>
              <a:rPr lang="es-ES" sz="1200" dirty="0"/>
              <a:t> and novel </a:t>
            </a:r>
            <a:r>
              <a:rPr lang="es-ES" sz="1200" dirty="0" err="1"/>
              <a:t>regulation</a:t>
            </a:r>
            <a:r>
              <a:rPr lang="es-ES" sz="1200" dirty="0"/>
              <a:t> of </a:t>
            </a:r>
            <a:r>
              <a:rPr lang="es-ES" sz="1200" dirty="0" err="1"/>
              <a:t>siroheme</a:t>
            </a:r>
            <a:r>
              <a:rPr lang="es-ES" sz="1200" dirty="0"/>
              <a:t> </a:t>
            </a:r>
            <a:r>
              <a:rPr lang="es-ES" sz="1200" dirty="0" err="1"/>
              <a:t>biosynthesis</a:t>
            </a:r>
            <a:r>
              <a:rPr lang="es-ES" sz="1200" dirty="0"/>
              <a:t>. </a:t>
            </a:r>
            <a:r>
              <a:rPr lang="es-ES" sz="1200" dirty="0" err="1"/>
              <a:t>Nat</a:t>
            </a:r>
            <a:r>
              <a:rPr lang="es-ES" sz="1200" dirty="0"/>
              <a:t> </a:t>
            </a:r>
            <a:r>
              <a:rPr lang="es-ES" sz="1200" dirty="0" err="1"/>
              <a:t>Struct</a:t>
            </a:r>
            <a:r>
              <a:rPr lang="es-ES" sz="1200" dirty="0"/>
              <a:t> Biol. 2003 Dec;10(12):1064-73. 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Sickmier</a:t>
            </a:r>
            <a:r>
              <a:rPr lang="es-ES" sz="1200" dirty="0"/>
              <a:t> EA, </a:t>
            </a:r>
            <a:r>
              <a:rPr lang="es-ES" sz="1200" dirty="0" err="1"/>
              <a:t>Brekasis</a:t>
            </a:r>
            <a:r>
              <a:rPr lang="es-ES" sz="1200" dirty="0"/>
              <a:t> D, </a:t>
            </a:r>
            <a:r>
              <a:rPr lang="es-ES" sz="1200" dirty="0" err="1"/>
              <a:t>Paranawithana</a:t>
            </a:r>
            <a:r>
              <a:rPr lang="es-ES" sz="1200" dirty="0"/>
              <a:t> D.S,  </a:t>
            </a:r>
            <a:r>
              <a:rPr lang="es-ES" sz="1200" dirty="0" err="1"/>
              <a:t>Bonanno</a:t>
            </a:r>
            <a:r>
              <a:rPr lang="es-ES" sz="1200" dirty="0"/>
              <a:t> J.B, et al. X-</a:t>
            </a:r>
            <a:r>
              <a:rPr lang="es-ES" sz="1200" dirty="0" err="1"/>
              <a:t>Ray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a </a:t>
            </a:r>
            <a:r>
              <a:rPr lang="es-ES" sz="1200" dirty="0" err="1"/>
              <a:t>Rex-Family</a:t>
            </a:r>
            <a:r>
              <a:rPr lang="es-ES" sz="1200" dirty="0"/>
              <a:t> </a:t>
            </a:r>
            <a:r>
              <a:rPr lang="es-ES" sz="1200" dirty="0" err="1"/>
              <a:t>Repressor</a:t>
            </a:r>
            <a:r>
              <a:rPr lang="es-ES" sz="1200" dirty="0"/>
              <a:t>/NADH </a:t>
            </a:r>
            <a:r>
              <a:rPr lang="es-ES" sz="1200" dirty="0" err="1"/>
              <a:t>Complex</a:t>
            </a:r>
            <a:r>
              <a:rPr lang="es-ES" sz="1200" dirty="0"/>
              <a:t> </a:t>
            </a:r>
            <a:r>
              <a:rPr lang="es-ES" sz="1200" dirty="0" err="1"/>
              <a:t>Insights</a:t>
            </a:r>
            <a:r>
              <a:rPr lang="es-ES" sz="1200" dirty="0"/>
              <a:t> </a:t>
            </a:r>
            <a:r>
              <a:rPr lang="es-ES" sz="1200" dirty="0" err="1"/>
              <a:t>into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Mechanism</a:t>
            </a:r>
            <a:r>
              <a:rPr lang="es-ES" sz="1200" dirty="0"/>
              <a:t> of </a:t>
            </a:r>
            <a:r>
              <a:rPr lang="es-ES" sz="1200" dirty="0" err="1"/>
              <a:t>Redox</a:t>
            </a:r>
            <a:r>
              <a:rPr lang="es-ES" sz="1200" dirty="0"/>
              <a:t> </a:t>
            </a:r>
            <a:r>
              <a:rPr lang="es-ES" sz="1200" dirty="0" err="1"/>
              <a:t>Sensing</a:t>
            </a:r>
            <a:r>
              <a:rPr lang="es-ES" sz="1200" dirty="0"/>
              <a:t>. </a:t>
            </a:r>
            <a:r>
              <a:rPr lang="es-ES" sz="1200" dirty="0" err="1"/>
              <a:t>Structure</a:t>
            </a:r>
            <a:r>
              <a:rPr lang="es-ES" sz="1200" dirty="0"/>
              <a:t>. </a:t>
            </a:r>
            <a:r>
              <a:rPr lang="es-ES" sz="1200" dirty="0" err="1"/>
              <a:t>January</a:t>
            </a:r>
            <a:r>
              <a:rPr lang="es-ES" sz="1200" dirty="0"/>
              <a:t>, 2005. Vol. 13, 43–54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err="1"/>
              <a:t>Stockwell</a:t>
            </a:r>
            <a:r>
              <a:rPr lang="es-ES" sz="1200" dirty="0"/>
              <a:t> G.R, </a:t>
            </a:r>
            <a:r>
              <a:rPr lang="es-ES" sz="1200" dirty="0" err="1"/>
              <a:t>Thornton</a:t>
            </a:r>
            <a:r>
              <a:rPr lang="es-ES" sz="1200" dirty="0"/>
              <a:t> J.M. </a:t>
            </a:r>
            <a:r>
              <a:rPr lang="es-ES" sz="1200" dirty="0" err="1"/>
              <a:t>Conformational</a:t>
            </a:r>
            <a:r>
              <a:rPr lang="es-ES" sz="1200" dirty="0"/>
              <a:t> </a:t>
            </a:r>
            <a:r>
              <a:rPr lang="es-ES" sz="1200" dirty="0" err="1"/>
              <a:t>Diversity</a:t>
            </a:r>
            <a:r>
              <a:rPr lang="es-ES" sz="1200" dirty="0"/>
              <a:t> of </a:t>
            </a:r>
            <a:r>
              <a:rPr lang="es-ES" sz="1200" dirty="0" err="1"/>
              <a:t>Ligands</a:t>
            </a:r>
            <a:r>
              <a:rPr lang="es-ES" sz="1200" dirty="0"/>
              <a:t> </a:t>
            </a:r>
            <a:r>
              <a:rPr lang="es-ES" sz="1200" dirty="0" err="1"/>
              <a:t>Bound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Proteins</a:t>
            </a:r>
            <a:r>
              <a:rPr lang="es-ES" sz="1200" dirty="0"/>
              <a:t>. J. Mol. Biol. (2006) 356, 928–944.</a:t>
            </a:r>
            <a:endParaRPr lang="es-ES_tradnl" sz="1200" dirty="0"/>
          </a:p>
          <a:p>
            <a:pPr algn="just"/>
            <a:r>
              <a:rPr lang="es-ES" sz="1200" dirty="0"/>
              <a:t>Peter </a:t>
            </a:r>
            <a:r>
              <a:rPr lang="es-ES" sz="1200" dirty="0" err="1"/>
              <a:t>Belenky</a:t>
            </a:r>
            <a:r>
              <a:rPr lang="es-ES" sz="1200" dirty="0"/>
              <a:t>, Katrina L. Bogan and Charles </a:t>
            </a:r>
            <a:r>
              <a:rPr lang="es-ES" sz="1200" dirty="0" err="1"/>
              <a:t>Brenner</a:t>
            </a:r>
            <a:r>
              <a:rPr lang="es-ES" sz="1200" dirty="0"/>
              <a:t>. NAD </a:t>
            </a:r>
            <a:r>
              <a:rPr lang="es-ES" sz="1200" dirty="0" err="1"/>
              <a:t>metabolism</a:t>
            </a:r>
            <a:r>
              <a:rPr lang="es-ES" sz="1200" dirty="0"/>
              <a:t> in </a:t>
            </a:r>
            <a:r>
              <a:rPr lang="es-ES" sz="1200" dirty="0" err="1"/>
              <a:t>health</a:t>
            </a:r>
            <a:r>
              <a:rPr lang="es-ES" sz="1200" dirty="0"/>
              <a:t> and </a:t>
            </a:r>
            <a:r>
              <a:rPr lang="es-ES" sz="1200" dirty="0" err="1"/>
              <a:t>disease</a:t>
            </a:r>
            <a:r>
              <a:rPr lang="es-ES" sz="1200" dirty="0"/>
              <a:t>. RENDS in </a:t>
            </a:r>
            <a:r>
              <a:rPr lang="es-ES" sz="1200" dirty="0" err="1"/>
              <a:t>Biochemical</a:t>
            </a:r>
            <a:r>
              <a:rPr lang="es-ES" sz="1200" dirty="0"/>
              <a:t> </a:t>
            </a:r>
            <a:r>
              <a:rPr lang="es-ES" sz="1200" dirty="0" err="1"/>
              <a:t>Sciences</a:t>
            </a:r>
            <a:r>
              <a:rPr lang="es-ES" sz="1200" dirty="0"/>
              <a:t> Vol.32 No.1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/>
              <a:t>Tomita T, </a:t>
            </a:r>
            <a:r>
              <a:rPr lang="es-ES" sz="1200" dirty="0" err="1"/>
              <a:t>Fushinobu</a:t>
            </a:r>
            <a:r>
              <a:rPr lang="es-ES" sz="1200" dirty="0"/>
              <a:t> S, </a:t>
            </a:r>
            <a:r>
              <a:rPr lang="es-ES" sz="1200" dirty="0" err="1"/>
              <a:t>Kuzuyama</a:t>
            </a:r>
            <a:r>
              <a:rPr lang="es-ES" sz="1200" dirty="0"/>
              <a:t> T, </a:t>
            </a:r>
            <a:r>
              <a:rPr lang="es-ES" sz="1200" dirty="0" err="1"/>
              <a:t>Nishiyama</a:t>
            </a:r>
            <a:r>
              <a:rPr lang="es-ES" sz="1200" dirty="0"/>
              <a:t> M. 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NAD-</a:t>
            </a:r>
            <a:r>
              <a:rPr lang="es-ES" sz="1200" dirty="0" err="1"/>
              <a:t>dependent</a:t>
            </a:r>
            <a:r>
              <a:rPr lang="es-ES" sz="1200" dirty="0"/>
              <a:t> </a:t>
            </a:r>
            <a:r>
              <a:rPr lang="es-ES" sz="1200" dirty="0" err="1"/>
              <a:t>malate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complexed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NADP(H). </a:t>
            </a:r>
            <a:r>
              <a:rPr lang="es-ES" sz="1200" dirty="0" err="1"/>
              <a:t>Biochemical</a:t>
            </a:r>
            <a:r>
              <a:rPr lang="es-ES" sz="1200" dirty="0"/>
              <a:t> and </a:t>
            </a:r>
            <a:r>
              <a:rPr lang="es-ES" sz="1200" dirty="0" err="1"/>
              <a:t>Biophysical</a:t>
            </a:r>
            <a:r>
              <a:rPr lang="es-ES" sz="1200" dirty="0"/>
              <a:t> </a:t>
            </a:r>
            <a:r>
              <a:rPr lang="es-ES" sz="1200" dirty="0" err="1"/>
              <a:t>Research</a:t>
            </a:r>
            <a:r>
              <a:rPr lang="es-ES" sz="1200" dirty="0"/>
              <a:t> </a:t>
            </a:r>
            <a:r>
              <a:rPr lang="es-ES" sz="1200" dirty="0" err="1"/>
              <a:t>Communications</a:t>
            </a:r>
            <a:r>
              <a:rPr lang="es-ES" sz="1200" dirty="0"/>
              <a:t> 334 (2005) 613–618.</a:t>
            </a:r>
            <a:endParaRPr lang="es-ES_tradnl" sz="1200" dirty="0"/>
          </a:p>
          <a:p>
            <a:pPr algn="just"/>
            <a:endParaRPr lang="es-ES" sz="1200" dirty="0" smtClean="0"/>
          </a:p>
          <a:p>
            <a:pPr algn="just"/>
            <a:endParaRPr lang="es-ES_tradnl" sz="1200" dirty="0"/>
          </a:p>
          <a:p>
            <a:pPr algn="just"/>
            <a:endParaRPr lang="es-ES_tradnl" sz="1200" dirty="0"/>
          </a:p>
          <a:p>
            <a:pPr algn="just"/>
            <a:endParaRPr lang="es-ES_tradnl" sz="1200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8733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dirty="0" smtClean="0"/>
          </a:p>
          <a:p>
            <a:pPr marL="274638"/>
            <a:r>
              <a:rPr lang="en-GB" sz="2000" b="1" dirty="0" smtClean="0">
                <a:solidFill>
                  <a:schemeClr val="bg1"/>
                </a:solidFill>
              </a:rPr>
              <a:t>References</a:t>
            </a:r>
          </a:p>
          <a:p>
            <a:pPr marL="274638"/>
            <a:endParaRPr lang="en-GB" sz="900" b="1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685796" y="1404471"/>
            <a:ext cx="798008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err="1"/>
              <a:t>Uchikoba</a:t>
            </a:r>
            <a:r>
              <a:rPr lang="es-ES" sz="1200" dirty="0"/>
              <a:t> H, </a:t>
            </a:r>
            <a:r>
              <a:rPr lang="es-ES" sz="1200" dirty="0" err="1"/>
              <a:t>Fushinobu</a:t>
            </a:r>
            <a:r>
              <a:rPr lang="es-ES" sz="1200" dirty="0"/>
              <a:t> S, </a:t>
            </a:r>
            <a:r>
              <a:rPr lang="es-ES" sz="1200" dirty="0" err="1"/>
              <a:t>Wakagi</a:t>
            </a:r>
            <a:r>
              <a:rPr lang="es-ES" sz="1200" dirty="0"/>
              <a:t> T, </a:t>
            </a:r>
            <a:r>
              <a:rPr lang="es-ES" sz="1200" dirty="0" err="1"/>
              <a:t>Konno</a:t>
            </a:r>
            <a:r>
              <a:rPr lang="es-ES" sz="1200" dirty="0"/>
              <a:t> M, </a:t>
            </a:r>
            <a:r>
              <a:rPr lang="es-ES" sz="1200" dirty="0" err="1"/>
              <a:t>Taguchi</a:t>
            </a:r>
            <a:r>
              <a:rPr lang="es-ES" sz="1200" dirty="0"/>
              <a:t> H, </a:t>
            </a:r>
            <a:r>
              <a:rPr lang="es-ES" sz="1200" dirty="0" err="1"/>
              <a:t>Matsuzawa</a:t>
            </a:r>
            <a:r>
              <a:rPr lang="es-ES" sz="1200" dirty="0"/>
              <a:t> H .</a:t>
            </a:r>
            <a:r>
              <a:rPr lang="es-ES" sz="1200" dirty="0" err="1"/>
              <a:t>Crystal</a:t>
            </a:r>
            <a:r>
              <a:rPr lang="es-ES" sz="1200" dirty="0"/>
              <a:t> </a:t>
            </a:r>
            <a:r>
              <a:rPr lang="es-ES" sz="1200" dirty="0" err="1"/>
              <a:t>Structure</a:t>
            </a:r>
            <a:r>
              <a:rPr lang="es-ES" sz="1200" dirty="0"/>
              <a:t> of Non-</a:t>
            </a:r>
            <a:r>
              <a:rPr lang="es-ES" sz="1200" dirty="0" err="1"/>
              <a:t>Allosteric</a:t>
            </a:r>
            <a:r>
              <a:rPr lang="es-ES" sz="1200" dirty="0"/>
              <a:t> L-</a:t>
            </a:r>
            <a:r>
              <a:rPr lang="es-ES" sz="1200" dirty="0" err="1"/>
              <a:t>Lactate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i="1" dirty="0" err="1"/>
              <a:t>Lactobacillus</a:t>
            </a:r>
            <a:r>
              <a:rPr lang="es-ES" sz="1200" i="1" dirty="0"/>
              <a:t> </a:t>
            </a:r>
            <a:r>
              <a:rPr lang="es-ES" sz="1200" i="1" dirty="0" err="1"/>
              <a:t>pentosus</a:t>
            </a:r>
            <a:r>
              <a:rPr lang="es-ES" sz="1200" i="1" dirty="0"/>
              <a:t> </a:t>
            </a:r>
            <a:r>
              <a:rPr lang="es-ES" sz="1200" dirty="0"/>
              <a:t>at 2.3 </a:t>
            </a:r>
            <a:r>
              <a:rPr lang="es-ES" sz="1200" dirty="0" err="1"/>
              <a:t>Å</a:t>
            </a:r>
            <a:r>
              <a:rPr lang="es-ES" sz="1200" dirty="0"/>
              <a:t> </a:t>
            </a:r>
            <a:r>
              <a:rPr lang="es-ES" sz="1200" dirty="0" err="1"/>
              <a:t>Resolution</a:t>
            </a:r>
            <a:r>
              <a:rPr lang="es-ES" sz="1200" dirty="0"/>
              <a:t>: </a:t>
            </a:r>
            <a:r>
              <a:rPr lang="es-ES" sz="1200" dirty="0" err="1"/>
              <a:t>Specific</a:t>
            </a:r>
            <a:r>
              <a:rPr lang="es-ES" sz="1200" dirty="0"/>
              <a:t> </a:t>
            </a:r>
            <a:r>
              <a:rPr lang="es-ES" sz="1200" dirty="0" err="1"/>
              <a:t>Interactions</a:t>
            </a:r>
            <a:r>
              <a:rPr lang="es-ES" sz="1200" dirty="0"/>
              <a:t> at </a:t>
            </a:r>
            <a:r>
              <a:rPr lang="es-ES" sz="1200" dirty="0" err="1"/>
              <a:t>Subunit</a:t>
            </a:r>
            <a:r>
              <a:rPr lang="es-ES" sz="1200" dirty="0"/>
              <a:t> Interfaces. PROTEINS: </a:t>
            </a:r>
            <a:r>
              <a:rPr lang="es-ES" sz="1200" dirty="0" err="1"/>
              <a:t>Structure</a:t>
            </a:r>
            <a:r>
              <a:rPr lang="es-ES" sz="1200" dirty="0"/>
              <a:t>, </a:t>
            </a:r>
            <a:r>
              <a:rPr lang="es-ES" sz="1200" dirty="0" err="1"/>
              <a:t>Function</a:t>
            </a:r>
            <a:r>
              <a:rPr lang="es-ES" sz="1200" dirty="0"/>
              <a:t>, and </a:t>
            </a:r>
            <a:r>
              <a:rPr lang="es-ES" sz="1200" dirty="0" err="1"/>
              <a:t>Genetics</a:t>
            </a:r>
            <a:r>
              <a:rPr lang="es-ES" sz="1200" dirty="0"/>
              <a:t>. 2002;46:206–214.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smtClean="0"/>
              <a:t>Michel </a:t>
            </a:r>
            <a:r>
              <a:rPr lang="es-ES" sz="1200" dirty="0"/>
              <a:t>G,  </a:t>
            </a:r>
            <a:r>
              <a:rPr lang="es-ES" sz="1200" dirty="0" err="1"/>
              <a:t>Roszak</a:t>
            </a:r>
            <a:r>
              <a:rPr lang="es-ES" sz="1200" dirty="0"/>
              <a:t> W.A, </a:t>
            </a:r>
            <a:r>
              <a:rPr lang="es-ES" sz="1200" dirty="0" err="1"/>
              <a:t>Sauvé</a:t>
            </a:r>
            <a:r>
              <a:rPr lang="es-ES" sz="1200" dirty="0"/>
              <a:t> V, </a:t>
            </a:r>
            <a:r>
              <a:rPr lang="es-ES" sz="1200" dirty="0" err="1"/>
              <a:t>Maclean</a:t>
            </a:r>
            <a:r>
              <a:rPr lang="es-ES" sz="1200" dirty="0"/>
              <a:t> J, </a:t>
            </a:r>
            <a:r>
              <a:rPr lang="es-ES" sz="1200" dirty="0" err="1"/>
              <a:t>Matte</a:t>
            </a:r>
            <a:r>
              <a:rPr lang="es-ES" sz="1200" dirty="0"/>
              <a:t> A, </a:t>
            </a:r>
            <a:r>
              <a:rPr lang="es-ES" sz="1200" dirty="0" err="1"/>
              <a:t>Coggins</a:t>
            </a:r>
            <a:r>
              <a:rPr lang="es-ES" sz="1200" dirty="0"/>
              <a:t> J.R, </a:t>
            </a:r>
            <a:r>
              <a:rPr lang="es-ES" sz="1200" dirty="0" err="1"/>
              <a:t>Cygler</a:t>
            </a:r>
            <a:r>
              <a:rPr lang="es-ES" sz="1200" dirty="0"/>
              <a:t> M, </a:t>
            </a:r>
            <a:r>
              <a:rPr lang="es-ES" sz="1200" dirty="0" err="1"/>
              <a:t>Adrian</a:t>
            </a:r>
            <a:r>
              <a:rPr lang="es-ES" sz="1200" dirty="0"/>
              <a:t>. </a:t>
            </a:r>
            <a:r>
              <a:rPr lang="es-ES" sz="1200" dirty="0" err="1"/>
              <a:t>Structures</a:t>
            </a:r>
            <a:r>
              <a:rPr lang="es-ES" sz="1200" dirty="0"/>
              <a:t> of </a:t>
            </a:r>
            <a:r>
              <a:rPr lang="es-ES" sz="1200" dirty="0" err="1"/>
              <a:t>Shikimate</a:t>
            </a:r>
            <a:r>
              <a:rPr lang="es-ES" sz="1200" dirty="0"/>
              <a:t> </a:t>
            </a:r>
            <a:r>
              <a:rPr lang="es-ES" sz="1200" dirty="0" err="1"/>
              <a:t>Dehydrogenase</a:t>
            </a:r>
            <a:r>
              <a:rPr lang="es-ES" sz="1200" dirty="0"/>
              <a:t> </a:t>
            </a:r>
            <a:r>
              <a:rPr lang="es-ES" sz="1200" dirty="0" err="1"/>
              <a:t>AroE</a:t>
            </a:r>
            <a:r>
              <a:rPr lang="es-ES" sz="1200" dirty="0"/>
              <a:t> and </a:t>
            </a:r>
            <a:r>
              <a:rPr lang="es-ES" sz="1200" dirty="0" err="1"/>
              <a:t>Its</a:t>
            </a:r>
            <a:r>
              <a:rPr lang="es-ES" sz="1200" dirty="0"/>
              <a:t> </a:t>
            </a:r>
            <a:r>
              <a:rPr lang="es-ES" sz="1200" dirty="0" err="1"/>
              <a:t>Paralog</a:t>
            </a:r>
            <a:r>
              <a:rPr lang="es-ES" sz="1200" dirty="0"/>
              <a:t> </a:t>
            </a:r>
            <a:r>
              <a:rPr lang="es-ES" sz="1200" dirty="0" err="1"/>
              <a:t>YdiB</a:t>
            </a:r>
            <a:r>
              <a:rPr lang="es-ES" sz="1200" dirty="0"/>
              <a:t>: A </a:t>
            </a:r>
            <a:r>
              <a:rPr lang="es-ES" sz="1200" dirty="0" err="1"/>
              <a:t>common</a:t>
            </a:r>
            <a:r>
              <a:rPr lang="es-ES" sz="1200" dirty="0"/>
              <a:t> </a:t>
            </a:r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framework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different</a:t>
            </a:r>
            <a:r>
              <a:rPr lang="es-ES" sz="1200" dirty="0"/>
              <a:t> </a:t>
            </a:r>
            <a:r>
              <a:rPr lang="es-ES" sz="1200" dirty="0" err="1"/>
              <a:t>activities</a:t>
            </a:r>
            <a:r>
              <a:rPr lang="es-ES" sz="1200" dirty="0"/>
              <a:t>. J. Biol. </a:t>
            </a:r>
            <a:r>
              <a:rPr lang="es-ES" sz="1200" dirty="0" err="1"/>
              <a:t>Chem</a:t>
            </a:r>
            <a:r>
              <a:rPr lang="es-ES" sz="1200" dirty="0"/>
              <a:t>. 2003, 278:19463-19472</a:t>
            </a:r>
            <a:r>
              <a:rPr lang="es-ES" sz="1200" i="1" dirty="0" smtClean="0"/>
              <a:t>.</a:t>
            </a:r>
          </a:p>
          <a:p>
            <a:pPr algn="just"/>
            <a:endParaRPr lang="es-ES_tradnl" sz="1200" dirty="0"/>
          </a:p>
          <a:p>
            <a:pPr algn="just"/>
            <a:r>
              <a:rPr lang="es-ES" sz="1200" dirty="0" err="1" smtClean="0">
                <a:solidFill>
                  <a:srgbClr val="000000"/>
                </a:solidFill>
              </a:rPr>
              <a:t>Stroupe</a:t>
            </a:r>
            <a:r>
              <a:rPr lang="es-ES" sz="1200" dirty="0" smtClean="0">
                <a:solidFill>
                  <a:srgbClr val="000000"/>
                </a:solidFill>
              </a:rPr>
              <a:t> M.E, </a:t>
            </a:r>
            <a:r>
              <a:rPr lang="es-ES" sz="1200" dirty="0" err="1" smtClean="0">
                <a:solidFill>
                  <a:srgbClr val="000000"/>
                </a:solidFill>
              </a:rPr>
              <a:t>Leech</a:t>
            </a:r>
            <a:r>
              <a:rPr lang="es-ES" sz="1200" dirty="0" smtClean="0">
                <a:solidFill>
                  <a:srgbClr val="000000"/>
                </a:solidFill>
              </a:rPr>
              <a:t> H.K, Daniel D.S, Warren M.J, </a:t>
            </a:r>
            <a:r>
              <a:rPr lang="es-ES" sz="1200" dirty="0" err="1" smtClean="0">
                <a:solidFill>
                  <a:srgbClr val="000000"/>
                </a:solidFill>
              </a:rPr>
              <a:t>Getzoff</a:t>
            </a:r>
            <a:r>
              <a:rPr lang="es-ES" sz="1200" dirty="0" smtClean="0">
                <a:solidFill>
                  <a:srgbClr val="000000"/>
                </a:solidFill>
              </a:rPr>
              <a:t> E.D. </a:t>
            </a:r>
            <a:r>
              <a:rPr lang="es-ES" sz="1200" dirty="0" err="1" smtClean="0">
                <a:solidFill>
                  <a:srgbClr val="000000"/>
                </a:solidFill>
              </a:rPr>
              <a:t>CysG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/>
              <a:t>structure</a:t>
            </a:r>
            <a:r>
              <a:rPr lang="es-ES" sz="1200" dirty="0"/>
              <a:t> </a:t>
            </a:r>
            <a:r>
              <a:rPr lang="es-ES" sz="1200" dirty="0" err="1"/>
              <a:t>reveals</a:t>
            </a:r>
            <a:r>
              <a:rPr lang="es-ES" sz="1200" dirty="0"/>
              <a:t> </a:t>
            </a:r>
            <a:r>
              <a:rPr lang="es-ES" sz="1200" dirty="0" err="1"/>
              <a:t>tetrapyrrole-binding</a:t>
            </a:r>
            <a:r>
              <a:rPr lang="es-ES" sz="1200" dirty="0"/>
              <a:t> </a:t>
            </a:r>
            <a:r>
              <a:rPr lang="es-ES" sz="1200" dirty="0" err="1"/>
              <a:t>features</a:t>
            </a:r>
            <a:r>
              <a:rPr lang="es-ES" sz="1200" dirty="0"/>
              <a:t> and novel </a:t>
            </a:r>
            <a:r>
              <a:rPr lang="es-ES" sz="1200" dirty="0" err="1"/>
              <a:t>regulation</a:t>
            </a:r>
            <a:r>
              <a:rPr lang="es-ES" sz="1200" dirty="0"/>
              <a:t> of </a:t>
            </a:r>
            <a:r>
              <a:rPr lang="es-ES" sz="1200" dirty="0" err="1"/>
              <a:t>siroheme</a:t>
            </a:r>
            <a:r>
              <a:rPr lang="es-ES" sz="1200" dirty="0"/>
              <a:t> </a:t>
            </a:r>
            <a:r>
              <a:rPr lang="es-ES" sz="1200" dirty="0" err="1"/>
              <a:t>biosynthesis</a:t>
            </a:r>
            <a:r>
              <a:rPr lang="es-ES" sz="1200" dirty="0"/>
              <a:t>. </a:t>
            </a:r>
            <a:r>
              <a:rPr lang="es-ES" sz="1200" dirty="0" err="1"/>
              <a:t>Nat</a:t>
            </a:r>
            <a:r>
              <a:rPr lang="es-ES" sz="1200" dirty="0"/>
              <a:t> </a:t>
            </a:r>
            <a:r>
              <a:rPr lang="es-ES" sz="1200" dirty="0" err="1"/>
              <a:t>Struct</a:t>
            </a:r>
            <a:r>
              <a:rPr lang="es-ES" sz="1200" dirty="0"/>
              <a:t> Biol. 2003 Dec;10(12):1064-73. </a:t>
            </a:r>
            <a:endParaRPr lang="es-ES" sz="1200" dirty="0" smtClean="0"/>
          </a:p>
          <a:p>
            <a:pPr algn="just"/>
            <a:endParaRPr lang="es-ES_tradnl" sz="1200" dirty="0"/>
          </a:p>
          <a:p>
            <a:pPr algn="just"/>
            <a:r>
              <a:rPr lang="es-ES" sz="1200" dirty="0" err="1"/>
              <a:t>Thoden</a:t>
            </a:r>
            <a:r>
              <a:rPr lang="es-ES" sz="1200" dirty="0"/>
              <a:t> J.B,  </a:t>
            </a:r>
            <a:r>
              <a:rPr lang="es-ES" sz="1200" dirty="0" err="1"/>
              <a:t>Wohlers</a:t>
            </a:r>
            <a:r>
              <a:rPr lang="es-ES" sz="1200" dirty="0"/>
              <a:t> T.M,  </a:t>
            </a:r>
            <a:r>
              <a:rPr lang="es-ES" sz="1200" dirty="0" err="1"/>
              <a:t>Fridovich-Keil</a:t>
            </a:r>
            <a:r>
              <a:rPr lang="es-ES" sz="1200" dirty="0"/>
              <a:t> J.L,  </a:t>
            </a:r>
            <a:r>
              <a:rPr lang="es-ES" sz="1200" dirty="0" err="1"/>
              <a:t>Holden</a:t>
            </a:r>
            <a:r>
              <a:rPr lang="es-ES" sz="1200" dirty="0"/>
              <a:t> H.N. </a:t>
            </a:r>
            <a:r>
              <a:rPr lang="es-ES" sz="1200" dirty="0" err="1"/>
              <a:t>Crystallographic</a:t>
            </a:r>
            <a:r>
              <a:rPr lang="es-ES" sz="1200" dirty="0"/>
              <a:t> </a:t>
            </a:r>
            <a:r>
              <a:rPr lang="es-ES" sz="1200" dirty="0" err="1"/>
              <a:t>Evidence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Tyr</a:t>
            </a:r>
            <a:r>
              <a:rPr lang="es-ES" sz="1200" dirty="0"/>
              <a:t> 157 </a:t>
            </a:r>
            <a:r>
              <a:rPr lang="es-ES" sz="1200" dirty="0" err="1"/>
              <a:t>Functioning</a:t>
            </a:r>
            <a:r>
              <a:rPr lang="es-ES" sz="1200" dirty="0"/>
              <a:t> as </a:t>
            </a:r>
            <a:r>
              <a:rPr lang="es-ES" sz="1200" dirty="0" err="1"/>
              <a:t>the</a:t>
            </a:r>
            <a:r>
              <a:rPr lang="es-ES" sz="1200" dirty="0"/>
              <a:t> Active </a:t>
            </a:r>
            <a:r>
              <a:rPr lang="es-ES" sz="1200" dirty="0" err="1"/>
              <a:t>Site</a:t>
            </a:r>
            <a:r>
              <a:rPr lang="es-ES" sz="1200" dirty="0"/>
              <a:t> Base in Human UDP-</a:t>
            </a:r>
            <a:r>
              <a:rPr lang="es-ES" sz="1200" dirty="0" err="1"/>
              <a:t>Galactose</a:t>
            </a:r>
            <a:r>
              <a:rPr lang="es-ES" sz="1200" dirty="0"/>
              <a:t> 4-Epimerase. </a:t>
            </a:r>
            <a:r>
              <a:rPr lang="es-ES" sz="1200" i="1" dirty="0" err="1"/>
              <a:t>Biochemistry</a:t>
            </a:r>
            <a:r>
              <a:rPr lang="es-ES" sz="1200" i="1" dirty="0"/>
              <a:t> </a:t>
            </a:r>
            <a:r>
              <a:rPr lang="es-ES" sz="1200" dirty="0"/>
              <a:t>2000, </a:t>
            </a:r>
            <a:r>
              <a:rPr lang="es-ES" sz="1200" i="1" dirty="0"/>
              <a:t>39, </a:t>
            </a:r>
            <a:r>
              <a:rPr lang="es-ES" sz="1200" dirty="0"/>
              <a:t>5691-5701. </a:t>
            </a:r>
            <a:endParaRPr lang="es-ES" sz="1200" dirty="0" smtClean="0"/>
          </a:p>
          <a:p>
            <a:pPr algn="just"/>
            <a:endParaRPr lang="es-ES_tradnl" sz="1200" dirty="0"/>
          </a:p>
          <a:p>
            <a:pPr algn="just"/>
            <a:r>
              <a:rPr lang="es-ES" sz="1200" dirty="0" err="1"/>
              <a:t>Lesk</a:t>
            </a:r>
            <a:r>
              <a:rPr lang="es-ES" sz="1200" dirty="0"/>
              <a:t> A.M. NAD-</a:t>
            </a:r>
            <a:r>
              <a:rPr lang="es-ES" sz="1200" dirty="0" err="1"/>
              <a:t>binding</a:t>
            </a:r>
            <a:r>
              <a:rPr lang="es-ES" sz="1200" dirty="0"/>
              <a:t> </a:t>
            </a:r>
            <a:r>
              <a:rPr lang="es-ES" sz="1200" dirty="0" err="1"/>
              <a:t>domains</a:t>
            </a:r>
            <a:r>
              <a:rPr lang="es-ES" sz="1200" dirty="0"/>
              <a:t> of </a:t>
            </a:r>
            <a:r>
              <a:rPr lang="es-ES" sz="1200" dirty="0" err="1"/>
              <a:t>dehydrogenases</a:t>
            </a:r>
            <a:r>
              <a:rPr lang="es-ES" sz="1200" dirty="0"/>
              <a:t>. </a:t>
            </a:r>
            <a:r>
              <a:rPr lang="es-ES" sz="1200" dirty="0" err="1"/>
              <a:t>University</a:t>
            </a:r>
            <a:r>
              <a:rPr lang="es-ES" sz="1200" dirty="0"/>
              <a:t> of Cambridge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School</a:t>
            </a:r>
            <a:r>
              <a:rPr lang="es-ES" sz="1200" dirty="0"/>
              <a:t>, Cambridge; UK. </a:t>
            </a:r>
            <a:r>
              <a:rPr lang="es-ES" sz="1200" dirty="0" err="1"/>
              <a:t>Current</a:t>
            </a:r>
            <a:r>
              <a:rPr lang="es-ES" sz="1200" dirty="0"/>
              <a:t> </a:t>
            </a:r>
            <a:r>
              <a:rPr lang="es-ES" sz="1200" dirty="0" err="1"/>
              <a:t>Opinion</a:t>
            </a:r>
            <a:r>
              <a:rPr lang="es-ES" sz="1200" dirty="0"/>
              <a:t> in </a:t>
            </a:r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Biology</a:t>
            </a:r>
            <a:r>
              <a:rPr lang="es-ES" sz="1200" dirty="0"/>
              <a:t>, 5: 775: 783. </a:t>
            </a:r>
            <a:endParaRPr lang="es-ES" sz="1200" dirty="0" smtClean="0"/>
          </a:p>
          <a:p>
            <a:pPr algn="just"/>
            <a:endParaRPr lang="es-ES_tradnl" sz="1200" dirty="0"/>
          </a:p>
          <a:p>
            <a:pPr algn="just"/>
            <a:r>
              <a:rPr lang="es-ES" sz="1200" dirty="0" err="1"/>
              <a:t>Kleiger</a:t>
            </a:r>
            <a:r>
              <a:rPr lang="es-ES" sz="1200" dirty="0"/>
              <a:t> G, </a:t>
            </a:r>
            <a:r>
              <a:rPr lang="es-ES" sz="1200" dirty="0" err="1"/>
              <a:t>Eisenberg</a:t>
            </a:r>
            <a:r>
              <a:rPr lang="es-ES" sz="1200" dirty="0"/>
              <a:t> D. GXXXG and GXXXA </a:t>
            </a:r>
            <a:r>
              <a:rPr lang="es-ES" sz="1200" dirty="0" err="1"/>
              <a:t>Motifs</a:t>
            </a:r>
            <a:r>
              <a:rPr lang="es-ES" sz="1200" dirty="0"/>
              <a:t> </a:t>
            </a:r>
            <a:r>
              <a:rPr lang="es-ES" sz="1200" dirty="0" err="1"/>
              <a:t>Stabilize</a:t>
            </a:r>
            <a:r>
              <a:rPr lang="es-ES" sz="1200" dirty="0"/>
              <a:t> FAD and NAD(P)-</a:t>
            </a:r>
            <a:r>
              <a:rPr lang="es-ES" sz="1200" dirty="0" err="1"/>
              <a:t>binding</a:t>
            </a:r>
            <a:r>
              <a:rPr lang="es-ES" sz="1200" dirty="0"/>
              <a:t> Rossmann </a:t>
            </a:r>
            <a:r>
              <a:rPr lang="es-ES" sz="1200" dirty="0" err="1"/>
              <a:t>Folds</a:t>
            </a:r>
            <a:r>
              <a:rPr lang="es-ES" sz="1200" dirty="0"/>
              <a:t> </a:t>
            </a:r>
            <a:r>
              <a:rPr lang="es-ES" sz="1200" dirty="0" err="1"/>
              <a:t>Through</a:t>
            </a:r>
            <a:r>
              <a:rPr lang="es-ES" sz="1200" dirty="0"/>
              <a:t> C – H· · ·O </a:t>
            </a:r>
            <a:r>
              <a:rPr lang="es-ES" sz="1200" dirty="0" err="1"/>
              <a:t>Hydrogen</a:t>
            </a:r>
            <a:r>
              <a:rPr lang="es-ES" sz="1200" dirty="0"/>
              <a:t> Bonds and van der Waals </a:t>
            </a:r>
            <a:r>
              <a:rPr lang="es-ES" sz="1200" dirty="0" err="1"/>
              <a:t>Interactions</a:t>
            </a:r>
            <a:r>
              <a:rPr lang="es-ES" sz="1200" dirty="0"/>
              <a:t>. J. Mol. Biol. (2002) 323, 69–76</a:t>
            </a:r>
            <a:r>
              <a:rPr lang="es-ES" sz="1200" dirty="0" smtClean="0"/>
              <a:t>.</a:t>
            </a:r>
          </a:p>
          <a:p>
            <a:pPr algn="just"/>
            <a:endParaRPr lang="es-ES_tradnl" sz="1200" dirty="0"/>
          </a:p>
          <a:p>
            <a:pPr algn="just"/>
            <a:endParaRPr lang="es-ES_tradnl" sz="1200" dirty="0"/>
          </a:p>
          <a:p>
            <a:pPr algn="just"/>
            <a:r>
              <a:rPr lang="es-ES_tradnl" sz="1200" dirty="0"/>
              <a:t> 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24461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3302" y="1496955"/>
            <a:ext cx="853257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AutoNum type="arabicPeriod"/>
            </a:pPr>
            <a:r>
              <a:rPr lang="en-GB" sz="1400" b="1" dirty="0" smtClean="0"/>
              <a:t>The classical NAD(P)-Binding fold domain is:</a:t>
            </a:r>
            <a:endParaRPr lang="en-GB" sz="1400" dirty="0" smtClean="0"/>
          </a:p>
          <a:p>
            <a:pPr marL="454025" lvl="0" indent="-280988">
              <a:buFont typeface="+mj-lt"/>
              <a:buAutoNum type="alphaLcParenR"/>
            </a:pPr>
            <a:r>
              <a:rPr lang="en-GB" sz="1400" dirty="0" smtClean="0"/>
              <a:t>Greek key B-sandwich</a:t>
            </a:r>
          </a:p>
          <a:p>
            <a:pPr marL="454025" lvl="0" indent="-280988">
              <a:buFont typeface="+mj-lt"/>
              <a:buAutoNum type="alphaLcParenR"/>
            </a:pPr>
            <a:r>
              <a:rPr lang="en-GB" sz="1400" b="1" dirty="0" err="1" smtClean="0"/>
              <a:t>Rossmann</a:t>
            </a:r>
            <a:r>
              <a:rPr lang="en-GB" sz="1400" b="1" dirty="0" smtClean="0"/>
              <a:t> fold</a:t>
            </a:r>
          </a:p>
          <a:p>
            <a:pPr marL="454025" lvl="0" indent="-280988">
              <a:buFont typeface="+mj-lt"/>
              <a:buAutoNum type="alphaLcParenR"/>
            </a:pPr>
            <a:r>
              <a:rPr lang="en-GB" sz="1400" dirty="0" smtClean="0"/>
              <a:t>a and b</a:t>
            </a:r>
          </a:p>
          <a:p>
            <a:pPr marL="454025" lvl="0" indent="-280988">
              <a:buFont typeface="+mj-lt"/>
              <a:buAutoNum type="alphaLcParenR"/>
            </a:pPr>
            <a:r>
              <a:rPr lang="en-GB" sz="1400" dirty="0" smtClean="0"/>
              <a:t>4 helix bundle</a:t>
            </a:r>
          </a:p>
          <a:p>
            <a:pPr marL="454025" lvl="0" indent="-280988">
              <a:buFont typeface="+mj-lt"/>
              <a:buAutoNum type="alphaLcParenR"/>
            </a:pPr>
            <a:r>
              <a:rPr lang="en-GB" sz="1400" dirty="0" smtClean="0"/>
              <a:t>all answers are correct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b="1" dirty="0" smtClean="0"/>
              <a:t>2. Talking about the two </a:t>
            </a:r>
            <a:r>
              <a:rPr lang="en-GB" sz="1400" b="1" dirty="0" err="1" smtClean="0"/>
              <a:t>Rossmann</a:t>
            </a:r>
            <a:r>
              <a:rPr lang="en-GB" sz="1400" b="1" dirty="0" smtClean="0"/>
              <a:t> folds motifs that form a NAD(P)-Binding site domain:</a:t>
            </a:r>
            <a:endParaRPr lang="en-GB" sz="1400" dirty="0" smtClean="0"/>
          </a:p>
          <a:p>
            <a:pPr marL="342900" lvl="0" indent="-169863">
              <a:buFont typeface="+mj-lt"/>
              <a:buAutoNum type="arabicPeriod"/>
            </a:pPr>
            <a:r>
              <a:rPr lang="en-GB" sz="1400" dirty="0" smtClean="0"/>
              <a:t>In the classical one, the two motifs form an open parallel six stranded B-sheet with alpha helices located on both side of the sheet.</a:t>
            </a:r>
          </a:p>
          <a:p>
            <a:pPr marL="342900" lvl="0" indent="-169863">
              <a:buFont typeface="+mj-lt"/>
              <a:buAutoNum type="arabicPeriod"/>
            </a:pPr>
            <a:r>
              <a:rPr lang="en-GB" sz="1400" dirty="0" smtClean="0"/>
              <a:t>B-strands and a-helixes form a characteristic TIM Barrel in these motifs</a:t>
            </a:r>
          </a:p>
          <a:p>
            <a:pPr marL="342900" lvl="0" indent="-169863">
              <a:buFont typeface="+mj-lt"/>
              <a:buAutoNum type="arabicPeriod"/>
            </a:pPr>
            <a:r>
              <a:rPr lang="en-GB" sz="1400" dirty="0" smtClean="0"/>
              <a:t>NAD is bounded in the topological switch point</a:t>
            </a:r>
          </a:p>
          <a:p>
            <a:pPr marL="342900" lvl="0" indent="-169863">
              <a:buFont typeface="+mj-lt"/>
              <a:buAutoNum type="arabicPeriod"/>
            </a:pPr>
            <a:r>
              <a:rPr lang="en-GB" sz="1400" dirty="0" smtClean="0"/>
              <a:t>B-strands are antiparallel</a:t>
            </a:r>
          </a:p>
          <a:p>
            <a:r>
              <a:rPr lang="en-GB" sz="1400" dirty="0" smtClean="0"/>
              <a:t> </a:t>
            </a:r>
          </a:p>
          <a:p>
            <a:pPr marL="342900" lvl="0" indent="-169863">
              <a:buFont typeface="+mj-lt"/>
              <a:buAutoNum type="alphaLcParenR"/>
            </a:pPr>
            <a:r>
              <a:rPr lang="en-GB" sz="1400" b="1" dirty="0" smtClean="0"/>
              <a:t>1, 2, 3</a:t>
            </a:r>
          </a:p>
          <a:p>
            <a:pPr marL="342900" lvl="0" indent="-169863">
              <a:buFont typeface="+mj-lt"/>
              <a:buAutoNum type="alphaLcParenR"/>
            </a:pPr>
            <a:r>
              <a:rPr lang="en-GB" sz="1400" dirty="0" smtClean="0"/>
              <a:t>1, 3</a:t>
            </a:r>
          </a:p>
          <a:p>
            <a:pPr marL="342900" lvl="0" indent="-169863">
              <a:buFont typeface="+mj-lt"/>
              <a:buAutoNum type="alphaLcParenR"/>
            </a:pPr>
            <a:r>
              <a:rPr lang="en-GB" sz="1400" dirty="0" smtClean="0"/>
              <a:t>2, 4</a:t>
            </a:r>
          </a:p>
          <a:p>
            <a:pPr marL="342900" lvl="0" indent="-169863">
              <a:buFont typeface="+mj-lt"/>
              <a:buAutoNum type="alphaLcParenR"/>
            </a:pPr>
            <a:r>
              <a:rPr lang="en-GB" sz="1400" dirty="0" smtClean="0"/>
              <a:t>4</a:t>
            </a:r>
          </a:p>
          <a:p>
            <a:pPr marL="342900" lvl="0" indent="-169863">
              <a:buFont typeface="+mj-lt"/>
              <a:buAutoNum type="alphaLcParenR"/>
            </a:pPr>
            <a:r>
              <a:rPr lang="en-GB" sz="1400" dirty="0" smtClean="0"/>
              <a:t>1, 2, 3, 4</a:t>
            </a:r>
            <a:endParaRPr lang="en-GB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6" name="CuadroTexto 5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Questions</a:t>
            </a:r>
          </a:p>
          <a:p>
            <a:pPr marL="274638"/>
            <a:endParaRPr lang="en-GB" sz="900" b="1" smtClean="0"/>
          </a:p>
        </p:txBody>
      </p:sp>
    </p:spTree>
    <p:extLst>
      <p:ext uri="{BB962C8B-B14F-4D97-AF65-F5344CB8AC3E}">
        <p14:creationId xmlns:p14="http://schemas.microsoft.com/office/powerpoint/2010/main" xmlns="" val="34125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3296" y="400883"/>
            <a:ext cx="8387551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3. NAD(P)-Binding enzymes 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Are involved in different redox reactions 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Require NAD or NADP as a cofactor to transfer electrons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The cofactor and the substrate must be nearly located to allow the electron transfer. 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Bind their substrates and NAD(P) in different domains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dirty="0" smtClean="0"/>
              <a:t>a) 1, 2, 3</a:t>
            </a:r>
          </a:p>
          <a:p>
            <a:r>
              <a:rPr lang="en-GB" sz="1400" dirty="0" smtClean="0"/>
              <a:t>b) 1, 3</a:t>
            </a:r>
          </a:p>
          <a:p>
            <a:r>
              <a:rPr lang="en-GB" sz="1400" dirty="0" smtClean="0"/>
              <a:t>c) 2, 4</a:t>
            </a:r>
          </a:p>
          <a:p>
            <a:r>
              <a:rPr lang="en-GB" sz="1400" dirty="0" smtClean="0"/>
              <a:t>d) 4</a:t>
            </a:r>
          </a:p>
          <a:p>
            <a:r>
              <a:rPr lang="en-GB" sz="1400" b="1" dirty="0" smtClean="0"/>
              <a:t>e) 1, 2, 3, 4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b="1" dirty="0" smtClean="0"/>
              <a:t>4. Hydrogen transfer to NAD(P):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Is stereospecific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There are two different classes of NAD:  A and B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The two forms of NAD differ by a flip of the </a:t>
            </a:r>
            <a:r>
              <a:rPr lang="en-GB" sz="1400" dirty="0" err="1" smtClean="0"/>
              <a:t>nicotinamide</a:t>
            </a:r>
            <a:r>
              <a:rPr lang="en-GB" sz="1400" dirty="0" smtClean="0"/>
              <a:t> ring, 180º around the </a:t>
            </a:r>
            <a:r>
              <a:rPr lang="en-GB" sz="1400" dirty="0" err="1" smtClean="0"/>
              <a:t>glycosilic</a:t>
            </a:r>
            <a:r>
              <a:rPr lang="en-GB" sz="1400" dirty="0" smtClean="0"/>
              <a:t> bond that links it to the ribose 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What defines the two different classes is the concavity that makes the protein and the interactions with NAD.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b="1" dirty="0" smtClean="0"/>
              <a:t>all the answers are correct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b="1" dirty="0" smtClean="0"/>
              <a:t>5. The fingerprint region of the </a:t>
            </a:r>
            <a:r>
              <a:rPr lang="en-GB" sz="1400" b="1" dirty="0" err="1" smtClean="0"/>
              <a:t>Rossmann</a:t>
            </a:r>
            <a:r>
              <a:rPr lang="en-GB" sz="1400" b="1" dirty="0" smtClean="0"/>
              <a:t> fold…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It is a region of approximately 35 residues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It has got some conserved residues which are important for its function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b="1" dirty="0" smtClean="0"/>
              <a:t>a and b are correct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Does not have any conserved residue involved in it is function.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Is the most variable region in the </a:t>
            </a:r>
            <a:r>
              <a:rPr lang="en-GB" sz="1400" dirty="0" err="1" smtClean="0"/>
              <a:t>Rossmann</a:t>
            </a:r>
            <a:r>
              <a:rPr lang="en-GB" sz="1400" dirty="0" smtClean="0"/>
              <a:t> fold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5926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1685" y="434710"/>
            <a:ext cx="8309165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/>
              <a:t>6. The fingerprint region of the </a:t>
            </a:r>
            <a:r>
              <a:rPr lang="en-GB" sz="1400" b="1" dirty="0" err="1" smtClean="0"/>
              <a:t>Rossmann</a:t>
            </a:r>
            <a:r>
              <a:rPr lang="en-GB" sz="1400" b="1" dirty="0" smtClean="0"/>
              <a:t> fold is characterized by…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A glycine rich phosphate binding sequence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An hydrophobic core of six residues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A negatively charged residue located in the C-terminus of the first B-strand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A region of 20 consecutive </a:t>
            </a:r>
            <a:r>
              <a:rPr lang="en-GB" sz="1400" dirty="0" err="1" smtClean="0"/>
              <a:t>leucine</a:t>
            </a:r>
            <a:r>
              <a:rPr lang="en-GB" sz="1400" dirty="0" smtClean="0"/>
              <a:t> residues</a:t>
            </a:r>
          </a:p>
          <a:p>
            <a:endParaRPr lang="en-GB" sz="1400" dirty="0" smtClean="0"/>
          </a:p>
          <a:p>
            <a:pPr marL="173038" lvl="0" indent="-173038">
              <a:buFont typeface="+mj-lt"/>
              <a:buAutoNum type="alphaLcParenR"/>
            </a:pPr>
            <a:r>
              <a:rPr lang="en-GB" sz="1400" b="1" dirty="0" smtClean="0"/>
              <a:t>1, 2, 3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1, 3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2, 4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4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1, 2, 3, 4</a:t>
            </a:r>
          </a:p>
          <a:p>
            <a:r>
              <a:rPr lang="en-GB" sz="1400" dirty="0" smtClean="0"/>
              <a:t> </a:t>
            </a:r>
          </a:p>
          <a:p>
            <a:pPr lvl="0"/>
            <a:r>
              <a:rPr lang="en-GB" sz="1400" b="1" dirty="0" smtClean="0"/>
              <a:t>7. As far as NAD(P) interaction is concerned…</a:t>
            </a:r>
            <a:endParaRPr lang="en-GB" sz="1400" dirty="0" smtClean="0"/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NAD(P) molecules adopt and extended shape similar to a boomerang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NAD(P) binding is stabilized by interaction with the protein which involves hydrogen bonds and VDW contacts. 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b="1" dirty="0" smtClean="0"/>
              <a:t>A and b are correct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NAD(P) pyrophosphate group does not have any interaction with the protein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All the answers are correct</a:t>
            </a:r>
          </a:p>
          <a:p>
            <a:pPr lvl="0"/>
            <a:endParaRPr lang="en-GB" sz="1400" b="1" dirty="0" smtClean="0"/>
          </a:p>
          <a:p>
            <a:r>
              <a:rPr lang="en-GB" sz="1400" b="1" dirty="0" smtClean="0"/>
              <a:t>8. NAD and NADP…</a:t>
            </a:r>
            <a:r>
              <a:rPr lang="en-GB" sz="1400" dirty="0" smtClean="0"/>
              <a:t>.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Are oxidizing agents that can be reduced to NADH and NADPH, respectively. 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Are used as a cofactor to shuttle electrons between proteins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A and b are correct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NADP has an additional phosphate group in 2’ of the adenosine ribose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b="1" dirty="0" smtClean="0"/>
              <a:t>All the answers are correct</a:t>
            </a:r>
          </a:p>
          <a:p>
            <a:pPr lvl="0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7780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4652" y="858066"/>
            <a:ext cx="8488477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/>
              <a:t>9. As far as NAD(P) interaction is concerned…</a:t>
            </a:r>
            <a:endParaRPr lang="en-GB" sz="1400" dirty="0" smtClean="0"/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Glycine residues are important to adopt a good conformation that allows a correct contact with the NAD(P) cofactor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Hydrogen bonds are involved in the interaction between NAD(P) and the protein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The pyrophosphate group interacts with an structurally conserve water molecule</a:t>
            </a:r>
          </a:p>
          <a:p>
            <a:pPr marL="173038" lvl="0" indent="-173038">
              <a:buFont typeface="+mj-lt"/>
              <a:buAutoNum type="arabicPeriod"/>
            </a:pPr>
            <a:r>
              <a:rPr lang="en-GB" sz="1400" dirty="0" smtClean="0"/>
              <a:t>Water molecules are not involved in forming hydrogen bonds</a:t>
            </a:r>
          </a:p>
          <a:p>
            <a:r>
              <a:rPr lang="en-GB" sz="1400" dirty="0" smtClean="0"/>
              <a:t> 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b="1" dirty="0" smtClean="0"/>
              <a:t>1, 2, 3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1, 3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2, 4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4</a:t>
            </a:r>
          </a:p>
          <a:p>
            <a:pPr marL="173038" lvl="0" indent="-173038">
              <a:buFont typeface="+mj-lt"/>
              <a:buAutoNum type="alphaLcParenR"/>
            </a:pPr>
            <a:r>
              <a:rPr lang="en-GB" sz="1400" dirty="0" smtClean="0"/>
              <a:t>1, 2, 3, 4</a:t>
            </a:r>
          </a:p>
          <a:p>
            <a:r>
              <a:rPr lang="en-GB" sz="1400" dirty="0" smtClean="0"/>
              <a:t> </a:t>
            </a:r>
            <a:endParaRPr lang="en-GB" sz="1400" b="1" dirty="0" smtClean="0"/>
          </a:p>
          <a:p>
            <a:r>
              <a:rPr lang="en-GB" sz="1400" b="1" dirty="0" smtClean="0"/>
              <a:t>10.  As far as interaction between NAD(P) is concerned… 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dirty="0" smtClean="0"/>
              <a:t>Residues with aromatic rings are involved in the hydrogen transfer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dirty="0" smtClean="0"/>
              <a:t>A negatively charged residue at the C-terminus end of the second b-strand is important to discriminate between NAD and NADP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b="1" dirty="0" smtClean="0"/>
              <a:t>a and b are correct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dirty="0" smtClean="0"/>
              <a:t>There is not any difference between binding NAD or NADP cofactors. </a:t>
            </a:r>
          </a:p>
          <a:p>
            <a:pPr marL="173038" indent="-173038">
              <a:buFont typeface="+mj-lt"/>
              <a:buAutoNum type="alphaLcParenR"/>
            </a:pPr>
            <a:r>
              <a:rPr lang="en-GB" sz="1400" dirty="0" smtClean="0"/>
              <a:t>All the answers are correct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dirty="0" smtClean="0"/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9656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70" y="812800"/>
            <a:ext cx="6773582" cy="55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4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LN EV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048"/>
          <a:stretch/>
        </p:blipFill>
        <p:spPr>
          <a:xfrm>
            <a:off x="522942" y="1405965"/>
            <a:ext cx="7978588" cy="3592464"/>
          </a:xfrm>
        </p:spPr>
      </p:pic>
      <p:sp>
        <p:nvSpPr>
          <p:cNvPr id="2" name="CuadroTexto 1"/>
          <p:cNvSpPr txBox="1"/>
          <p:nvPr/>
        </p:nvSpPr>
        <p:spPr>
          <a:xfrm>
            <a:off x="522942" y="493059"/>
            <a:ext cx="77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/>
              <a:t>Glyceraldehyde</a:t>
            </a:r>
            <a:r>
              <a:rPr lang="ca-ES" b="1" dirty="0" smtClean="0"/>
              <a:t> 3 </a:t>
            </a:r>
            <a:r>
              <a:rPr lang="ca-ES" b="1" dirty="0" err="1" smtClean="0"/>
              <a:t>phosphate</a:t>
            </a:r>
            <a:r>
              <a:rPr lang="ca-ES" b="1" dirty="0" smtClean="0"/>
              <a:t> </a:t>
            </a:r>
            <a:r>
              <a:rPr lang="ca-ES" b="1" dirty="0" err="1" smtClean="0"/>
              <a:t>dehydrogenase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xmlns="" val="38394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Introduction </a:t>
            </a:r>
          </a:p>
          <a:p>
            <a:pPr marL="274638"/>
            <a:endParaRPr lang="en-GB" sz="900" b="1" smtClean="0"/>
          </a:p>
        </p:txBody>
      </p:sp>
      <p:sp>
        <p:nvSpPr>
          <p:cNvPr id="2" name="Rectángulo 1"/>
          <p:cNvSpPr/>
          <p:nvPr/>
        </p:nvSpPr>
        <p:spPr>
          <a:xfrm>
            <a:off x="1427398" y="2155803"/>
            <a:ext cx="3470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/>
              <a:t>OXIDATION </a:t>
            </a:r>
            <a:r>
              <a:rPr lang="en-GB" sz="1600" b="1" u="sng" smtClean="0"/>
              <a:t>reactions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23988" y="215580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u="sng" smtClean="0"/>
              <a:t>REDUCTION reactions</a:t>
            </a:r>
          </a:p>
        </p:txBody>
      </p:sp>
      <p:pic>
        <p:nvPicPr>
          <p:cNvPr id="15" name="Imagen 14" descr="mage04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89"/>
          <a:stretch/>
        </p:blipFill>
        <p:spPr bwMode="auto">
          <a:xfrm>
            <a:off x="586267" y="2901172"/>
            <a:ext cx="4001115" cy="25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mage04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81"/>
          <a:stretch/>
        </p:blipFill>
        <p:spPr bwMode="auto">
          <a:xfrm>
            <a:off x="5157526" y="2811255"/>
            <a:ext cx="3638138" cy="2658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1223589" y="5749627"/>
            <a:ext cx="275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/>
              <a:t>R</a:t>
            </a:r>
            <a:r>
              <a:rPr lang="en-GB" sz="1600" b="1" smtClean="0"/>
              <a:t>eduction</a:t>
            </a:r>
            <a:r>
              <a:rPr lang="en-GB" sz="1600" smtClean="0"/>
              <a:t> </a:t>
            </a:r>
            <a:r>
              <a:rPr lang="en-GB" sz="1600"/>
              <a:t>of </a:t>
            </a:r>
            <a:r>
              <a:rPr lang="en-GB" sz="1600" smtClean="0"/>
              <a:t>NAD to NADH</a:t>
            </a:r>
            <a:endParaRPr lang="en-GB" sz="1600"/>
          </a:p>
        </p:txBody>
      </p:sp>
      <p:sp>
        <p:nvSpPr>
          <p:cNvPr id="17" name="Rectángulo 16"/>
          <p:cNvSpPr/>
          <p:nvPr/>
        </p:nvSpPr>
        <p:spPr>
          <a:xfrm>
            <a:off x="5539893" y="5783175"/>
            <a:ext cx="2435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O</a:t>
            </a:r>
            <a:r>
              <a:rPr lang="en-GB" sz="1600" b="1" smtClean="0"/>
              <a:t>xidation</a:t>
            </a:r>
            <a:r>
              <a:rPr lang="en-GB" sz="1600" smtClean="0"/>
              <a:t> </a:t>
            </a:r>
            <a:r>
              <a:rPr lang="en-GB" sz="1600"/>
              <a:t>of </a:t>
            </a:r>
            <a:r>
              <a:rPr lang="en-GB" sz="1600" smtClean="0"/>
              <a:t>NADH </a:t>
            </a:r>
            <a:r>
              <a:rPr lang="en-GB" sz="1600"/>
              <a:t>to </a:t>
            </a:r>
            <a:r>
              <a:rPr lang="en-GB" sz="1600" smtClean="0"/>
              <a:t>NAD</a:t>
            </a:r>
            <a:endParaRPr lang="en-GB" sz="1600"/>
          </a:p>
        </p:txBody>
      </p:sp>
      <p:sp>
        <p:nvSpPr>
          <p:cNvPr id="18" name="Rectángulo 17"/>
          <p:cNvSpPr/>
          <p:nvPr/>
        </p:nvSpPr>
        <p:spPr>
          <a:xfrm>
            <a:off x="3802151" y="3563424"/>
            <a:ext cx="685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/>
              <a:t>ketone</a:t>
            </a:r>
            <a:endParaRPr lang="en-GB" sz="1200"/>
          </a:p>
        </p:txBody>
      </p:sp>
      <p:sp>
        <p:nvSpPr>
          <p:cNvPr id="19" name="Rectángulo 18"/>
          <p:cNvSpPr/>
          <p:nvPr/>
        </p:nvSpPr>
        <p:spPr>
          <a:xfrm>
            <a:off x="298893" y="4140642"/>
            <a:ext cx="685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/>
              <a:t>Alcohol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733609" y="3248429"/>
            <a:ext cx="685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/>
              <a:t>ketone</a:t>
            </a:r>
            <a:endParaRPr lang="en-GB" sz="1200"/>
          </a:p>
        </p:txBody>
      </p:sp>
      <p:sp>
        <p:nvSpPr>
          <p:cNvPr id="21" name="Rectángulo 20"/>
          <p:cNvSpPr/>
          <p:nvPr/>
        </p:nvSpPr>
        <p:spPr>
          <a:xfrm>
            <a:off x="8109988" y="3386928"/>
            <a:ext cx="685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/>
              <a:t>Alcohol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22" y="3477680"/>
            <a:ext cx="171295" cy="1976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50960" y="3345573"/>
            <a:ext cx="254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solidFill>
                  <a:srgbClr val="0000FF"/>
                </a:solidFill>
              </a:rPr>
              <a:t>+</a:t>
            </a:r>
            <a:endParaRPr lang="en-GB" sz="1100">
              <a:solidFill>
                <a:srgbClr val="0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19319" y="4612502"/>
            <a:ext cx="53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+ 2e</a:t>
            </a:r>
            <a:r>
              <a:rPr lang="en-GB" sz="1400" baseline="30000" smtClean="0"/>
              <a:t>-</a:t>
            </a:r>
            <a:endParaRPr lang="en-GB" sz="1400"/>
          </a:p>
        </p:txBody>
      </p:sp>
      <p:sp>
        <p:nvSpPr>
          <p:cNvPr id="22" name="CuadroTexto 21"/>
          <p:cNvSpPr txBox="1"/>
          <p:nvPr/>
        </p:nvSpPr>
        <p:spPr>
          <a:xfrm>
            <a:off x="6692369" y="4474002"/>
            <a:ext cx="497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- 2e</a:t>
            </a:r>
            <a:r>
              <a:rPr lang="en-GB" sz="1400" baseline="30000" smtClean="0"/>
              <a:t>-</a:t>
            </a:r>
            <a:endParaRPr lang="en-GB" sz="1400"/>
          </a:p>
        </p:txBody>
      </p:sp>
      <p:sp>
        <p:nvSpPr>
          <p:cNvPr id="23" name="CuadroTexto 22"/>
          <p:cNvSpPr txBox="1"/>
          <p:nvPr/>
        </p:nvSpPr>
        <p:spPr>
          <a:xfrm>
            <a:off x="685796" y="1392938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Chemical reactions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tamp ev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0" r="5340"/>
          <a:stretch/>
        </p:blipFill>
        <p:spPr>
          <a:xfrm>
            <a:off x="298823" y="1600200"/>
            <a:ext cx="8621059" cy="3458915"/>
          </a:xfrm>
        </p:spPr>
      </p:pic>
      <p:sp>
        <p:nvSpPr>
          <p:cNvPr id="3" name="CuadroTexto 2"/>
          <p:cNvSpPr txBox="1"/>
          <p:nvPr/>
        </p:nvSpPr>
        <p:spPr>
          <a:xfrm>
            <a:off x="522942" y="493059"/>
            <a:ext cx="77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/>
              <a:t>Glyceraldehyde</a:t>
            </a:r>
            <a:r>
              <a:rPr lang="ca-ES" b="1" dirty="0" smtClean="0"/>
              <a:t> 3 </a:t>
            </a:r>
            <a:r>
              <a:rPr lang="ca-ES" b="1" dirty="0" err="1" smtClean="0"/>
              <a:t>phosphate</a:t>
            </a:r>
            <a:r>
              <a:rPr lang="ca-ES" b="1" dirty="0" smtClean="0"/>
              <a:t> </a:t>
            </a:r>
            <a:r>
              <a:rPr lang="ca-ES" b="1" dirty="0" err="1" smtClean="0"/>
              <a:t>dehydrogenase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xmlns="" val="27281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" y="0"/>
            <a:ext cx="9158431" cy="562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/>
          </a:p>
        </p:txBody>
      </p:sp>
      <p:sp>
        <p:nvSpPr>
          <p:cNvPr id="9" name="CuadroTexto 8"/>
          <p:cNvSpPr txBox="1"/>
          <p:nvPr/>
        </p:nvSpPr>
        <p:spPr>
          <a:xfrm>
            <a:off x="685796" y="384585"/>
            <a:ext cx="8492474" cy="66172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marL="274638"/>
            <a:endParaRPr lang="en-GB" sz="800" smtClean="0"/>
          </a:p>
          <a:p>
            <a:pPr marL="274638"/>
            <a:r>
              <a:rPr lang="en-GB" sz="2000" b="1" smtClean="0">
                <a:solidFill>
                  <a:schemeClr val="bg1"/>
                </a:solidFill>
              </a:rPr>
              <a:t>NAD(P)-Binding enzymes</a:t>
            </a:r>
          </a:p>
          <a:p>
            <a:pPr marL="274638"/>
            <a:endParaRPr lang="en-GB" sz="900" b="1" smtClean="0"/>
          </a:p>
        </p:txBody>
      </p:sp>
      <p:sp>
        <p:nvSpPr>
          <p:cNvPr id="3" name="Rectángulo 2"/>
          <p:cNvSpPr/>
          <p:nvPr/>
        </p:nvSpPr>
        <p:spPr>
          <a:xfrm>
            <a:off x="685795" y="1921940"/>
            <a:ext cx="749672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GB" b="1" smtClean="0"/>
              <a:t>NAD(P)-binding proteins </a:t>
            </a:r>
            <a:r>
              <a:rPr lang="en-GB" smtClean="0"/>
              <a:t>are ubiquitous</a:t>
            </a:r>
          </a:p>
          <a:p>
            <a:pPr marL="173038" indent="-173038">
              <a:buFont typeface="Arial"/>
              <a:buChar char="•"/>
            </a:pPr>
            <a:endParaRPr lang="en-GB" sz="1000" b="1" smtClean="0"/>
          </a:p>
          <a:p>
            <a:pPr marL="173038" indent="-173038">
              <a:buFont typeface="Arial"/>
              <a:buChar char="•"/>
            </a:pPr>
            <a:r>
              <a:rPr lang="en-GB" smtClean="0"/>
              <a:t>There are several distinct ways of binding NAD(P):</a:t>
            </a:r>
            <a:endParaRPr lang="en-GB"/>
          </a:p>
        </p:txBody>
      </p:sp>
      <p:pic>
        <p:nvPicPr>
          <p:cNvPr id="7" name="Imagen 6" descr="ROSMAN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5" t="10455" r="12254" b="9584"/>
          <a:stretch/>
        </p:blipFill>
        <p:spPr>
          <a:xfrm>
            <a:off x="5516675" y="2800268"/>
            <a:ext cx="3609587" cy="3716279"/>
          </a:xfrm>
          <a:prstGeom prst="rect">
            <a:avLst/>
          </a:prstGeom>
        </p:spPr>
      </p:pic>
      <p:pic>
        <p:nvPicPr>
          <p:cNvPr id="11" name="Imagen 10" descr="ALDOS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51" t="8734" r="18232"/>
          <a:stretch/>
        </p:blipFill>
        <p:spPr>
          <a:xfrm>
            <a:off x="2798794" y="3169600"/>
            <a:ext cx="3158719" cy="345051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4423" y="2891651"/>
            <a:ext cx="3245783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smtClean="0">
                <a:solidFill>
                  <a:srgbClr val="1F497D"/>
                </a:solidFill>
              </a:rPr>
              <a:t>NON CLASSICAL</a:t>
            </a:r>
          </a:p>
          <a:p>
            <a:endParaRPr lang="en-GB" sz="800"/>
          </a:p>
          <a:p>
            <a:pPr marL="173038" lvl="0" indent="-173038">
              <a:buFontTx/>
              <a:buChar char="-"/>
            </a:pPr>
            <a:r>
              <a:rPr lang="en-GB" smtClean="0"/>
              <a:t>All-Alpha</a:t>
            </a:r>
          </a:p>
          <a:p>
            <a:pPr marL="173038" lvl="0" indent="-173038">
              <a:buFontTx/>
              <a:buChar char="-"/>
            </a:pPr>
            <a:r>
              <a:rPr lang="en-GB" smtClean="0"/>
              <a:t>All-Beta</a:t>
            </a:r>
            <a:endParaRPr lang="en-GB"/>
          </a:p>
          <a:p>
            <a:pPr marL="173038" lvl="0" indent="-173038">
              <a:buFontTx/>
              <a:buChar char="-"/>
            </a:pPr>
            <a:r>
              <a:rPr lang="en-GB" smtClean="0"/>
              <a:t>Alpha </a:t>
            </a:r>
            <a:r>
              <a:rPr lang="en-GB"/>
              <a:t>+ </a:t>
            </a:r>
            <a:r>
              <a:rPr lang="en-GB" smtClean="0"/>
              <a:t>Beta</a:t>
            </a:r>
            <a:endParaRPr lang="en-GB"/>
          </a:p>
          <a:p>
            <a:pPr marL="173038" lvl="0" indent="-173038">
              <a:buFontTx/>
              <a:buChar char="-"/>
            </a:pPr>
            <a:r>
              <a:rPr lang="en-GB" smtClean="0"/>
              <a:t>Alpha/Beta</a:t>
            </a:r>
          </a:p>
          <a:p>
            <a:pPr lvl="0"/>
            <a:endParaRPr lang="en-GB"/>
          </a:p>
          <a:p>
            <a:r>
              <a:rPr lang="en-GB" b="1" u="sng" smtClean="0">
                <a:solidFill>
                  <a:schemeClr val="tx2"/>
                </a:solidFill>
              </a:rPr>
              <a:t>CLASSICAL</a:t>
            </a:r>
          </a:p>
          <a:p>
            <a:endParaRPr lang="en-GB" sz="900"/>
          </a:p>
          <a:p>
            <a:pPr marL="173038" indent="-173038">
              <a:buFontTx/>
              <a:buChar char="-"/>
            </a:pPr>
            <a:r>
              <a:rPr lang="en-GB" smtClean="0"/>
              <a:t>Alpha</a:t>
            </a:r>
            <a:r>
              <a:rPr lang="en-GB"/>
              <a:t>/</a:t>
            </a:r>
            <a:r>
              <a:rPr lang="en-GB" smtClean="0"/>
              <a:t>beta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035171" y="2810993"/>
            <a:ext cx="125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Beta Barrel</a:t>
            </a:r>
            <a:endParaRPr lang="en-GB" b="1"/>
          </a:p>
        </p:txBody>
      </p:sp>
      <p:sp>
        <p:nvSpPr>
          <p:cNvPr id="6" name="CuadroTexto 5"/>
          <p:cNvSpPr txBox="1"/>
          <p:nvPr/>
        </p:nvSpPr>
        <p:spPr>
          <a:xfrm>
            <a:off x="2253929" y="6313242"/>
            <a:ext cx="2290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Aldose reductase</a:t>
            </a:r>
            <a:endParaRPr lang="en-GB" sz="1500"/>
          </a:p>
        </p:txBody>
      </p:sp>
      <p:sp>
        <p:nvSpPr>
          <p:cNvPr id="8" name="CuadroTexto 7"/>
          <p:cNvSpPr txBox="1"/>
          <p:nvPr/>
        </p:nvSpPr>
        <p:spPr>
          <a:xfrm>
            <a:off x="6913899" y="6322627"/>
            <a:ext cx="2537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Malate dehydrogenase</a:t>
            </a:r>
            <a:endParaRPr lang="en-GB" sz="1500"/>
          </a:p>
        </p:txBody>
      </p:sp>
      <p:sp>
        <p:nvSpPr>
          <p:cNvPr id="15" name="CuadroTexto 14"/>
          <p:cNvSpPr txBox="1"/>
          <p:nvPr/>
        </p:nvSpPr>
        <p:spPr>
          <a:xfrm>
            <a:off x="7381400" y="2615602"/>
            <a:ext cx="160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Rossmann fold</a:t>
            </a:r>
            <a:endParaRPr lang="en-GB" b="1"/>
          </a:p>
        </p:txBody>
      </p:sp>
      <p:sp>
        <p:nvSpPr>
          <p:cNvPr id="16" name="CuadroTexto 15"/>
          <p:cNvSpPr txBox="1"/>
          <p:nvPr/>
        </p:nvSpPr>
        <p:spPr>
          <a:xfrm>
            <a:off x="5516675" y="5665583"/>
            <a:ext cx="10190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685796" y="1405124"/>
            <a:ext cx="69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NAD(P)-binding enzymes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9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6763" y="6389285"/>
            <a:ext cx="871221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smtClean="0"/>
              <a:t>They can have different functions and catalyse similar or different reactions related to </a:t>
            </a:r>
            <a:r>
              <a:rPr lang="en-GB" sz="1600" b="1" smtClean="0"/>
              <a:t>oxidoreduction</a:t>
            </a:r>
            <a:endParaRPr lang="en-GB" sz="1600"/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2132265"/>
              </p:ext>
            </p:extLst>
          </p:nvPr>
        </p:nvGraphicFramePr>
        <p:xfrm>
          <a:off x="286763" y="1744298"/>
          <a:ext cx="871221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605"/>
                <a:gridCol w="2802193"/>
                <a:gridCol w="2015930"/>
                <a:gridCol w="685490"/>
              </a:tblGrid>
              <a:tr h="230335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Family</a:t>
                      </a:r>
                      <a:endParaRPr lang="en-GB" sz="12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Protein</a:t>
                      </a:r>
                      <a:endParaRPr lang="en-GB" sz="12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Species</a:t>
                      </a:r>
                      <a:endParaRPr lang="en-GB" sz="12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PDB ID</a:t>
                      </a:r>
                      <a:endParaRPr lang="en-GB" sz="12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193481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Alcohol dehydrogenase-like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200" b="1" dirty="0" smtClean="0"/>
                        <a:t>Alcohol </a:t>
                      </a:r>
                      <a:r>
                        <a:rPr lang="es-ES" sz="1200" b="1" dirty="0" err="1" smtClean="0"/>
                        <a:t>dehydrogenase</a:t>
                      </a:r>
                      <a:endParaRPr lang="es-ES" sz="12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dirty="0" err="1" smtClean="0"/>
                        <a:t>Equus</a:t>
                      </a:r>
                      <a:r>
                        <a:rPr lang="es-ES" sz="1200" i="1" u="none" dirty="0" smtClean="0"/>
                        <a:t> </a:t>
                      </a:r>
                      <a:r>
                        <a:rPr lang="es-ES" sz="1200" i="1" u="none" dirty="0" err="1" smtClean="0"/>
                        <a:t>caballus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2OHX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416">
                <a:tc vMerge="1">
                  <a:txBody>
                    <a:bodyPr/>
                    <a:lstStyle/>
                    <a:p>
                      <a:endParaRPr lang="es-E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Alcohol dehydrogenase</a:t>
                      </a:r>
                      <a:endParaRPr lang="en-GB" sz="1200" b="1" noProof="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dirty="0" smtClean="0"/>
                        <a:t>Rana </a:t>
                      </a:r>
                      <a:r>
                        <a:rPr lang="es-ES" sz="1200" i="1" u="none" dirty="0" err="1" smtClean="0"/>
                        <a:t>perezi</a:t>
                      </a:r>
                      <a:endParaRPr lang="es-ES" sz="1200" i="1" u="none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1P0F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Formate/</a:t>
                      </a:r>
                      <a:r>
                        <a:rPr lang="en-GB" sz="1200" noProof="0" dirty="0" err="1" smtClean="0"/>
                        <a:t>glycerate</a:t>
                      </a:r>
                      <a:r>
                        <a:rPr lang="en-GB" sz="1200" noProof="0" dirty="0" smtClean="0"/>
                        <a:t> dehydrogenases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smtClean="0"/>
                        <a:t>L-alanine dehydrogenase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Phormidium lapideum</a:t>
                      </a:r>
                      <a:endParaRPr lang="es-ES" sz="1200" b="0" i="1" u="non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1PJC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 vMerge="1">
                  <a:txBody>
                    <a:bodyPr/>
                    <a:lstStyle/>
                    <a:p>
                      <a:endParaRPr lang="es-E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err="1" smtClean="0"/>
                        <a:t>Formate</a:t>
                      </a:r>
                      <a:r>
                        <a:rPr lang="en-GB" sz="1200" b="1" kern="1200" noProof="0" dirty="0" smtClean="0"/>
                        <a:t> </a:t>
                      </a:r>
                      <a:r>
                        <a:rPr lang="en-GB" sz="1200" b="1" kern="1200" noProof="0" dirty="0" err="1" smtClean="0"/>
                        <a:t>dehydrogenase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err="1" smtClean="0"/>
                        <a:t>Pseudomonas</a:t>
                      </a:r>
                      <a:r>
                        <a:rPr lang="es-ES" sz="1200" i="1" u="none" kern="1200" dirty="0" smtClean="0"/>
                        <a:t> </a:t>
                      </a:r>
                      <a:r>
                        <a:rPr lang="es-ES" sz="1200" i="1" u="none" kern="1200" dirty="0" err="1" smtClean="0"/>
                        <a:t>sp</a:t>
                      </a:r>
                      <a:r>
                        <a:rPr lang="es-ES" sz="1200" i="1" u="none" kern="1200" dirty="0" smtClean="0"/>
                        <a:t>.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2NAD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LDH N-terminal domain-like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noProof="0" dirty="0" smtClean="0">
                          <a:effectLst/>
                        </a:rPr>
                        <a:t>Malate dehydrogenase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Escherichia coli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1EMD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 vMerge="1">
                  <a:txBody>
                    <a:bodyPr/>
                    <a:lstStyle/>
                    <a:p>
                      <a:endParaRPr lang="es-E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noProof="0" dirty="0" smtClean="0">
                          <a:effectLst/>
                        </a:rPr>
                        <a:t>Lactate dehydrogenase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Thermotoga maritima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1A5Z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6-phosphogluconate dehydrogenase-like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200" b="1" u="none" strike="noStrike" noProof="0" dirty="0" smtClean="0">
                          <a:effectLst/>
                        </a:rPr>
                        <a:t>  Prephenate dehydrogenase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smtClean="0"/>
                        <a:t>Synechocystis sp. 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2F1K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Siroheme synthase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200" b="1" u="none" strike="noStrike" noProof="0" dirty="0" smtClean="0">
                          <a:effectLst/>
                        </a:rPr>
                        <a:t>  Siroheme synthase </a:t>
                      </a:r>
                      <a:r>
                        <a:rPr lang="en-GB" sz="1200" b="1" u="none" strike="noStrike" noProof="0" dirty="0" err="1" smtClean="0">
                          <a:effectLst/>
                        </a:rPr>
                        <a:t>CysG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Salmonella typhimurium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1PJS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Ornithine </a:t>
                      </a:r>
                      <a:r>
                        <a:rPr lang="en-GB" sz="1200" noProof="0" dirty="0" err="1" smtClean="0"/>
                        <a:t>cyclodeaminase</a:t>
                      </a:r>
                      <a:r>
                        <a:rPr lang="en-GB" sz="1200" noProof="0" dirty="0" smtClean="0"/>
                        <a:t>-like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err="1" smtClean="0"/>
                        <a:t>Ornithine</a:t>
                      </a:r>
                      <a:r>
                        <a:rPr lang="en-GB" sz="1200" b="1" kern="1200" noProof="0" dirty="0" smtClean="0"/>
                        <a:t> </a:t>
                      </a:r>
                      <a:r>
                        <a:rPr lang="en-GB" sz="1200" b="1" kern="1200" noProof="0" dirty="0" err="1" smtClean="0"/>
                        <a:t>cyclodeaminase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smtClean="0"/>
                        <a:t>Pseudomonas putida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1X7D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Tyrosine-dependent </a:t>
                      </a:r>
                      <a:r>
                        <a:rPr lang="en-GB" sz="1200" noProof="0" dirty="0" err="1" smtClean="0"/>
                        <a:t>oxidoreductases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err="1" smtClean="0"/>
                        <a:t>Uridine</a:t>
                      </a:r>
                      <a:r>
                        <a:rPr lang="en-GB" sz="1200" b="1" kern="1200" noProof="0" dirty="0" smtClean="0"/>
                        <a:t> diphosphogalactose-4-epimerase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it-IT" sz="1200" i="1" u="none" kern="1200" dirty="0" smtClean="0"/>
                        <a:t>Homo sapiens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1EK5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 smtClean="0"/>
                        <a:t>Amino acid dehydrogenase-like</a:t>
                      </a:r>
                      <a:endParaRPr lang="en-GB" sz="1200" b="0" noProof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200" b="1" u="none" strike="noStrike" noProof="0" dirty="0" smtClean="0">
                          <a:effectLst/>
                        </a:rPr>
                        <a:t>  Glutamate dehydrogenase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smtClean="0"/>
                        <a:t>Pyrobaculum islandicum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1V9L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noProof="0" dirty="0" smtClean="0"/>
                        <a:t>Glyceraldehyde-3-phosphate dehydrogenase-like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smtClean="0"/>
                        <a:t>Glyceraldehyde-3-phosphate dehydrogenase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smtClean="0"/>
                        <a:t>Escherichia coli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1GAD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Transcriptional repressor Rex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smtClean="0"/>
                        <a:t>Transcriptional repressor Rex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i="1" u="none" kern="1200" dirty="0" smtClean="0"/>
                        <a:t>Thermus aquaticus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1XCB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4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CoA-binding domain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smtClean="0"/>
                        <a:t>Succinyl-CoA synthetase</a:t>
                      </a:r>
                      <a:endParaRPr lang="en-GB" sz="1200" b="1" noProof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Thermus thermophilus</a:t>
                      </a:r>
                      <a:endParaRPr lang="es-ES" sz="1200" i="1" u="none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1OI7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Potassium channel NAD-binding domain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 dirty="0" err="1" smtClean="0"/>
                        <a:t>Ktn</a:t>
                      </a:r>
                      <a:r>
                        <a:rPr lang="en-GB" sz="1200" b="1" kern="1200" noProof="0" dirty="0" smtClean="0"/>
                        <a:t> Mja218</a:t>
                      </a:r>
                      <a:endParaRPr lang="en-GB" sz="1200" b="1" noProof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u="none" kern="1200" dirty="0" smtClean="0"/>
                        <a:t>Archaeon Methanococcus jannaschii</a:t>
                      </a:r>
                      <a:endParaRPr lang="es-ES" sz="1200" b="0" i="1" u="non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" sz="1200" dirty="0" smtClean="0"/>
                        <a:t>1LSS</a:t>
                      </a:r>
                      <a:endParaRPr lang="es-E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-1" y="0"/>
            <a:ext cx="9178271" cy="1046305"/>
            <a:chOff x="-1" y="0"/>
            <a:chExt cx="9178271" cy="1046305"/>
          </a:xfrm>
        </p:grpSpPr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-1" y="0"/>
              <a:ext cx="9158431" cy="5627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1188720" tIns="45720" rIns="274320" bIns="45720" rtlCol="0" anchor="ctr">
              <a:normAutofit fontScale="97500"/>
            </a:bodyPr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180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85796" y="384585"/>
              <a:ext cx="8492474" cy="66172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pPr marL="274638"/>
              <a:endParaRPr lang="en-GB" sz="800" smtClean="0"/>
            </a:p>
            <a:p>
              <a:pPr marL="274638"/>
              <a:r>
                <a:rPr lang="en-GB" sz="2000" b="1" smtClean="0">
                  <a:solidFill>
                    <a:schemeClr val="bg1"/>
                  </a:solidFill>
                </a:rPr>
                <a:t>What do we study?</a:t>
              </a:r>
            </a:p>
            <a:p>
              <a:pPr marL="274638"/>
              <a:endParaRPr lang="en-GB" sz="900" b="1" smtClean="0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86763" y="1227920"/>
            <a:ext cx="3108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Class</a:t>
            </a:r>
            <a:r>
              <a:rPr lang="en-GB" sz="1600" smtClean="0"/>
              <a:t>: Alpha and beta protein (α/β)</a:t>
            </a:r>
            <a:endParaRPr lang="en-GB" sz="1600"/>
          </a:p>
        </p:txBody>
      </p:sp>
      <p:sp>
        <p:nvSpPr>
          <p:cNvPr id="14" name="CuadroTexto 13"/>
          <p:cNvSpPr txBox="1"/>
          <p:nvPr/>
        </p:nvSpPr>
        <p:spPr>
          <a:xfrm>
            <a:off x="3919407" y="1239773"/>
            <a:ext cx="4643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Superfamily</a:t>
            </a:r>
            <a:r>
              <a:rPr lang="en-GB" sz="1600" smtClean="0"/>
              <a:t>: NAD(P)-Binding Rossmann fold domains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xmlns="" val="7599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" y="0"/>
            <a:ext cx="9178271" cy="1046305"/>
            <a:chOff x="-1" y="0"/>
            <a:chExt cx="9178271" cy="1046305"/>
          </a:xfrm>
        </p:grpSpPr>
        <p:sp>
          <p:nvSpPr>
            <p:cNvPr id="5" name="1 Título"/>
            <p:cNvSpPr txBox="1">
              <a:spLocks/>
            </p:cNvSpPr>
            <p:nvPr/>
          </p:nvSpPr>
          <p:spPr>
            <a:xfrm>
              <a:off x="-1" y="0"/>
              <a:ext cx="9158431" cy="5627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1188720" tIns="45720" rIns="274320" bIns="45720" rtlCol="0" anchor="ctr">
              <a:normAutofit fontScale="97500"/>
            </a:bodyPr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180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85796" y="384585"/>
              <a:ext cx="8492474" cy="66172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pPr marL="274638"/>
              <a:endParaRPr lang="en-GB" sz="800" smtClean="0"/>
            </a:p>
            <a:p>
              <a:pPr marL="274638"/>
              <a:r>
                <a:rPr lang="en-GB" sz="2000" b="1" smtClean="0">
                  <a:solidFill>
                    <a:schemeClr val="bg1"/>
                  </a:solidFill>
                </a:rPr>
                <a:t>Sequence identity</a:t>
              </a:r>
            </a:p>
            <a:p>
              <a:pPr marL="274638"/>
              <a:endParaRPr lang="en-GB" sz="900" b="1" smtClean="0"/>
            </a:p>
          </p:txBody>
        </p:sp>
      </p:grpSp>
      <p:pic>
        <p:nvPicPr>
          <p:cNvPr id="8" name="Imagen 7" descr="MSA_who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00" y="1806847"/>
            <a:ext cx="7084514" cy="466541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5796" y="1273660"/>
            <a:ext cx="234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MSA: Whole sequence 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06090" y="2171075"/>
            <a:ext cx="587181" cy="163854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799982" y="6452827"/>
            <a:ext cx="742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smtClean="0"/>
              <a:t>MSA with whole sequence of 2OHX, 1P0F, 1PJC, 2NAD, 1PJS, 1EMD, 1A5Z, 2F1K, 1LSS, 1XCB, 1X7D, 1OI7, 1GAD, 1EK5, 1V9L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xmlns="" val="25936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" y="0"/>
            <a:ext cx="9178271" cy="1046305"/>
            <a:chOff x="-1" y="0"/>
            <a:chExt cx="9178271" cy="1046305"/>
          </a:xfrm>
        </p:grpSpPr>
        <p:sp>
          <p:nvSpPr>
            <p:cNvPr id="5" name="1 Título"/>
            <p:cNvSpPr txBox="1">
              <a:spLocks/>
            </p:cNvSpPr>
            <p:nvPr/>
          </p:nvSpPr>
          <p:spPr>
            <a:xfrm>
              <a:off x="-1" y="0"/>
              <a:ext cx="9158431" cy="5627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1188720" tIns="45720" rIns="274320" bIns="45720" rtlCol="0" anchor="ctr">
              <a:normAutofit fontScale="97500"/>
            </a:bodyPr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180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85796" y="384585"/>
              <a:ext cx="8492474" cy="66172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pPr marL="274638"/>
              <a:endParaRPr lang="en-GB" sz="800" smtClean="0"/>
            </a:p>
            <a:p>
              <a:pPr marL="274638"/>
              <a:r>
                <a:rPr lang="en-GB" sz="2000" b="1" smtClean="0">
                  <a:solidFill>
                    <a:schemeClr val="bg1"/>
                  </a:solidFill>
                </a:rPr>
                <a:t>Sequence homology</a:t>
              </a:r>
            </a:p>
            <a:p>
              <a:pPr marL="274638"/>
              <a:endParaRPr lang="en-GB" sz="900" b="1" smtClean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685796" y="1297965"/>
            <a:ext cx="216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MSA: Rossmann fold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106090" y="1846456"/>
            <a:ext cx="7122335" cy="4598184"/>
            <a:chOff x="1106090" y="1893496"/>
            <a:chExt cx="7122335" cy="4598184"/>
          </a:xfrm>
        </p:grpSpPr>
        <p:pic>
          <p:nvPicPr>
            <p:cNvPr id="2" name="Imagen 1" descr="MSA_rossman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6425" y="1893496"/>
              <a:ext cx="7092000" cy="4598184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106090" y="2242420"/>
              <a:ext cx="587181" cy="163854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297704" y="2511370"/>
              <a:ext cx="72000" cy="1799998"/>
            </a:xfrm>
            <a:prstGeom prst="rect">
              <a:avLst/>
            </a:prstGeom>
            <a:solidFill>
              <a:schemeClr val="tx2">
                <a:alpha val="25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547264" y="2518030"/>
              <a:ext cx="72000" cy="1799998"/>
            </a:xfrm>
            <a:prstGeom prst="rect">
              <a:avLst/>
            </a:prstGeom>
            <a:solidFill>
              <a:schemeClr val="tx2">
                <a:alpha val="25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727704" y="2518030"/>
              <a:ext cx="72000" cy="1799998"/>
            </a:xfrm>
            <a:prstGeom prst="rect">
              <a:avLst/>
            </a:prstGeom>
            <a:solidFill>
              <a:schemeClr val="tx2">
                <a:alpha val="25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799981" y="6468507"/>
            <a:ext cx="7760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smtClean="0"/>
              <a:t>MSA with Rossmann fold of 2OHX, 1P0F, 1PJC, 2NAD, 1PJS, 1EMD, 1A5Z, 2F1K, 1LSS, 1XCB, 1X7D, 1OI7, 1GAD, 1EK5, 1V9L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xmlns="" val="12179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3458</Words>
  <Application>Microsoft Office PowerPoint</Application>
  <PresentationFormat>Presentació en pantalla (4:3)</PresentationFormat>
  <Paragraphs>815</Paragraphs>
  <Slides>50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50</vt:i4>
      </vt:variant>
    </vt:vector>
  </HeadingPairs>
  <TitlesOfParts>
    <vt:vector size="51" baseType="lpstr">
      <vt:lpstr>Tema de Office</vt:lpstr>
      <vt:lpstr>Nicotinamide adenine dinucleotide binding proteins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Serra Bardenys</dc:creator>
  <cp:lastModifiedBy>upf</cp:lastModifiedBy>
  <cp:revision>205</cp:revision>
  <dcterms:created xsi:type="dcterms:W3CDTF">2014-02-16T19:07:58Z</dcterms:created>
  <dcterms:modified xsi:type="dcterms:W3CDTF">2014-02-25T11:59:10Z</dcterms:modified>
</cp:coreProperties>
</file>